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24"/>
  </p:notesMasterIdLst>
  <p:sldIdLst>
    <p:sldId id="256" r:id="rId2"/>
    <p:sldId id="257" r:id="rId3"/>
    <p:sldId id="262" r:id="rId4"/>
    <p:sldId id="267" r:id="rId5"/>
    <p:sldId id="268" r:id="rId6"/>
    <p:sldId id="258" r:id="rId7"/>
    <p:sldId id="269" r:id="rId8"/>
    <p:sldId id="270" r:id="rId9"/>
    <p:sldId id="259" r:id="rId10"/>
    <p:sldId id="271" r:id="rId11"/>
    <p:sldId id="272" r:id="rId12"/>
    <p:sldId id="273" r:id="rId13"/>
    <p:sldId id="260" r:id="rId14"/>
    <p:sldId id="274" r:id="rId15"/>
    <p:sldId id="275" r:id="rId16"/>
    <p:sldId id="261" r:id="rId17"/>
    <p:sldId id="276" r:id="rId18"/>
    <p:sldId id="263" r:id="rId19"/>
    <p:sldId id="264" r:id="rId20"/>
    <p:sldId id="277" r:id="rId21"/>
    <p:sldId id="266"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7DA4FF-08D2-4CC8-89D1-465D93E121EB}"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CA"/>
        </a:p>
      </dgm:t>
    </dgm:pt>
    <dgm:pt modelId="{FA623F4A-D6B7-421B-8FBB-4625229AFC92}">
      <dgm:prSet phldrT="[Text]"/>
      <dgm:spPr/>
      <dgm:t>
        <a:bodyPr/>
        <a:lstStyle/>
        <a:p>
          <a:pPr algn="ctr"/>
          <a:r>
            <a:rPr lang="en-CA" dirty="0" smtClean="0"/>
            <a:t>Wait, this is awesome…</a:t>
          </a:r>
          <a:endParaRPr lang="en-CA" dirty="0"/>
        </a:p>
      </dgm:t>
    </dgm:pt>
    <dgm:pt modelId="{0ED5AF08-00BF-4A65-95C3-CB35BDBF5E15}" type="parTrans" cxnId="{6B8D2D26-C3B9-4347-82E0-6639A0463BE0}">
      <dgm:prSet/>
      <dgm:spPr/>
      <dgm:t>
        <a:bodyPr/>
        <a:lstStyle/>
        <a:p>
          <a:pPr algn="ctr"/>
          <a:endParaRPr lang="en-CA"/>
        </a:p>
      </dgm:t>
    </dgm:pt>
    <dgm:pt modelId="{64529F92-E79B-4A75-9347-1B515A4BE965}" type="sibTrans" cxnId="{6B8D2D26-C3B9-4347-82E0-6639A0463BE0}">
      <dgm:prSet/>
      <dgm:spPr/>
      <dgm:t>
        <a:bodyPr/>
        <a:lstStyle/>
        <a:p>
          <a:pPr algn="ctr"/>
          <a:endParaRPr lang="en-CA"/>
        </a:p>
      </dgm:t>
    </dgm:pt>
    <dgm:pt modelId="{5629FE4B-FE02-45CA-9FBB-D4BC9AB5DCE2}">
      <dgm:prSet phldrT="[Text]"/>
      <dgm:spPr/>
      <dgm:t>
        <a:bodyPr/>
        <a:lstStyle/>
        <a:p>
          <a:pPr algn="ctr"/>
          <a:r>
            <a:rPr lang="en-CA" dirty="0" smtClean="0"/>
            <a:t>No, </a:t>
          </a:r>
          <a:r>
            <a:rPr lang="en-CA" b="1" u="sng" dirty="0" smtClean="0"/>
            <a:t>I’m</a:t>
          </a:r>
          <a:r>
            <a:rPr lang="en-CA" dirty="0" smtClean="0"/>
            <a:t> awesome!</a:t>
          </a:r>
          <a:endParaRPr lang="en-CA" dirty="0"/>
        </a:p>
      </dgm:t>
    </dgm:pt>
    <dgm:pt modelId="{52091E8D-37E6-4EF7-9957-4F7E96976216}" type="parTrans" cxnId="{A19F840D-A895-4E8D-984E-4A98507AF5EE}">
      <dgm:prSet/>
      <dgm:spPr/>
      <dgm:t>
        <a:bodyPr/>
        <a:lstStyle/>
        <a:p>
          <a:pPr algn="ctr"/>
          <a:endParaRPr lang="en-CA"/>
        </a:p>
      </dgm:t>
    </dgm:pt>
    <dgm:pt modelId="{B9C8B5CE-1685-4B54-BA75-B87CA5FC223B}" type="sibTrans" cxnId="{A19F840D-A895-4E8D-984E-4A98507AF5EE}">
      <dgm:prSet/>
      <dgm:spPr/>
      <dgm:t>
        <a:bodyPr/>
        <a:lstStyle/>
        <a:p>
          <a:pPr algn="ctr"/>
          <a:endParaRPr lang="en-CA"/>
        </a:p>
      </dgm:t>
    </dgm:pt>
    <dgm:pt modelId="{8F4D0C74-B796-491F-9EB8-FA62774E4DA4}">
      <dgm:prSet phldrT="[Text]"/>
      <dgm:spPr/>
      <dgm:t>
        <a:bodyPr/>
        <a:lstStyle/>
        <a:p>
          <a:pPr algn="ctr"/>
          <a:r>
            <a:rPr lang="en-CA" dirty="0" smtClean="0"/>
            <a:t>What the?</a:t>
          </a:r>
          <a:endParaRPr lang="en-CA" dirty="0"/>
        </a:p>
      </dgm:t>
    </dgm:pt>
    <dgm:pt modelId="{C5C95A53-9BA2-488A-AF25-7E08DE0191F8}" type="parTrans" cxnId="{E802769F-6FC2-47A1-9886-90B18C15121A}">
      <dgm:prSet/>
      <dgm:spPr/>
      <dgm:t>
        <a:bodyPr/>
        <a:lstStyle/>
        <a:p>
          <a:pPr algn="ctr"/>
          <a:endParaRPr lang="en-CA"/>
        </a:p>
      </dgm:t>
    </dgm:pt>
    <dgm:pt modelId="{32D98C61-9F44-4176-896D-CC6B5646453E}" type="sibTrans" cxnId="{E802769F-6FC2-47A1-9886-90B18C15121A}">
      <dgm:prSet/>
      <dgm:spPr/>
      <dgm:t>
        <a:bodyPr/>
        <a:lstStyle/>
        <a:p>
          <a:pPr algn="ctr"/>
          <a:endParaRPr lang="en-CA"/>
        </a:p>
      </dgm:t>
    </dgm:pt>
    <dgm:pt modelId="{D6BA5FA0-241A-49B1-96FB-EDF84D5DE563}">
      <dgm:prSet phldrT="[Text]"/>
      <dgm:spPr/>
      <dgm:t>
        <a:bodyPr/>
        <a:lstStyle/>
        <a:p>
          <a:pPr algn="ctr"/>
          <a:r>
            <a:rPr lang="en-CA" dirty="0" smtClean="0"/>
            <a:t>What have I done?!</a:t>
          </a:r>
          <a:endParaRPr lang="en-CA" dirty="0"/>
        </a:p>
      </dgm:t>
    </dgm:pt>
    <dgm:pt modelId="{188A6F66-97CF-4180-90D9-5281196AA850}" type="parTrans" cxnId="{A2EB8B7D-1A6F-407C-9068-2F648DC80D6A}">
      <dgm:prSet/>
      <dgm:spPr/>
      <dgm:t>
        <a:bodyPr/>
        <a:lstStyle/>
        <a:p>
          <a:pPr algn="ctr"/>
          <a:endParaRPr lang="en-CA"/>
        </a:p>
      </dgm:t>
    </dgm:pt>
    <dgm:pt modelId="{403A11B5-ABE0-4231-9383-72ACACDB0891}" type="sibTrans" cxnId="{A2EB8B7D-1A6F-407C-9068-2F648DC80D6A}">
      <dgm:prSet/>
      <dgm:spPr/>
      <dgm:t>
        <a:bodyPr/>
        <a:lstStyle/>
        <a:p>
          <a:pPr algn="ctr"/>
          <a:endParaRPr lang="en-CA"/>
        </a:p>
      </dgm:t>
    </dgm:pt>
    <dgm:pt modelId="{9D6D5120-087F-4181-8714-C7A49AC7B2F2}" type="pres">
      <dgm:prSet presAssocID="{667DA4FF-08D2-4CC8-89D1-465D93E121EB}" presName="cycle" presStyleCnt="0">
        <dgm:presLayoutVars>
          <dgm:dir/>
          <dgm:resizeHandles val="exact"/>
        </dgm:presLayoutVars>
      </dgm:prSet>
      <dgm:spPr/>
      <dgm:t>
        <a:bodyPr/>
        <a:lstStyle/>
        <a:p>
          <a:endParaRPr lang="en-CA"/>
        </a:p>
      </dgm:t>
    </dgm:pt>
    <dgm:pt modelId="{2BA29902-5887-49C1-905C-6DBAFFCA3E87}" type="pres">
      <dgm:prSet presAssocID="{FA623F4A-D6B7-421B-8FBB-4625229AFC92}" presName="node" presStyleLbl="node1" presStyleIdx="0" presStyleCnt="4">
        <dgm:presLayoutVars>
          <dgm:bulletEnabled val="1"/>
        </dgm:presLayoutVars>
      </dgm:prSet>
      <dgm:spPr/>
      <dgm:t>
        <a:bodyPr/>
        <a:lstStyle/>
        <a:p>
          <a:endParaRPr lang="en-CA"/>
        </a:p>
      </dgm:t>
    </dgm:pt>
    <dgm:pt modelId="{542BFE97-BFE6-4A89-969E-18CAD5EF4040}" type="pres">
      <dgm:prSet presAssocID="{FA623F4A-D6B7-421B-8FBB-4625229AFC92}" presName="spNode" presStyleCnt="0"/>
      <dgm:spPr/>
    </dgm:pt>
    <dgm:pt modelId="{006CD05A-14B7-4428-86DA-84C74E2F96DF}" type="pres">
      <dgm:prSet presAssocID="{64529F92-E79B-4A75-9347-1B515A4BE965}" presName="sibTrans" presStyleLbl="sibTrans1D1" presStyleIdx="0" presStyleCnt="4"/>
      <dgm:spPr/>
      <dgm:t>
        <a:bodyPr/>
        <a:lstStyle/>
        <a:p>
          <a:endParaRPr lang="en-CA"/>
        </a:p>
      </dgm:t>
    </dgm:pt>
    <dgm:pt modelId="{E58BD360-AE88-4791-9DBD-25C1DD5859C0}" type="pres">
      <dgm:prSet presAssocID="{5629FE4B-FE02-45CA-9FBB-D4BC9AB5DCE2}" presName="node" presStyleLbl="node1" presStyleIdx="1" presStyleCnt="4">
        <dgm:presLayoutVars>
          <dgm:bulletEnabled val="1"/>
        </dgm:presLayoutVars>
      </dgm:prSet>
      <dgm:spPr/>
      <dgm:t>
        <a:bodyPr/>
        <a:lstStyle/>
        <a:p>
          <a:endParaRPr lang="en-CA"/>
        </a:p>
      </dgm:t>
    </dgm:pt>
    <dgm:pt modelId="{E2F76088-475B-4053-97FC-A758BD214176}" type="pres">
      <dgm:prSet presAssocID="{5629FE4B-FE02-45CA-9FBB-D4BC9AB5DCE2}" presName="spNode" presStyleCnt="0"/>
      <dgm:spPr/>
    </dgm:pt>
    <dgm:pt modelId="{78966C46-1FC4-4F67-AFD8-4573B84946DA}" type="pres">
      <dgm:prSet presAssocID="{B9C8B5CE-1685-4B54-BA75-B87CA5FC223B}" presName="sibTrans" presStyleLbl="sibTrans1D1" presStyleIdx="1" presStyleCnt="4"/>
      <dgm:spPr/>
      <dgm:t>
        <a:bodyPr/>
        <a:lstStyle/>
        <a:p>
          <a:endParaRPr lang="en-CA"/>
        </a:p>
      </dgm:t>
    </dgm:pt>
    <dgm:pt modelId="{82AFE7BB-B450-45E9-9CA1-72918068DCA1}" type="pres">
      <dgm:prSet presAssocID="{8F4D0C74-B796-491F-9EB8-FA62774E4DA4}" presName="node" presStyleLbl="node1" presStyleIdx="2" presStyleCnt="4">
        <dgm:presLayoutVars>
          <dgm:bulletEnabled val="1"/>
        </dgm:presLayoutVars>
      </dgm:prSet>
      <dgm:spPr/>
      <dgm:t>
        <a:bodyPr/>
        <a:lstStyle/>
        <a:p>
          <a:endParaRPr lang="en-CA"/>
        </a:p>
      </dgm:t>
    </dgm:pt>
    <dgm:pt modelId="{D6D4EE18-FB95-4FAD-879E-8C1FD08D091C}" type="pres">
      <dgm:prSet presAssocID="{8F4D0C74-B796-491F-9EB8-FA62774E4DA4}" presName="spNode" presStyleCnt="0"/>
      <dgm:spPr/>
    </dgm:pt>
    <dgm:pt modelId="{7A7E7DAF-ABC1-49A9-B364-62720FBEFA49}" type="pres">
      <dgm:prSet presAssocID="{32D98C61-9F44-4176-896D-CC6B5646453E}" presName="sibTrans" presStyleLbl="sibTrans1D1" presStyleIdx="2" presStyleCnt="4"/>
      <dgm:spPr/>
      <dgm:t>
        <a:bodyPr/>
        <a:lstStyle/>
        <a:p>
          <a:endParaRPr lang="en-CA"/>
        </a:p>
      </dgm:t>
    </dgm:pt>
    <dgm:pt modelId="{1C03ED76-5EFB-4A63-9CF7-B816DA7DF0E0}" type="pres">
      <dgm:prSet presAssocID="{D6BA5FA0-241A-49B1-96FB-EDF84D5DE563}" presName="node" presStyleLbl="node1" presStyleIdx="3" presStyleCnt="4">
        <dgm:presLayoutVars>
          <dgm:bulletEnabled val="1"/>
        </dgm:presLayoutVars>
      </dgm:prSet>
      <dgm:spPr/>
      <dgm:t>
        <a:bodyPr/>
        <a:lstStyle/>
        <a:p>
          <a:endParaRPr lang="en-CA"/>
        </a:p>
      </dgm:t>
    </dgm:pt>
    <dgm:pt modelId="{04217CAE-DFD2-4961-9385-DCE6817778F1}" type="pres">
      <dgm:prSet presAssocID="{D6BA5FA0-241A-49B1-96FB-EDF84D5DE563}" presName="spNode" presStyleCnt="0"/>
      <dgm:spPr/>
    </dgm:pt>
    <dgm:pt modelId="{C41D1BCF-3FA1-400D-91E4-335B395B91BF}" type="pres">
      <dgm:prSet presAssocID="{403A11B5-ABE0-4231-9383-72ACACDB0891}" presName="sibTrans" presStyleLbl="sibTrans1D1" presStyleIdx="3" presStyleCnt="4"/>
      <dgm:spPr/>
      <dgm:t>
        <a:bodyPr/>
        <a:lstStyle/>
        <a:p>
          <a:endParaRPr lang="en-CA"/>
        </a:p>
      </dgm:t>
    </dgm:pt>
  </dgm:ptLst>
  <dgm:cxnLst>
    <dgm:cxn modelId="{327B3AC4-4145-4AEF-8B31-9391465A26AC}" type="presOf" srcId="{403A11B5-ABE0-4231-9383-72ACACDB0891}" destId="{C41D1BCF-3FA1-400D-91E4-335B395B91BF}" srcOrd="0" destOrd="0" presId="urn:microsoft.com/office/officeart/2005/8/layout/cycle5"/>
    <dgm:cxn modelId="{6B8D2D26-C3B9-4347-82E0-6639A0463BE0}" srcId="{667DA4FF-08D2-4CC8-89D1-465D93E121EB}" destId="{FA623F4A-D6B7-421B-8FBB-4625229AFC92}" srcOrd="0" destOrd="0" parTransId="{0ED5AF08-00BF-4A65-95C3-CB35BDBF5E15}" sibTransId="{64529F92-E79B-4A75-9347-1B515A4BE965}"/>
    <dgm:cxn modelId="{A19F840D-A895-4E8D-984E-4A98507AF5EE}" srcId="{667DA4FF-08D2-4CC8-89D1-465D93E121EB}" destId="{5629FE4B-FE02-45CA-9FBB-D4BC9AB5DCE2}" srcOrd="1" destOrd="0" parTransId="{52091E8D-37E6-4EF7-9957-4F7E96976216}" sibTransId="{B9C8B5CE-1685-4B54-BA75-B87CA5FC223B}"/>
    <dgm:cxn modelId="{A2EB8B7D-1A6F-407C-9068-2F648DC80D6A}" srcId="{667DA4FF-08D2-4CC8-89D1-465D93E121EB}" destId="{D6BA5FA0-241A-49B1-96FB-EDF84D5DE563}" srcOrd="3" destOrd="0" parTransId="{188A6F66-97CF-4180-90D9-5281196AA850}" sibTransId="{403A11B5-ABE0-4231-9383-72ACACDB0891}"/>
    <dgm:cxn modelId="{E802769F-6FC2-47A1-9886-90B18C15121A}" srcId="{667DA4FF-08D2-4CC8-89D1-465D93E121EB}" destId="{8F4D0C74-B796-491F-9EB8-FA62774E4DA4}" srcOrd="2" destOrd="0" parTransId="{C5C95A53-9BA2-488A-AF25-7E08DE0191F8}" sibTransId="{32D98C61-9F44-4176-896D-CC6B5646453E}"/>
    <dgm:cxn modelId="{2886CA73-1D66-4C1C-AD23-171FF445F58C}" type="presOf" srcId="{FA623F4A-D6B7-421B-8FBB-4625229AFC92}" destId="{2BA29902-5887-49C1-905C-6DBAFFCA3E87}" srcOrd="0" destOrd="0" presId="urn:microsoft.com/office/officeart/2005/8/layout/cycle5"/>
    <dgm:cxn modelId="{CEA56581-0526-4E81-BF14-AEC3FDFEC736}" type="presOf" srcId="{64529F92-E79B-4A75-9347-1B515A4BE965}" destId="{006CD05A-14B7-4428-86DA-84C74E2F96DF}" srcOrd="0" destOrd="0" presId="urn:microsoft.com/office/officeart/2005/8/layout/cycle5"/>
    <dgm:cxn modelId="{173CF36B-8DED-4015-952A-7590B6B3DC79}" type="presOf" srcId="{667DA4FF-08D2-4CC8-89D1-465D93E121EB}" destId="{9D6D5120-087F-4181-8714-C7A49AC7B2F2}" srcOrd="0" destOrd="0" presId="urn:microsoft.com/office/officeart/2005/8/layout/cycle5"/>
    <dgm:cxn modelId="{51E55967-087D-4444-9C77-16729076D6BF}" type="presOf" srcId="{8F4D0C74-B796-491F-9EB8-FA62774E4DA4}" destId="{82AFE7BB-B450-45E9-9CA1-72918068DCA1}" srcOrd="0" destOrd="0" presId="urn:microsoft.com/office/officeart/2005/8/layout/cycle5"/>
    <dgm:cxn modelId="{D1D14B1D-B64B-442B-A434-ED3E8CF215CB}" type="presOf" srcId="{5629FE4B-FE02-45CA-9FBB-D4BC9AB5DCE2}" destId="{E58BD360-AE88-4791-9DBD-25C1DD5859C0}" srcOrd="0" destOrd="0" presId="urn:microsoft.com/office/officeart/2005/8/layout/cycle5"/>
    <dgm:cxn modelId="{7C25F21C-FAE9-4224-996E-A5B96AD14101}" type="presOf" srcId="{B9C8B5CE-1685-4B54-BA75-B87CA5FC223B}" destId="{78966C46-1FC4-4F67-AFD8-4573B84946DA}" srcOrd="0" destOrd="0" presId="urn:microsoft.com/office/officeart/2005/8/layout/cycle5"/>
    <dgm:cxn modelId="{A8955182-2501-4132-AF02-346AA032B1DE}" type="presOf" srcId="{D6BA5FA0-241A-49B1-96FB-EDF84D5DE563}" destId="{1C03ED76-5EFB-4A63-9CF7-B816DA7DF0E0}" srcOrd="0" destOrd="0" presId="urn:microsoft.com/office/officeart/2005/8/layout/cycle5"/>
    <dgm:cxn modelId="{4E277308-44FE-4E94-8A14-932C9ACA2E5C}" type="presOf" srcId="{32D98C61-9F44-4176-896D-CC6B5646453E}" destId="{7A7E7DAF-ABC1-49A9-B364-62720FBEFA49}" srcOrd="0" destOrd="0" presId="urn:microsoft.com/office/officeart/2005/8/layout/cycle5"/>
    <dgm:cxn modelId="{41AA5FA1-4459-4E57-99B0-D98467CAF6E4}" type="presParOf" srcId="{9D6D5120-087F-4181-8714-C7A49AC7B2F2}" destId="{2BA29902-5887-49C1-905C-6DBAFFCA3E87}" srcOrd="0" destOrd="0" presId="urn:microsoft.com/office/officeart/2005/8/layout/cycle5"/>
    <dgm:cxn modelId="{7FDFB1B7-AD05-4513-B10C-19F4E5BB46CB}" type="presParOf" srcId="{9D6D5120-087F-4181-8714-C7A49AC7B2F2}" destId="{542BFE97-BFE6-4A89-969E-18CAD5EF4040}" srcOrd="1" destOrd="0" presId="urn:microsoft.com/office/officeart/2005/8/layout/cycle5"/>
    <dgm:cxn modelId="{AA175EE9-8386-4FEA-8AC4-CE8962947DFA}" type="presParOf" srcId="{9D6D5120-087F-4181-8714-C7A49AC7B2F2}" destId="{006CD05A-14B7-4428-86DA-84C74E2F96DF}" srcOrd="2" destOrd="0" presId="urn:microsoft.com/office/officeart/2005/8/layout/cycle5"/>
    <dgm:cxn modelId="{70E9CD80-8D0F-40E6-AC85-335AC4F25B33}" type="presParOf" srcId="{9D6D5120-087F-4181-8714-C7A49AC7B2F2}" destId="{E58BD360-AE88-4791-9DBD-25C1DD5859C0}" srcOrd="3" destOrd="0" presId="urn:microsoft.com/office/officeart/2005/8/layout/cycle5"/>
    <dgm:cxn modelId="{D2DC2E79-D89C-4326-8F3F-7B2FA04D188C}" type="presParOf" srcId="{9D6D5120-087F-4181-8714-C7A49AC7B2F2}" destId="{E2F76088-475B-4053-97FC-A758BD214176}" srcOrd="4" destOrd="0" presId="urn:microsoft.com/office/officeart/2005/8/layout/cycle5"/>
    <dgm:cxn modelId="{36728EB8-DDCE-4CC8-9E26-E05203C43F1D}" type="presParOf" srcId="{9D6D5120-087F-4181-8714-C7A49AC7B2F2}" destId="{78966C46-1FC4-4F67-AFD8-4573B84946DA}" srcOrd="5" destOrd="0" presId="urn:microsoft.com/office/officeart/2005/8/layout/cycle5"/>
    <dgm:cxn modelId="{691E81E8-C0FA-4D69-B670-4E4B5FAD727E}" type="presParOf" srcId="{9D6D5120-087F-4181-8714-C7A49AC7B2F2}" destId="{82AFE7BB-B450-45E9-9CA1-72918068DCA1}" srcOrd="6" destOrd="0" presId="urn:microsoft.com/office/officeart/2005/8/layout/cycle5"/>
    <dgm:cxn modelId="{9941BF3B-6A90-49F0-A433-9181B30E7AB9}" type="presParOf" srcId="{9D6D5120-087F-4181-8714-C7A49AC7B2F2}" destId="{D6D4EE18-FB95-4FAD-879E-8C1FD08D091C}" srcOrd="7" destOrd="0" presId="urn:microsoft.com/office/officeart/2005/8/layout/cycle5"/>
    <dgm:cxn modelId="{5E51D1BC-F636-4C46-A441-B6440E0F63D5}" type="presParOf" srcId="{9D6D5120-087F-4181-8714-C7A49AC7B2F2}" destId="{7A7E7DAF-ABC1-49A9-B364-62720FBEFA49}" srcOrd="8" destOrd="0" presId="urn:microsoft.com/office/officeart/2005/8/layout/cycle5"/>
    <dgm:cxn modelId="{B6E53FDA-F9D5-4AB6-940F-3BB471E90957}" type="presParOf" srcId="{9D6D5120-087F-4181-8714-C7A49AC7B2F2}" destId="{1C03ED76-5EFB-4A63-9CF7-B816DA7DF0E0}" srcOrd="9" destOrd="0" presId="urn:microsoft.com/office/officeart/2005/8/layout/cycle5"/>
    <dgm:cxn modelId="{04DA19CE-6FBB-4660-97A2-ED5F23A3E542}" type="presParOf" srcId="{9D6D5120-087F-4181-8714-C7A49AC7B2F2}" destId="{04217CAE-DFD2-4961-9385-DCE6817778F1}" srcOrd="10" destOrd="0" presId="urn:microsoft.com/office/officeart/2005/8/layout/cycle5"/>
    <dgm:cxn modelId="{8057C1F0-5BF1-47AD-92A9-44126FB7C71A}" type="presParOf" srcId="{9D6D5120-087F-4181-8714-C7A49AC7B2F2}" destId="{C41D1BCF-3FA1-400D-91E4-335B395B91BF}" srcOrd="11"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29902-5887-49C1-905C-6DBAFFCA3E87}">
      <dsp:nvSpPr>
        <dsp:cNvPr id="0" name=""/>
        <dsp:cNvSpPr/>
      </dsp:nvSpPr>
      <dsp:spPr>
        <a:xfrm>
          <a:off x="2075430" y="1331"/>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Wait, this is awesome…</a:t>
          </a:r>
          <a:endParaRPr lang="en-CA" sz="1800" kern="1200" dirty="0"/>
        </a:p>
      </dsp:txBody>
      <dsp:txXfrm>
        <a:off x="2117747" y="43648"/>
        <a:ext cx="1248997" cy="782226"/>
      </dsp:txXfrm>
    </dsp:sp>
    <dsp:sp modelId="{006CD05A-14B7-4428-86DA-84C74E2F96DF}">
      <dsp:nvSpPr>
        <dsp:cNvPr id="0" name=""/>
        <dsp:cNvSpPr/>
      </dsp:nvSpPr>
      <dsp:spPr>
        <a:xfrm>
          <a:off x="1309589" y="434761"/>
          <a:ext cx="2865313" cy="2865313"/>
        </a:xfrm>
        <a:custGeom>
          <a:avLst/>
          <a:gdLst/>
          <a:ahLst/>
          <a:cxnLst/>
          <a:rect l="0" t="0" r="0" b="0"/>
          <a:pathLst>
            <a:path>
              <a:moveTo>
                <a:pt x="2283721" y="280183"/>
              </a:moveTo>
              <a:arcTo wR="1432656" hR="1432656" stAng="18386681"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58BD360-AE88-4791-9DBD-25C1DD5859C0}">
      <dsp:nvSpPr>
        <dsp:cNvPr id="0" name=""/>
        <dsp:cNvSpPr/>
      </dsp:nvSpPr>
      <dsp:spPr>
        <a:xfrm>
          <a:off x="3508087" y="1433988"/>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No, </a:t>
          </a:r>
          <a:r>
            <a:rPr lang="en-CA" sz="1800" b="1" u="sng" kern="1200" dirty="0" smtClean="0"/>
            <a:t>I’m</a:t>
          </a:r>
          <a:r>
            <a:rPr lang="en-CA" sz="1800" kern="1200" dirty="0" smtClean="0"/>
            <a:t> awesome!</a:t>
          </a:r>
          <a:endParaRPr lang="en-CA" sz="1800" kern="1200" dirty="0"/>
        </a:p>
      </dsp:txBody>
      <dsp:txXfrm>
        <a:off x="3550404" y="1476305"/>
        <a:ext cx="1248997" cy="782226"/>
      </dsp:txXfrm>
    </dsp:sp>
    <dsp:sp modelId="{78966C46-1FC4-4F67-AFD8-4573B84946DA}">
      <dsp:nvSpPr>
        <dsp:cNvPr id="0" name=""/>
        <dsp:cNvSpPr/>
      </dsp:nvSpPr>
      <dsp:spPr>
        <a:xfrm>
          <a:off x="1309589" y="434761"/>
          <a:ext cx="2865313" cy="2865313"/>
        </a:xfrm>
        <a:custGeom>
          <a:avLst/>
          <a:gdLst/>
          <a:ahLst/>
          <a:cxnLst/>
          <a:rect l="0" t="0" r="0" b="0"/>
          <a:pathLst>
            <a:path>
              <a:moveTo>
                <a:pt x="2716837" y="2067783"/>
              </a:moveTo>
              <a:arcTo wR="1432656" hR="1432656" stAng="1578958"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2AFE7BB-B450-45E9-9CA1-72918068DCA1}">
      <dsp:nvSpPr>
        <dsp:cNvPr id="0" name=""/>
        <dsp:cNvSpPr/>
      </dsp:nvSpPr>
      <dsp:spPr>
        <a:xfrm>
          <a:off x="2075430" y="2866645"/>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What the?</a:t>
          </a:r>
          <a:endParaRPr lang="en-CA" sz="1800" kern="1200" dirty="0"/>
        </a:p>
      </dsp:txBody>
      <dsp:txXfrm>
        <a:off x="2117747" y="2908962"/>
        <a:ext cx="1248997" cy="782226"/>
      </dsp:txXfrm>
    </dsp:sp>
    <dsp:sp modelId="{7A7E7DAF-ABC1-49A9-B364-62720FBEFA49}">
      <dsp:nvSpPr>
        <dsp:cNvPr id="0" name=""/>
        <dsp:cNvSpPr/>
      </dsp:nvSpPr>
      <dsp:spPr>
        <a:xfrm>
          <a:off x="1309589" y="434761"/>
          <a:ext cx="2865313" cy="2865313"/>
        </a:xfrm>
        <a:custGeom>
          <a:avLst/>
          <a:gdLst/>
          <a:ahLst/>
          <a:cxnLst/>
          <a:rect l="0" t="0" r="0" b="0"/>
          <a:pathLst>
            <a:path>
              <a:moveTo>
                <a:pt x="581592" y="2585129"/>
              </a:moveTo>
              <a:arcTo wR="1432656" hR="1432656" stAng="7586681"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1C03ED76-5EFB-4A63-9CF7-B816DA7DF0E0}">
      <dsp:nvSpPr>
        <dsp:cNvPr id="0" name=""/>
        <dsp:cNvSpPr/>
      </dsp:nvSpPr>
      <dsp:spPr>
        <a:xfrm>
          <a:off x="642773" y="1433988"/>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What have I done?!</a:t>
          </a:r>
          <a:endParaRPr lang="en-CA" sz="1800" kern="1200" dirty="0"/>
        </a:p>
      </dsp:txBody>
      <dsp:txXfrm>
        <a:off x="685090" y="1476305"/>
        <a:ext cx="1248997" cy="782226"/>
      </dsp:txXfrm>
    </dsp:sp>
    <dsp:sp modelId="{C41D1BCF-3FA1-400D-91E4-335B395B91BF}">
      <dsp:nvSpPr>
        <dsp:cNvPr id="0" name=""/>
        <dsp:cNvSpPr/>
      </dsp:nvSpPr>
      <dsp:spPr>
        <a:xfrm>
          <a:off x="1309589" y="434761"/>
          <a:ext cx="2865313" cy="2865313"/>
        </a:xfrm>
        <a:custGeom>
          <a:avLst/>
          <a:gdLst/>
          <a:ahLst/>
          <a:cxnLst/>
          <a:rect l="0" t="0" r="0" b="0"/>
          <a:pathLst>
            <a:path>
              <a:moveTo>
                <a:pt x="148476" y="797529"/>
              </a:moveTo>
              <a:arcTo wR="1432656" hR="1432656" stAng="12378958"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4CB10-00F3-45E1-93DC-2E28FEB41EAC}" type="datetimeFigureOut">
              <a:rPr lang="en-CA" smtClean="0"/>
              <a:t>2015-04-04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DBE0A-18C4-4ECD-9052-D02E7CAABCEC}" type="slidenum">
              <a:rPr lang="en-CA" smtClean="0"/>
              <a:t>‹#›</a:t>
            </a:fld>
            <a:endParaRPr lang="en-CA"/>
          </a:p>
        </p:txBody>
      </p:sp>
    </p:spTree>
    <p:extLst>
      <p:ext uri="{BB962C8B-B14F-4D97-AF65-F5344CB8AC3E}">
        <p14:creationId xmlns:p14="http://schemas.microsoft.com/office/powerpoint/2010/main" val="384845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D3DBE0A-18C4-4ECD-9052-D02E7CAABCEC}" type="slidenum">
              <a:rPr lang="en-CA" smtClean="0"/>
              <a:t>1</a:t>
            </a:fld>
            <a:endParaRPr lang="en-CA"/>
          </a:p>
        </p:txBody>
      </p:sp>
    </p:spTree>
    <p:extLst>
      <p:ext uri="{BB962C8B-B14F-4D97-AF65-F5344CB8AC3E}">
        <p14:creationId xmlns:p14="http://schemas.microsoft.com/office/powerpoint/2010/main" val="124823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7E1795-4DB4-4EBE-B0F2-99CCC4B6E79A}"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5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42A7A-0C3B-4966-B542-2CBDC30E5132}"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3923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66C3D-ABA3-4FE6-B144-230DA9465342}"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366208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6CB1AB-E61A-4AD0-8FA9-2148E8A26C26}"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74169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3B5722-8C77-4001-802F-287058B84E0D}"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17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F66D9B-0C23-4C15-84CE-C447FD34D627}" type="datetime1">
              <a:rPr lang="en-CA" smtClean="0"/>
              <a:t>2015-04-04</a:t>
            </a:fld>
            <a:endParaRPr lang="en-CA"/>
          </a:p>
        </p:txBody>
      </p:sp>
      <p:sp>
        <p:nvSpPr>
          <p:cNvPr id="6" name="Footer Placeholder 5"/>
          <p:cNvSpPr>
            <a:spLocks noGrp="1"/>
          </p:cNvSpPr>
          <p:nvPr>
            <p:ph type="ftr" sz="quarter" idx="11"/>
          </p:nvPr>
        </p:nvSpPr>
        <p:spPr/>
        <p:txBody>
          <a:bodyPr/>
          <a:lstStyle/>
          <a:p>
            <a:r>
              <a:rPr lang="en-CA" smtClean="0"/>
              <a:t>Patrick M Kelley, Student ID 100239483, HIST3907B, How I've Grown</a:t>
            </a:r>
            <a:endParaRPr lang="en-CA"/>
          </a:p>
        </p:txBody>
      </p:sp>
      <p:sp>
        <p:nvSpPr>
          <p:cNvPr id="7" name="Slide Number Placeholder 6"/>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07808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2E5F0C-6880-40D5-B32C-C3848ED99623}" type="datetime1">
              <a:rPr lang="en-CA" smtClean="0"/>
              <a:t>2015-04-04</a:t>
            </a:fld>
            <a:endParaRPr lang="en-CA"/>
          </a:p>
        </p:txBody>
      </p:sp>
      <p:sp>
        <p:nvSpPr>
          <p:cNvPr id="8" name="Footer Placeholder 7"/>
          <p:cNvSpPr>
            <a:spLocks noGrp="1"/>
          </p:cNvSpPr>
          <p:nvPr>
            <p:ph type="ftr" sz="quarter" idx="11"/>
          </p:nvPr>
        </p:nvSpPr>
        <p:spPr/>
        <p:txBody>
          <a:bodyPr/>
          <a:lstStyle/>
          <a:p>
            <a:r>
              <a:rPr lang="en-CA" smtClean="0"/>
              <a:t>Patrick M Kelley, Student ID 100239483, HIST3907B, How I've Grown</a:t>
            </a:r>
            <a:endParaRPr lang="en-CA"/>
          </a:p>
        </p:txBody>
      </p:sp>
      <p:sp>
        <p:nvSpPr>
          <p:cNvPr id="9" name="Slide Number Placeholder 8"/>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57979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2E1479-C42C-4B37-9598-EBAC3C7F6B66}" type="datetime1">
              <a:rPr lang="en-CA" smtClean="0"/>
              <a:t>2015-04-04</a:t>
            </a:fld>
            <a:endParaRPr lang="en-CA"/>
          </a:p>
        </p:txBody>
      </p:sp>
      <p:sp>
        <p:nvSpPr>
          <p:cNvPr id="4" name="Footer Placeholder 3"/>
          <p:cNvSpPr>
            <a:spLocks noGrp="1"/>
          </p:cNvSpPr>
          <p:nvPr>
            <p:ph type="ftr" sz="quarter" idx="11"/>
          </p:nvPr>
        </p:nvSpPr>
        <p:spPr/>
        <p:txBody>
          <a:bodyPr/>
          <a:lstStyle/>
          <a:p>
            <a:r>
              <a:rPr lang="en-CA" smtClean="0"/>
              <a:t>Patrick M Kelley, Student ID 100239483, HIST3907B, How I've Grown</a:t>
            </a:r>
            <a:endParaRPr lang="en-CA"/>
          </a:p>
        </p:txBody>
      </p:sp>
      <p:sp>
        <p:nvSpPr>
          <p:cNvPr id="5" name="Slide Number Placeholder 4"/>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290619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9D17D8-FB75-4D5C-A949-BA758D3A701A}" type="datetime1">
              <a:rPr lang="en-CA" smtClean="0"/>
              <a:t>2015-04-04</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CA" smtClean="0"/>
              <a:t>Patrick M Kelley, Student ID 100239483, HIST3907B, How I've Grown</a:t>
            </a:r>
            <a:endParaRPr lang="en-CA"/>
          </a:p>
        </p:txBody>
      </p:sp>
      <p:sp>
        <p:nvSpPr>
          <p:cNvPr id="9" name="Slide Number Placeholder 8"/>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51535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7BCFE5-53AB-440E-9EFA-2AA770236C1E}" type="datetime1">
              <a:rPr lang="en-CA" smtClean="0"/>
              <a:t>2015-04-04</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CA" smtClean="0"/>
              <a:t>Patrick M Kelley, Student ID 100239483, HIST3907B, How I've Grown</a:t>
            </a:r>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6D4F3A-7647-4AB0-8438-841129D872E7}" type="slidenum">
              <a:rPr lang="en-CA" smtClean="0"/>
              <a:t>‹#›</a:t>
            </a:fld>
            <a:endParaRPr lang="en-CA"/>
          </a:p>
        </p:txBody>
      </p:sp>
    </p:spTree>
    <p:extLst>
      <p:ext uri="{BB962C8B-B14F-4D97-AF65-F5344CB8AC3E}">
        <p14:creationId xmlns:p14="http://schemas.microsoft.com/office/powerpoint/2010/main" val="414622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F0A5F3-E218-43F3-848D-A1527D8D2BD8}" type="datetime1">
              <a:rPr lang="en-CA" smtClean="0"/>
              <a:t>2015-04-04</a:t>
            </a:fld>
            <a:endParaRPr lang="en-CA"/>
          </a:p>
        </p:txBody>
      </p:sp>
      <p:sp>
        <p:nvSpPr>
          <p:cNvPr id="6" name="Footer Placeholder 5"/>
          <p:cNvSpPr>
            <a:spLocks noGrp="1"/>
          </p:cNvSpPr>
          <p:nvPr>
            <p:ph type="ftr" sz="quarter" idx="11"/>
          </p:nvPr>
        </p:nvSpPr>
        <p:spPr/>
        <p:txBody>
          <a:bodyPr/>
          <a:lstStyle/>
          <a:p>
            <a:r>
              <a:rPr lang="en-CA" smtClean="0"/>
              <a:t>Patrick M Kelley, Student ID 100239483, HIST3907B, How I've Grown</a:t>
            </a:r>
            <a:endParaRPr lang="en-CA"/>
          </a:p>
        </p:txBody>
      </p:sp>
      <p:sp>
        <p:nvSpPr>
          <p:cNvPr id="7" name="Slide Number Placeholder 6"/>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9510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A5C12-25E2-409D-A3B5-E11FBB16C821}" type="datetime1">
              <a:rPr lang="en-CA" smtClean="0"/>
              <a:t>2015-04-04</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CA" smtClean="0"/>
              <a:t>Patrick M Kelley, Student ID 100239483, HIST3907B, How I've Grown</a:t>
            </a:r>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6D4F3A-7647-4AB0-8438-841129D872E7}"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5600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4.jpeg"/><Relationship Id="rId5" Type="http://schemas.openxmlformats.org/officeDocument/2006/relationships/diagramLayout" Target="../diagrams/layout1.xml"/><Relationship Id="rId10" Type="http://schemas.openxmlformats.org/officeDocument/2006/relationships/image" Target="../media/image3.jpeg"/><Relationship Id="rId4" Type="http://schemas.openxmlformats.org/officeDocument/2006/relationships/diagramData" Target="../diagrams/data1.xml"/><Relationship Id="rId9"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ww.clausewitz.com/readings/OnWar1873/BK1ch07.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0015" y="1143614"/>
            <a:ext cx="1642595" cy="2360814"/>
          </a:xfrm>
          <a:prstGeom prst="rect">
            <a:avLst/>
          </a:prstGeom>
        </p:spPr>
      </p:pic>
      <p:graphicFrame>
        <p:nvGraphicFramePr>
          <p:cNvPr id="14" name="Diagram 13"/>
          <p:cNvGraphicFramePr/>
          <p:nvPr>
            <p:extLst>
              <p:ext uri="{D42A27DB-BD31-4B8C-83A1-F6EECF244321}">
                <p14:modId xmlns:p14="http://schemas.microsoft.com/office/powerpoint/2010/main" val="2051336626"/>
              </p:ext>
            </p:extLst>
          </p:nvPr>
        </p:nvGraphicFramePr>
        <p:xfrm>
          <a:off x="3278989" y="1925053"/>
          <a:ext cx="5484492" cy="3734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40465" y="3716893"/>
            <a:ext cx="2121694" cy="2168843"/>
          </a:xfrm>
          <a:prstGeom prst="rect">
            <a:avLst/>
          </a:prstGeom>
        </p:spPr>
      </p:pic>
      <p:pic>
        <p:nvPicPr>
          <p:cNvPr id="10" name="Content Placeholder 9"/>
          <p:cNvPicPr>
            <a:picLocks noGrp="1" noChangeAspect="1"/>
          </p:cNvPicPr>
          <p:nvPr>
            <p:ph idx="1"/>
          </p:nvPr>
        </p:nvPicPr>
        <p:blipFill>
          <a:blip r:embed="rId10" cstate="print">
            <a:extLst>
              <a:ext uri="{28A0092B-C50C-407E-A947-70E740481C1C}">
                <a14:useLocalDpi xmlns:a14="http://schemas.microsoft.com/office/drawing/2010/main" val="0"/>
              </a:ext>
            </a:extLst>
          </a:blip>
          <a:stretch>
            <a:fillRect/>
          </a:stretch>
        </p:blipFill>
        <p:spPr>
          <a:xfrm>
            <a:off x="1694742" y="3982510"/>
            <a:ext cx="1837112" cy="1637608"/>
          </a:xfrm>
        </p:spPr>
      </p:pic>
      <p:pic>
        <p:nvPicPr>
          <p:cNvPr id="11" name="Picture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44371" y="1484956"/>
            <a:ext cx="1537855" cy="1678131"/>
          </a:xfrm>
          <a:prstGeom prst="rect">
            <a:avLst/>
          </a:prstGeom>
        </p:spPr>
      </p:pic>
      <p:sp>
        <p:nvSpPr>
          <p:cNvPr id="16" name="Footer Placeholder 15"/>
          <p:cNvSpPr>
            <a:spLocks noGrp="1"/>
          </p:cNvSpPr>
          <p:nvPr>
            <p:ph type="ftr" sz="quarter" idx="11"/>
          </p:nvPr>
        </p:nvSpPr>
        <p:spPr/>
        <p:txBody>
          <a:bodyPr/>
          <a:lstStyle/>
          <a:p>
            <a:r>
              <a:rPr lang="en-CA" smtClean="0"/>
              <a:t>Patrick M Kelley, Student ID 100239483, HIST3907B, How I've Grown</a:t>
            </a:r>
            <a:endParaRPr lang="en-CA"/>
          </a:p>
        </p:txBody>
      </p:sp>
      <p:sp>
        <p:nvSpPr>
          <p:cNvPr id="17" name="Slide Number Placeholder 16"/>
          <p:cNvSpPr>
            <a:spLocks noGrp="1"/>
          </p:cNvSpPr>
          <p:nvPr>
            <p:ph type="sldNum" sz="quarter" idx="12"/>
          </p:nvPr>
        </p:nvSpPr>
        <p:spPr/>
        <p:txBody>
          <a:bodyPr/>
          <a:lstStyle/>
          <a:p>
            <a:fld id="{E46D4F3A-7647-4AB0-8438-841129D872E7}" type="slidenum">
              <a:rPr lang="en-CA" smtClean="0"/>
              <a:t>1</a:t>
            </a:fld>
            <a:endParaRPr lang="en-CA"/>
          </a:p>
        </p:txBody>
      </p:sp>
      <p:sp>
        <p:nvSpPr>
          <p:cNvPr id="6" name="Title 5"/>
          <p:cNvSpPr>
            <a:spLocks noGrp="1"/>
          </p:cNvSpPr>
          <p:nvPr>
            <p:ph type="title"/>
          </p:nvPr>
        </p:nvSpPr>
        <p:spPr/>
        <p:txBody>
          <a:bodyPr anchor="ctr"/>
          <a:lstStyle/>
          <a:p>
            <a:pPr algn="ctr"/>
            <a:r>
              <a:rPr lang="en-CA" dirty="0" smtClean="0">
                <a:latin typeface="Impact" panose="020B0806030902050204" pitchFamily="34" charset="0"/>
              </a:rPr>
              <a:t>How I’ve Grown</a:t>
            </a:r>
            <a:endParaRPr lang="en-CA" dirty="0">
              <a:latin typeface="Arial Narrow" panose="020B0606020202030204" pitchFamily="34" charset="0"/>
            </a:endParaRPr>
          </a:p>
        </p:txBody>
      </p:sp>
    </p:spTree>
    <p:extLst>
      <p:ext uri="{BB962C8B-B14F-4D97-AF65-F5344CB8AC3E}">
        <p14:creationId xmlns:p14="http://schemas.microsoft.com/office/powerpoint/2010/main" val="2485898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sp>
        <p:nvSpPr>
          <p:cNvPr id="3" name="Content Placeholder 2"/>
          <p:cNvSpPr>
            <a:spLocks noGrp="1"/>
          </p:cNvSpPr>
          <p:nvPr>
            <p:ph sz="half" idx="1"/>
          </p:nvPr>
        </p:nvSpPr>
        <p:spPr/>
        <p:txBody>
          <a:bodyPr>
            <a:normAutofit/>
          </a:bodyPr>
          <a:lstStyle/>
          <a:p>
            <a:r>
              <a:rPr lang="en-CA" u="sng" dirty="0"/>
              <a:t>Observations of the </a:t>
            </a:r>
            <a:r>
              <a:rPr lang="en-CA" u="sng" dirty="0" smtClean="0"/>
              <a:t>Exercise</a:t>
            </a:r>
            <a:endParaRPr lang="en-CA" dirty="0" smtClean="0"/>
          </a:p>
          <a:p>
            <a:pPr>
              <a:buFont typeface="Wingdings" panose="05000000000000000000" pitchFamily="2" charset="2"/>
              <a:buChar char="q"/>
            </a:pPr>
            <a:r>
              <a:rPr lang="en-CA" dirty="0"/>
              <a:t> </a:t>
            </a:r>
            <a:r>
              <a:rPr lang="en-CA" dirty="0" smtClean="0"/>
              <a:t>The Open Refine tool was easy enough to use.  Not much to say about the first part of the exercise.  Impressed with the ability of the software to recognize, correlate, and clean the fields.  Would have taken a </a:t>
            </a:r>
            <a:r>
              <a:rPr lang="en-CA" i="1" dirty="0" smtClean="0"/>
              <a:t>long</a:t>
            </a:r>
            <a:r>
              <a:rPr lang="en-CA" dirty="0" smtClean="0"/>
              <a:t> time to do this manually.</a:t>
            </a:r>
          </a:p>
          <a:p>
            <a:pPr>
              <a:buFont typeface="Wingdings" panose="05000000000000000000" pitchFamily="2" charset="2"/>
              <a:buChar char="q"/>
            </a:pPr>
            <a:r>
              <a:rPr lang="en-CA" dirty="0"/>
              <a:t> </a:t>
            </a:r>
            <a:r>
              <a:rPr lang="en-CA" dirty="0" smtClean="0"/>
              <a:t>Used Palladio to create a network diagram.  Had to reboot computer several times, changing very little.  Finally got it to output without making any changes to the underlying data?!</a:t>
            </a:r>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q"/>
            </a:pPr>
            <a:r>
              <a:rPr lang="en-CA" dirty="0" smtClean="0"/>
              <a:t> I would like to be able to include a time field in this exercise in order to correlate the letters to particular time frames or to events.  Showing the network evolving over time would be impressive.  This would be particularly useful for social media such as TWARC / Twitter records.</a:t>
            </a:r>
            <a:endParaRPr lang="en-CA" dirty="0"/>
          </a:p>
          <a:p>
            <a:pPr>
              <a:buFont typeface="Wingdings" panose="05000000000000000000" pitchFamily="2" charset="2"/>
              <a:buChar char="q"/>
            </a:pPr>
            <a:r>
              <a:rPr lang="en-CA" dirty="0"/>
              <a:t> </a:t>
            </a:r>
            <a:r>
              <a:rPr lang="en-CA" dirty="0" smtClean="0"/>
              <a:t>When doing this exercise with a partner, she too had a very difficult time of making Palladio function.  </a:t>
            </a:r>
            <a:r>
              <a:rPr lang="en-CA" dirty="0" smtClean="0"/>
              <a:t>She had to abandon the attempt and use </a:t>
            </a:r>
            <a:r>
              <a:rPr lang="en-CA" dirty="0" err="1" smtClean="0"/>
              <a:t>Gephi</a:t>
            </a:r>
            <a:r>
              <a:rPr lang="en-CA" dirty="0" smtClean="0"/>
              <a:t> instead.  I was unable to get </a:t>
            </a:r>
            <a:r>
              <a:rPr lang="en-CA" dirty="0" err="1" smtClean="0"/>
              <a:t>Gephi</a:t>
            </a:r>
            <a:r>
              <a:rPr lang="en-CA" dirty="0" smtClean="0"/>
              <a:t> to function on my computer at all.</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10</a:t>
            </a:fld>
            <a:endParaRPr lang="en-CA"/>
          </a:p>
        </p:txBody>
      </p:sp>
    </p:spTree>
    <p:extLst>
      <p:ext uri="{BB962C8B-B14F-4D97-AF65-F5344CB8AC3E}">
        <p14:creationId xmlns:p14="http://schemas.microsoft.com/office/powerpoint/2010/main" val="3772618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sp>
        <p:nvSpPr>
          <p:cNvPr id="3" name="Content Placeholder 2"/>
          <p:cNvSpPr>
            <a:spLocks noGrp="1"/>
          </p:cNvSpPr>
          <p:nvPr>
            <p:ph sz="half" idx="1"/>
          </p:nvPr>
        </p:nvSpPr>
        <p:spPr/>
        <p:txBody>
          <a:bodyPr>
            <a:normAutofit lnSpcReduction="10000"/>
          </a:bodyPr>
          <a:lstStyle/>
          <a:p>
            <a:r>
              <a:rPr lang="en-CA" u="sng" dirty="0"/>
              <a:t>How I’ve Grown</a:t>
            </a:r>
          </a:p>
          <a:p>
            <a:pPr>
              <a:buFont typeface="Wingdings" panose="05000000000000000000" pitchFamily="2" charset="2"/>
              <a:buChar char="q"/>
            </a:pPr>
            <a:r>
              <a:rPr lang="en-CA" dirty="0" smtClean="0"/>
              <a:t> </a:t>
            </a:r>
            <a:r>
              <a:rPr lang="en-CA" dirty="0" err="1" smtClean="0"/>
              <a:t>RegEx</a:t>
            </a:r>
            <a:r>
              <a:rPr lang="en-CA" dirty="0" smtClean="0"/>
              <a:t> is a godsend.  For years I have been using work-around techniques in Excel and text files.  To be able to do this is absolutely invaluable.  I wish that I had known how to use </a:t>
            </a:r>
            <a:r>
              <a:rPr lang="en-CA" dirty="0" err="1" smtClean="0"/>
              <a:t>RegEx</a:t>
            </a:r>
            <a:r>
              <a:rPr lang="en-CA" dirty="0" smtClean="0"/>
              <a:t> 12 years ago (assuming it even existed then.).</a:t>
            </a:r>
          </a:p>
          <a:p>
            <a:pPr>
              <a:buFont typeface="Wingdings" panose="05000000000000000000" pitchFamily="2" charset="2"/>
              <a:buChar char="q"/>
            </a:pPr>
            <a:r>
              <a:rPr lang="en-CA" dirty="0"/>
              <a:t> </a:t>
            </a:r>
            <a:r>
              <a:rPr lang="en-CA" dirty="0" smtClean="0"/>
              <a:t>I would like there to be a simpler interface for using </a:t>
            </a:r>
            <a:r>
              <a:rPr lang="en-CA" dirty="0" err="1" smtClean="0"/>
              <a:t>RegEx</a:t>
            </a:r>
            <a:r>
              <a:rPr lang="en-CA" dirty="0" smtClean="0"/>
              <a:t>.  I have a Python compiler on my computer now, and I believe that it could run </a:t>
            </a:r>
            <a:r>
              <a:rPr lang="en-CA" dirty="0" err="1" smtClean="0"/>
              <a:t>RegEx</a:t>
            </a:r>
            <a:r>
              <a:rPr lang="en-CA" dirty="0" smtClean="0"/>
              <a:t> expressions (is that a redundancy?).</a:t>
            </a:r>
            <a:endParaRPr lang="en-CA"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q"/>
            </a:pPr>
            <a:r>
              <a:rPr lang="en-CA" dirty="0" smtClean="0"/>
              <a:t> No one that I have spoken to was able </a:t>
            </a:r>
            <a:r>
              <a:rPr lang="en-CA" dirty="0"/>
              <a:t>to get the Stanford Named Entity </a:t>
            </a:r>
            <a:r>
              <a:rPr lang="en-CA" dirty="0" smtClean="0"/>
              <a:t>Recognizer (from Exercise 04) to function.</a:t>
            </a:r>
            <a:endParaRPr lang="en-CA" dirty="0"/>
          </a:p>
          <a:p>
            <a:pPr>
              <a:buFont typeface="Wingdings" panose="05000000000000000000" pitchFamily="2" charset="2"/>
              <a:buChar char="q"/>
            </a:pPr>
            <a:r>
              <a:rPr lang="en-CA" dirty="0" smtClean="0"/>
              <a:t> A significant amount of the time spent in the course has been on simply trying to get the various pieces of software to work.  While it does force one to develop the computational thinking mentioned </a:t>
            </a:r>
            <a:r>
              <a:rPr lang="en-CA" dirty="0" smtClean="0"/>
              <a:t>previously, it is not terribly valuable overall.  A pre-packaged virtual machine with the tools installed would make the course much less intimidating and time spent significantly more productive.  Please see screenshot on next slide for some perspective.</a:t>
            </a:r>
          </a:p>
          <a:p>
            <a:pPr marL="0" indent="0">
              <a:buNone/>
            </a:pPr>
            <a:endParaRPr lang="en-CA" dirty="0" smtClean="0"/>
          </a:p>
          <a:p>
            <a:pPr marL="0" indent="0">
              <a:buNone/>
            </a:pP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11</a:t>
            </a:fld>
            <a:endParaRPr lang="en-CA"/>
          </a:p>
        </p:txBody>
      </p:sp>
    </p:spTree>
    <p:extLst>
      <p:ext uri="{BB962C8B-B14F-4D97-AF65-F5344CB8AC3E}">
        <p14:creationId xmlns:p14="http://schemas.microsoft.com/office/powerpoint/2010/main" val="909978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4136" y="1846263"/>
            <a:ext cx="4284365" cy="4022725"/>
          </a:xfrm>
        </p:spPr>
      </p:pic>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smtClean="0"/>
              <a:t> To the left I have included a screenshot of the folder on my computer where I have kept most of the software downloaded exclusively for the course.</a:t>
            </a:r>
          </a:p>
          <a:p>
            <a:pPr>
              <a:buFont typeface="Wingdings" panose="05000000000000000000" pitchFamily="2" charset="2"/>
              <a:buChar char="q"/>
            </a:pPr>
            <a:r>
              <a:rPr lang="en-CA" dirty="0"/>
              <a:t> </a:t>
            </a:r>
            <a:r>
              <a:rPr lang="en-CA" dirty="0" smtClean="0"/>
              <a:t>The programs shown there are </a:t>
            </a:r>
            <a:r>
              <a:rPr lang="en-CA" i="1" dirty="0" smtClean="0"/>
              <a:t>not</a:t>
            </a:r>
            <a:r>
              <a:rPr lang="en-CA" dirty="0" smtClean="0"/>
              <a:t> comprehensive.  Some were sent to other folders in my computer.</a:t>
            </a:r>
          </a:p>
          <a:p>
            <a:pPr>
              <a:buFont typeface="Wingdings" panose="05000000000000000000" pitchFamily="2" charset="2"/>
              <a:buChar char="q"/>
            </a:pPr>
            <a:r>
              <a:rPr lang="en-CA" dirty="0"/>
              <a:t> </a:t>
            </a:r>
            <a:r>
              <a:rPr lang="en-CA" dirty="0" smtClean="0"/>
              <a:t>Anti-virus software detected malware in a few of the programs.  These may have been false positives.</a:t>
            </a:r>
          </a:p>
          <a:p>
            <a:pPr>
              <a:buFont typeface="Wingdings" panose="05000000000000000000" pitchFamily="2" charset="2"/>
              <a:buChar char="q"/>
            </a:pPr>
            <a:r>
              <a:rPr lang="en-CA" dirty="0"/>
              <a:t> </a:t>
            </a:r>
            <a:r>
              <a:rPr lang="en-CA" dirty="0" smtClean="0"/>
              <a:t>There are also a large number of websites that require logins and passwords (and sophistication!) to use.  I have over 40 bookmarks generated, many of which were critical to completing assignments.</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12</a:t>
            </a:fld>
            <a:endParaRPr lang="en-CA"/>
          </a:p>
        </p:txBody>
      </p:sp>
    </p:spTree>
    <p:extLst>
      <p:ext uri="{BB962C8B-B14F-4D97-AF65-F5344CB8AC3E}">
        <p14:creationId xmlns:p14="http://schemas.microsoft.com/office/powerpoint/2010/main" val="4047199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04</a:t>
            </a:r>
            <a:br>
              <a:rPr lang="en-CA" dirty="0" smtClean="0"/>
            </a:br>
            <a:r>
              <a:rPr lang="en-CA" dirty="0" smtClean="0"/>
              <a:t>Exercise 08</a:t>
            </a:r>
            <a:endParaRPr lang="en-CA" dirty="0"/>
          </a:p>
        </p:txBody>
      </p:sp>
      <p:sp>
        <p:nvSpPr>
          <p:cNvPr id="3" name="Content Placeholder 2"/>
          <p:cNvSpPr>
            <a:spLocks noGrp="1"/>
          </p:cNvSpPr>
          <p:nvPr>
            <p:ph sz="half" idx="1"/>
          </p:nvPr>
        </p:nvSpPr>
        <p:spPr/>
        <p:txBody>
          <a:bodyPr/>
          <a:lstStyle/>
          <a:p>
            <a:r>
              <a:rPr lang="en-CA" u="sng" dirty="0"/>
              <a:t>Stated Purpose of the Module and Exercise</a:t>
            </a:r>
          </a:p>
          <a:p>
            <a:pPr>
              <a:buFont typeface="Wingdings" panose="05000000000000000000" pitchFamily="2" charset="2"/>
              <a:buChar char="q"/>
            </a:pPr>
            <a:r>
              <a:rPr lang="en-CA" dirty="0"/>
              <a:t> </a:t>
            </a:r>
            <a:r>
              <a:rPr lang="en-CA" dirty="0" smtClean="0"/>
              <a:t>Find holes in data.</a:t>
            </a:r>
          </a:p>
          <a:p>
            <a:pPr>
              <a:buFont typeface="Wingdings" panose="05000000000000000000" pitchFamily="2" charset="2"/>
              <a:buChar char="q"/>
            </a:pPr>
            <a:r>
              <a:rPr lang="en-CA" dirty="0"/>
              <a:t> </a:t>
            </a:r>
            <a:r>
              <a:rPr lang="en-CA" dirty="0" smtClean="0"/>
              <a:t>Use tools for pattern recognition.  Philosophically, we are trying to use data visualization as a method to </a:t>
            </a:r>
            <a:r>
              <a:rPr lang="en-CA" i="1" dirty="0" smtClean="0"/>
              <a:t>find</a:t>
            </a:r>
            <a:r>
              <a:rPr lang="en-CA" dirty="0" smtClean="0"/>
              <a:t> patterns, not just to express patterns of which we are already aware.</a:t>
            </a:r>
          </a:p>
          <a:p>
            <a:pPr>
              <a:buFont typeface="Wingdings" panose="05000000000000000000" pitchFamily="2" charset="2"/>
              <a:buChar char="q"/>
            </a:pPr>
            <a:r>
              <a:rPr lang="en-CA" dirty="0"/>
              <a:t> </a:t>
            </a:r>
            <a:r>
              <a:rPr lang="en-CA" dirty="0" smtClean="0"/>
              <a:t>For my purposes, I selected mapping tools.  My project is based on mapping, and this was the logical choice for me.</a:t>
            </a:r>
          </a:p>
        </p:txBody>
      </p:sp>
      <p:sp>
        <p:nvSpPr>
          <p:cNvPr id="4" name="Content Placeholder 3"/>
          <p:cNvSpPr>
            <a:spLocks noGrp="1"/>
          </p:cNvSpPr>
          <p:nvPr>
            <p:ph sz="half" idx="2"/>
          </p:nvPr>
        </p:nvSpPr>
        <p:spPr/>
        <p:txBody>
          <a:bodyPr/>
          <a:lstStyle/>
          <a:p>
            <a:r>
              <a:rPr lang="en-CA" u="sng" dirty="0"/>
              <a:t>Initial Skillset</a:t>
            </a:r>
          </a:p>
          <a:p>
            <a:pPr>
              <a:buFont typeface="Wingdings" panose="05000000000000000000" pitchFamily="2" charset="2"/>
              <a:buChar char="q"/>
            </a:pPr>
            <a:r>
              <a:rPr lang="en-CA" dirty="0"/>
              <a:t> </a:t>
            </a:r>
            <a:r>
              <a:rPr lang="en-CA" dirty="0" smtClean="0"/>
              <a:t>I had absolutely no experience creating maps or using them to express data.</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13</a:t>
            </a:fld>
            <a:endParaRPr lang="en-CA"/>
          </a:p>
        </p:txBody>
      </p:sp>
    </p:spTree>
    <p:extLst>
      <p:ext uri="{BB962C8B-B14F-4D97-AF65-F5344CB8AC3E}">
        <p14:creationId xmlns:p14="http://schemas.microsoft.com/office/powerpoint/2010/main" val="1276916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04</a:t>
            </a:r>
            <a:br>
              <a:rPr lang="en-CA" dirty="0" smtClean="0"/>
            </a:br>
            <a:r>
              <a:rPr lang="en-CA" dirty="0" smtClean="0"/>
              <a:t>Exercise 08</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a:t>Observations of the Exercise</a:t>
            </a:r>
            <a:endParaRPr lang="en-CA" dirty="0"/>
          </a:p>
          <a:p>
            <a:pPr>
              <a:buFont typeface="Wingdings" panose="05000000000000000000" pitchFamily="2" charset="2"/>
              <a:buChar char="q"/>
            </a:pPr>
            <a:r>
              <a:rPr lang="en-CA" dirty="0" smtClean="0"/>
              <a:t> I made multiple attempts with the fire insurance maps to rectify them.  I did not want to use the one that we had already dealt with in class.</a:t>
            </a:r>
          </a:p>
          <a:p>
            <a:pPr>
              <a:buFont typeface="Wingdings" panose="05000000000000000000" pitchFamily="2" charset="2"/>
              <a:buChar char="q"/>
            </a:pPr>
            <a:r>
              <a:rPr lang="en-CA" dirty="0"/>
              <a:t> </a:t>
            </a:r>
            <a:r>
              <a:rPr lang="en-CA" dirty="0" smtClean="0"/>
              <a:t>I was not able to find an easy way to rectify other maps in the fire insurance collection.  One of them had no intersections labelled, for example.  I eventually searched for an historical map of Halifax, knowing that I would be able to find both older and current maps with common points to rectify.</a:t>
            </a:r>
          </a:p>
          <a:p>
            <a:pPr>
              <a:buFont typeface="Wingdings" panose="05000000000000000000" pitchFamily="2" charset="2"/>
              <a:buChar char="q"/>
            </a:pPr>
            <a:r>
              <a:rPr lang="en-CA" dirty="0"/>
              <a:t> Rectification was relatively easy with Halifax.  I was very impressed how accurately it overlaid on the modern map</a:t>
            </a:r>
            <a:r>
              <a:rPr lang="en-CA" dirty="0" smtClean="0"/>
              <a:t>.</a:t>
            </a:r>
            <a:endParaRPr lang="en-CA"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smtClean="0"/>
              <a:t>The Exercise contained no reference for outputting geo-coordinates.  The tutorial that it reference did not have any explanation either.  I reverse engineered the URL from the other institution, and found the exercise that was used there to create the coordinates.  The method used there was hard coding.  This is inadequate.  Some automated way to generate them must exist.  For the purposes of this exercise, it was also unnecessarily difficult.  I ended up just making them up.  This part of the exercise taught me very little that was valuable.</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14</a:t>
            </a:fld>
            <a:endParaRPr lang="en-CA"/>
          </a:p>
        </p:txBody>
      </p:sp>
    </p:spTree>
    <p:extLst>
      <p:ext uri="{BB962C8B-B14F-4D97-AF65-F5344CB8AC3E}">
        <p14:creationId xmlns:p14="http://schemas.microsoft.com/office/powerpoint/2010/main" val="857395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04</a:t>
            </a:r>
            <a:br>
              <a:rPr lang="en-CA" dirty="0" smtClean="0"/>
            </a:br>
            <a:r>
              <a:rPr lang="en-CA" dirty="0" smtClean="0"/>
              <a:t>Exercise 08</a:t>
            </a:r>
            <a:endParaRPr lang="en-CA" dirty="0"/>
          </a:p>
        </p:txBody>
      </p:sp>
      <p:sp>
        <p:nvSpPr>
          <p:cNvPr id="3" name="Content Placeholder 2"/>
          <p:cNvSpPr>
            <a:spLocks noGrp="1"/>
          </p:cNvSpPr>
          <p:nvPr>
            <p:ph sz="half" idx="1"/>
          </p:nvPr>
        </p:nvSpPr>
        <p:spPr/>
        <p:txBody>
          <a:bodyPr>
            <a:normAutofit lnSpcReduction="10000"/>
          </a:bodyPr>
          <a:lstStyle/>
          <a:p>
            <a:r>
              <a:rPr lang="en-CA" u="sng" dirty="0"/>
              <a:t>How I’ve Grown</a:t>
            </a:r>
          </a:p>
          <a:p>
            <a:pPr>
              <a:buFont typeface="Wingdings" panose="05000000000000000000" pitchFamily="2" charset="2"/>
              <a:buChar char="q"/>
            </a:pPr>
            <a:r>
              <a:rPr lang="en-CA" dirty="0" smtClean="0"/>
              <a:t> I </a:t>
            </a:r>
            <a:r>
              <a:rPr lang="en-CA" dirty="0"/>
              <a:t>was overall very impressed with my ability to rectify an historical space with a modern one</a:t>
            </a:r>
            <a:r>
              <a:rPr lang="en-CA" dirty="0" smtClean="0"/>
              <a:t>.  This was very important for developing my skills.</a:t>
            </a:r>
          </a:p>
          <a:p>
            <a:pPr>
              <a:buFont typeface="Wingdings" panose="05000000000000000000" pitchFamily="2" charset="2"/>
              <a:buChar char="q"/>
            </a:pPr>
            <a:r>
              <a:rPr lang="en-CA" dirty="0" smtClean="0"/>
              <a:t> My computational thinking skills had progressed nicely, allowing me to use a combination of skills to produce the required output for the exercise.  Reverse engineering URLs, finding independent ways to create real latitude and longitude coordinates, and to have it all output so nicely was a bit of a moment of pride for me.</a:t>
            </a:r>
            <a:endParaRPr lang="en-CA" dirty="0"/>
          </a:p>
          <a:p>
            <a:endParaRPr lang="en-CA"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q"/>
            </a:pPr>
            <a:r>
              <a:rPr lang="en-CA" dirty="0"/>
              <a:t> By the time I reached module 4 I had already started using ArcGIS on a 365 day free license acquired through the University library.  The software is very impressive, incorporating not just mapping software but data directly into the files used to express the map.  By this point I was able to produce a </a:t>
            </a:r>
            <a:r>
              <a:rPr lang="en-CA" dirty="0" err="1"/>
              <a:t>Choropleth</a:t>
            </a:r>
            <a:r>
              <a:rPr lang="en-CA" dirty="0"/>
              <a:t> map of the United States.  I consider my ArcGIS work from the early stages of my project to exceed significantly the requirements of Exercise 09 on QGIS.</a:t>
            </a:r>
          </a:p>
          <a:p>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15</a:t>
            </a:fld>
            <a:endParaRPr lang="en-CA"/>
          </a:p>
        </p:txBody>
      </p:sp>
    </p:spTree>
    <p:extLst>
      <p:ext uri="{BB962C8B-B14F-4D97-AF65-F5344CB8AC3E}">
        <p14:creationId xmlns:p14="http://schemas.microsoft.com/office/powerpoint/2010/main" val="2990493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05</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lstStyle/>
          <a:p>
            <a:r>
              <a:rPr lang="en-CA" u="sng" dirty="0"/>
              <a:t>Stated Purpose of the Module and </a:t>
            </a:r>
            <a:r>
              <a:rPr lang="en-CA" u="sng" dirty="0" smtClean="0"/>
              <a:t>Exercise</a:t>
            </a:r>
            <a:endParaRPr lang="en-CA" dirty="0" smtClean="0"/>
          </a:p>
          <a:p>
            <a:pPr>
              <a:buFont typeface="Wingdings" panose="05000000000000000000" pitchFamily="2" charset="2"/>
              <a:buChar char="q"/>
            </a:pPr>
            <a:r>
              <a:rPr lang="en-CA" dirty="0" smtClean="0"/>
              <a:t> Dat</a:t>
            </a:r>
            <a:r>
              <a:rPr lang="en-CA" dirty="0" smtClean="0"/>
              <a:t>a vs </a:t>
            </a:r>
            <a:r>
              <a:rPr lang="en-CA" dirty="0" err="1" smtClean="0"/>
              <a:t>Capta</a:t>
            </a:r>
            <a:r>
              <a:rPr lang="en-CA" dirty="0" smtClean="0"/>
              <a:t>, Understand the Difference</a:t>
            </a:r>
          </a:p>
          <a:p>
            <a:pPr>
              <a:buFont typeface="Wingdings" panose="05000000000000000000" pitchFamily="2" charset="2"/>
              <a:buChar char="q"/>
            </a:pPr>
            <a:r>
              <a:rPr lang="en-CA" dirty="0"/>
              <a:t> </a:t>
            </a:r>
            <a:r>
              <a:rPr lang="en-CA" dirty="0" smtClean="0"/>
              <a:t>Utilize Colour, Typeface, and other tools to best present </a:t>
            </a:r>
            <a:r>
              <a:rPr lang="en-CA" dirty="0" err="1" smtClean="0"/>
              <a:t>Capta</a:t>
            </a:r>
            <a:r>
              <a:rPr lang="en-CA" dirty="0" smtClean="0"/>
              <a:t>.</a:t>
            </a:r>
          </a:p>
        </p:txBody>
      </p:sp>
      <p:sp>
        <p:nvSpPr>
          <p:cNvPr id="4" name="Content Placeholder 3"/>
          <p:cNvSpPr>
            <a:spLocks noGrp="1"/>
          </p:cNvSpPr>
          <p:nvPr>
            <p:ph sz="half" idx="2"/>
          </p:nvPr>
        </p:nvSpPr>
        <p:spPr/>
        <p:txBody>
          <a:bodyPr/>
          <a:lstStyle/>
          <a:p>
            <a:r>
              <a:rPr lang="en-CA" u="sng" dirty="0"/>
              <a:t>Initial Skillset</a:t>
            </a:r>
          </a:p>
          <a:p>
            <a:pPr>
              <a:buFont typeface="Wingdings" panose="05000000000000000000" pitchFamily="2" charset="2"/>
              <a:buChar char="q"/>
            </a:pPr>
            <a:r>
              <a:rPr lang="en-CA" dirty="0" smtClean="0"/>
              <a:t> I am well versed (and strongly opinionated) on matters of epistemology.  I have no argument with the terms of Dat</a:t>
            </a:r>
            <a:r>
              <a:rPr lang="en-CA" dirty="0" smtClean="0"/>
              <a:t>a vs </a:t>
            </a:r>
            <a:r>
              <a:rPr lang="en-CA" dirty="0" err="1" smtClean="0"/>
              <a:t>Capta</a:t>
            </a:r>
            <a:r>
              <a:rPr lang="en-CA" dirty="0" smtClean="0"/>
              <a:t>.</a:t>
            </a:r>
          </a:p>
          <a:p>
            <a:pPr>
              <a:buFont typeface="Wingdings" panose="05000000000000000000" pitchFamily="2" charset="2"/>
              <a:buChar char="q"/>
            </a:pPr>
            <a:r>
              <a:rPr lang="en-CA" dirty="0"/>
              <a:t> </a:t>
            </a:r>
            <a:r>
              <a:rPr lang="en-CA" dirty="0" smtClean="0"/>
              <a:t>I have very limited experience with image manipulation, primarily using Paint, with no experience using vector graphics.</a:t>
            </a:r>
          </a:p>
          <a:p>
            <a:pPr>
              <a:buFont typeface="Wingdings" panose="05000000000000000000" pitchFamily="2" charset="2"/>
              <a:buChar char="q"/>
            </a:pPr>
            <a:r>
              <a:rPr lang="en-CA" dirty="0"/>
              <a:t> </a:t>
            </a:r>
            <a:r>
              <a:rPr lang="en-CA" dirty="0" smtClean="0"/>
              <a:t>I have no publishing experience and am new to the theory behind typefaces.</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16</a:t>
            </a:fld>
            <a:endParaRPr lang="en-CA"/>
          </a:p>
        </p:txBody>
      </p:sp>
    </p:spTree>
    <p:extLst>
      <p:ext uri="{BB962C8B-B14F-4D97-AF65-F5344CB8AC3E}">
        <p14:creationId xmlns:p14="http://schemas.microsoft.com/office/powerpoint/2010/main" val="2508188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05</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a:t>Observations of the Exercise</a:t>
            </a:r>
            <a:endParaRPr lang="en-CA" dirty="0"/>
          </a:p>
          <a:p>
            <a:pPr>
              <a:buFont typeface="Wingdings" panose="05000000000000000000" pitchFamily="2" charset="2"/>
              <a:buChar char="q"/>
            </a:pPr>
            <a:r>
              <a:rPr lang="en-CA" dirty="0" smtClean="0"/>
              <a:t> </a:t>
            </a:r>
            <a:r>
              <a:rPr lang="en-CA" dirty="0" err="1" smtClean="0"/>
              <a:t>Inkscape</a:t>
            </a:r>
            <a:r>
              <a:rPr lang="en-CA" dirty="0" smtClean="0"/>
              <a:t> posed little challenge in getting up and running.</a:t>
            </a:r>
          </a:p>
          <a:p>
            <a:pPr>
              <a:buFont typeface="Wingdings" panose="05000000000000000000" pitchFamily="2" charset="2"/>
              <a:buChar char="q"/>
            </a:pPr>
            <a:r>
              <a:rPr lang="en-CA" dirty="0"/>
              <a:t> </a:t>
            </a:r>
            <a:r>
              <a:rPr lang="en-CA" dirty="0" smtClean="0"/>
              <a:t>Manipulating the graphs in stages, pulling the image apart into vectors, </a:t>
            </a:r>
            <a:r>
              <a:rPr lang="en-CA" dirty="0" err="1" smtClean="0"/>
              <a:t>etc</a:t>
            </a:r>
            <a:r>
              <a:rPr lang="en-CA" dirty="0" smtClean="0"/>
              <a:t> was not new conceptual terrain for me, but I had never actually done it before myself.</a:t>
            </a:r>
          </a:p>
          <a:p>
            <a:pPr>
              <a:buFont typeface="Wingdings" panose="05000000000000000000" pitchFamily="2" charset="2"/>
              <a:buChar char="q"/>
            </a:pPr>
            <a:r>
              <a:rPr lang="en-CA" dirty="0"/>
              <a:t> </a:t>
            </a:r>
            <a:r>
              <a:rPr lang="en-CA" dirty="0" err="1" smtClean="0"/>
              <a:t>Inkscape</a:t>
            </a:r>
            <a:r>
              <a:rPr lang="en-CA" dirty="0" smtClean="0"/>
              <a:t> is a wonderful free tool, but my wife has been using a professional version of Adobe Illustrator for years.  While more difficult to use (and not free!), the output images are superior to </a:t>
            </a:r>
            <a:r>
              <a:rPr lang="en-CA" dirty="0" err="1" smtClean="0"/>
              <a:t>Inkscape</a:t>
            </a:r>
            <a:r>
              <a:rPr lang="en-CA" dirty="0" smtClean="0"/>
              <a:t>.</a:t>
            </a:r>
            <a:endParaRPr lang="en-CA" dirty="0"/>
          </a:p>
        </p:txBody>
      </p:sp>
      <p:sp>
        <p:nvSpPr>
          <p:cNvPr id="4" name="Content Placeholder 3"/>
          <p:cNvSpPr>
            <a:spLocks noGrp="1"/>
          </p:cNvSpPr>
          <p:nvPr>
            <p:ph sz="half" idx="2"/>
          </p:nvPr>
        </p:nvSpPr>
        <p:spPr/>
        <p:txBody>
          <a:bodyPr>
            <a:normAutofit fontScale="92500" lnSpcReduction="20000"/>
          </a:bodyPr>
          <a:lstStyle/>
          <a:p>
            <a:r>
              <a:rPr lang="en-CA" u="sng" dirty="0"/>
              <a:t>How I’ve Grown</a:t>
            </a:r>
          </a:p>
          <a:p>
            <a:pPr>
              <a:buFont typeface="Wingdings" panose="05000000000000000000" pitchFamily="2" charset="2"/>
              <a:buChar char="q"/>
            </a:pPr>
            <a:r>
              <a:rPr lang="en-CA" dirty="0" smtClean="0"/>
              <a:t> My wife’s advanced use of Illustrator made her output look like magic.  I am now significantly less intimidated.</a:t>
            </a:r>
          </a:p>
          <a:p>
            <a:pPr>
              <a:buFont typeface="Wingdings" panose="05000000000000000000" pitchFamily="2" charset="2"/>
              <a:buChar char="q"/>
            </a:pPr>
            <a:r>
              <a:rPr lang="en-CA" dirty="0"/>
              <a:t> </a:t>
            </a:r>
            <a:r>
              <a:rPr lang="en-CA" dirty="0" smtClean="0"/>
              <a:t>For a “real” project, I would probably still use another tool for manipulating graphs and creating legends.  Excel, for example.  I may then use something like </a:t>
            </a:r>
            <a:r>
              <a:rPr lang="en-CA" dirty="0" err="1" smtClean="0"/>
              <a:t>Inkscape</a:t>
            </a:r>
            <a:r>
              <a:rPr lang="en-CA" dirty="0" smtClean="0"/>
              <a:t> to add the legend created in Excel to the image from another piece of software.  Graphs I would simply create in Excel from the beginning.</a:t>
            </a:r>
          </a:p>
          <a:p>
            <a:pPr>
              <a:buFont typeface="Wingdings" panose="05000000000000000000" pitchFamily="2" charset="2"/>
              <a:buChar char="q"/>
            </a:pPr>
            <a:r>
              <a:rPr lang="en-CA" dirty="0"/>
              <a:t> </a:t>
            </a:r>
            <a:r>
              <a:rPr lang="en-CA" dirty="0" smtClean="0"/>
              <a:t>Use of the right tool for the right job was impressed upon me by this module.  When you have a hammer, everything should </a:t>
            </a:r>
            <a:r>
              <a:rPr lang="en-CA" i="1" dirty="0" smtClean="0"/>
              <a:t>not</a:t>
            </a:r>
            <a:r>
              <a:rPr lang="en-CA" dirty="0" smtClean="0"/>
              <a:t> appear to be a nail.</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17</a:t>
            </a:fld>
            <a:endParaRPr lang="en-CA"/>
          </a:p>
        </p:txBody>
      </p:sp>
    </p:spTree>
    <p:extLst>
      <p:ext uri="{BB962C8B-B14F-4D97-AF65-F5344CB8AC3E}">
        <p14:creationId xmlns:p14="http://schemas.microsoft.com/office/powerpoint/2010/main" val="1638303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HIST2803A – War and Society</a:t>
            </a:r>
            <a:br>
              <a:rPr lang="en-CA" dirty="0" smtClean="0"/>
            </a:br>
            <a:r>
              <a:rPr lang="en-CA" dirty="0" err="1" smtClean="0"/>
              <a:t>Hulse</a:t>
            </a:r>
            <a:r>
              <a:rPr lang="en-CA" dirty="0" smtClean="0"/>
              <a:t> Letters</a:t>
            </a:r>
            <a:endParaRPr lang="en-CA" dirty="0"/>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q"/>
            </a:pPr>
            <a:r>
              <a:rPr lang="en-CA" dirty="0" smtClean="0"/>
              <a:t> I deployed data visualization methods for one of my other classes this semester.</a:t>
            </a:r>
          </a:p>
          <a:p>
            <a:pPr>
              <a:buFont typeface="Wingdings" panose="05000000000000000000" pitchFamily="2" charset="2"/>
              <a:buChar char="q"/>
            </a:pPr>
            <a:r>
              <a:rPr lang="en-CA" dirty="0"/>
              <a:t> </a:t>
            </a:r>
            <a:r>
              <a:rPr lang="en-CA" dirty="0" smtClean="0"/>
              <a:t>I used a Gantt chart to express the duration of battles during World War One alongside the events of Captain </a:t>
            </a:r>
            <a:r>
              <a:rPr lang="en-CA" dirty="0" err="1" smtClean="0"/>
              <a:t>Hulse’s</a:t>
            </a:r>
            <a:r>
              <a:rPr lang="en-CA" dirty="0" smtClean="0"/>
              <a:t> letters.  I did this so that some context for the letters would be provided, as I did not know what was going on around him as I was reading.</a:t>
            </a:r>
          </a:p>
          <a:p>
            <a:pPr>
              <a:buFont typeface="Wingdings" panose="05000000000000000000" pitchFamily="2" charset="2"/>
              <a:buChar char="q"/>
            </a:pPr>
            <a:r>
              <a:rPr lang="en-CA" dirty="0" smtClean="0"/>
              <a:t>Many of the files, including the paper and Gantt charts detailing my methods have been posted to GitHub. Please read the markdown file first.</a:t>
            </a:r>
            <a:endParaRPr lang="en-CA" dirty="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q"/>
            </a:pPr>
            <a:r>
              <a:rPr lang="en-CA" dirty="0"/>
              <a:t> </a:t>
            </a:r>
            <a:r>
              <a:rPr lang="en-CA" i="1" dirty="0"/>
              <a:t>I did not know what I would find when I began my investigation</a:t>
            </a:r>
            <a:r>
              <a:rPr lang="en-CA" i="1" dirty="0" smtClean="0"/>
              <a:t>.</a:t>
            </a:r>
            <a:r>
              <a:rPr lang="en-CA" dirty="0"/>
              <a:t> </a:t>
            </a:r>
            <a:r>
              <a:rPr lang="en-CA" dirty="0" smtClean="0"/>
              <a:t> This is the spirit of discovery that we have discussed extensively in the course.</a:t>
            </a:r>
          </a:p>
          <a:p>
            <a:pPr>
              <a:buFont typeface="Wingdings" panose="05000000000000000000" pitchFamily="2" charset="2"/>
              <a:buChar char="q"/>
            </a:pPr>
            <a:r>
              <a:rPr lang="en-CA" i="1" dirty="0"/>
              <a:t> </a:t>
            </a:r>
            <a:r>
              <a:rPr lang="en-CA" dirty="0" smtClean="0"/>
              <a:t>I discovered that </a:t>
            </a:r>
            <a:r>
              <a:rPr lang="en-CA" dirty="0" err="1" smtClean="0"/>
              <a:t>Hulse</a:t>
            </a:r>
            <a:r>
              <a:rPr lang="en-CA" dirty="0" smtClean="0"/>
              <a:t> was only at the front during intense battles for only a small handful of days during the war.  I had not expected to find this.  It formed the core of my thesis for the paper.</a:t>
            </a:r>
          </a:p>
          <a:p>
            <a:pPr>
              <a:buFont typeface="Wingdings" panose="05000000000000000000" pitchFamily="2" charset="2"/>
              <a:buChar char="q"/>
            </a:pPr>
            <a:r>
              <a:rPr lang="en-CA" i="1" dirty="0"/>
              <a:t> </a:t>
            </a:r>
            <a:r>
              <a:rPr lang="en-CA" dirty="0" smtClean="0"/>
              <a:t>I received an “A+” grade on the paper and was invited by the professor to share my methods with her class.</a:t>
            </a:r>
            <a:endParaRPr lang="en-CA" i="1" dirty="0"/>
          </a:p>
          <a:p>
            <a:pPr>
              <a:buFont typeface="Wingdings" panose="05000000000000000000" pitchFamily="2" charset="2"/>
              <a:buChar char="q"/>
            </a:pP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18</a:t>
            </a:fld>
            <a:endParaRPr lang="en-CA"/>
          </a:p>
        </p:txBody>
      </p:sp>
    </p:spTree>
    <p:extLst>
      <p:ext uri="{BB962C8B-B14F-4D97-AF65-F5344CB8AC3E}">
        <p14:creationId xmlns:p14="http://schemas.microsoft.com/office/powerpoint/2010/main" val="2505320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Major Project</a:t>
            </a:r>
            <a:endParaRPr lang="en-CA"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96963" y="2580620"/>
            <a:ext cx="4938712" cy="2554011"/>
          </a:xfrm>
        </p:spPr>
      </p:pic>
      <p:sp>
        <p:nvSpPr>
          <p:cNvPr id="4" name="Content Placeholder 3"/>
          <p:cNvSpPr>
            <a:spLocks noGrp="1"/>
          </p:cNvSpPr>
          <p:nvPr>
            <p:ph sz="half" idx="2"/>
          </p:nvPr>
        </p:nvSpPr>
        <p:spPr/>
        <p:txBody>
          <a:bodyPr>
            <a:normAutofit fontScale="92500" lnSpcReduction="10000"/>
          </a:bodyPr>
          <a:lstStyle/>
          <a:p>
            <a:pPr>
              <a:buFont typeface="Wingdings" panose="05000000000000000000" pitchFamily="2" charset="2"/>
              <a:buChar char="q"/>
            </a:pPr>
            <a:r>
              <a:rPr lang="en-CA" dirty="0"/>
              <a:t> </a:t>
            </a:r>
            <a:r>
              <a:rPr lang="en-CA" dirty="0" smtClean="0"/>
              <a:t>I have progressed quite far into my major project.  I have been able to output a cartogram, displayed at left, of the US 2012 Presidential Election.  Individual counties are shown coloured based on partisan election result.  Counties have also been deformed in size based on the population size.</a:t>
            </a:r>
          </a:p>
          <a:p>
            <a:pPr>
              <a:buFont typeface="Wingdings" panose="05000000000000000000" pitchFamily="2" charset="2"/>
              <a:buChar char="q"/>
            </a:pPr>
            <a:r>
              <a:rPr lang="en-CA" dirty="0" smtClean="0"/>
              <a:t> Urban centres are almost exclusively blue, for Democrats, and rural areas are mostly red for Republican.</a:t>
            </a:r>
          </a:p>
          <a:p>
            <a:pPr>
              <a:buFont typeface="Wingdings" panose="05000000000000000000" pitchFamily="2" charset="2"/>
              <a:buChar char="q"/>
            </a:pPr>
            <a:r>
              <a:rPr lang="en-CA" dirty="0"/>
              <a:t> </a:t>
            </a:r>
            <a:r>
              <a:rPr lang="en-CA" dirty="0" smtClean="0"/>
              <a:t>I have succeeded in demonstrating my thesis that the Democratic / Republican divide in the US is </a:t>
            </a:r>
            <a:r>
              <a:rPr lang="en-CA" i="1" dirty="0" smtClean="0"/>
              <a:t>not</a:t>
            </a:r>
            <a:r>
              <a:rPr lang="en-CA" dirty="0" smtClean="0"/>
              <a:t> a matter of so-called Southern politics versus the rest of the country, but rather a divide between urban and rural environments.</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19</a:t>
            </a:fld>
            <a:endParaRPr lang="en-CA"/>
          </a:p>
        </p:txBody>
      </p:sp>
    </p:spTree>
    <p:extLst>
      <p:ext uri="{BB962C8B-B14F-4D97-AF65-F5344CB8AC3E}">
        <p14:creationId xmlns:p14="http://schemas.microsoft.com/office/powerpoint/2010/main" val="3556424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sz="half" idx="1"/>
          </p:nvPr>
        </p:nvSpPr>
        <p:spPr/>
        <p:txBody>
          <a:bodyPr/>
          <a:lstStyle/>
          <a:p>
            <a:endParaRPr lang="en-CA"/>
          </a:p>
        </p:txBody>
      </p:sp>
      <p:sp>
        <p:nvSpPr>
          <p:cNvPr id="4" name="Content Placeholder 3"/>
          <p:cNvSpPr>
            <a:spLocks noGrp="1"/>
          </p:cNvSpPr>
          <p:nvPr>
            <p:ph sz="half" idx="2"/>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a:t>
            </a:fld>
            <a:endParaRPr lang="en-CA"/>
          </a:p>
        </p:txBody>
      </p:sp>
    </p:spTree>
    <p:extLst>
      <p:ext uri="{BB962C8B-B14F-4D97-AF65-F5344CB8AC3E}">
        <p14:creationId xmlns:p14="http://schemas.microsoft.com/office/powerpoint/2010/main" val="3406106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Major Project</a:t>
            </a:r>
            <a:endParaRPr lang="en-CA"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96963" y="2580620"/>
            <a:ext cx="4938712" cy="2554011"/>
          </a:xfrm>
        </p:spPr>
      </p:pic>
      <p:sp>
        <p:nvSpPr>
          <p:cNvPr id="4" name="Content Placeholder 3"/>
          <p:cNvSpPr>
            <a:spLocks noGrp="1"/>
          </p:cNvSpPr>
          <p:nvPr>
            <p:ph sz="half" idx="2"/>
          </p:nvPr>
        </p:nvSpPr>
        <p:spPr/>
        <p:txBody>
          <a:bodyPr>
            <a:normAutofit fontScale="70000" lnSpcReduction="20000"/>
          </a:bodyPr>
          <a:lstStyle/>
          <a:p>
            <a:pPr marL="0" indent="0">
              <a:buNone/>
            </a:pPr>
            <a:r>
              <a:rPr lang="en-CA" u="sng" dirty="0" smtClean="0"/>
              <a:t>Skills Used to Create the Cartogram</a:t>
            </a:r>
            <a:endParaRPr lang="en-CA" dirty="0" smtClean="0"/>
          </a:p>
          <a:p>
            <a:pPr>
              <a:buFont typeface="Wingdings" panose="05000000000000000000" pitchFamily="2" charset="2"/>
              <a:buChar char="q"/>
            </a:pPr>
            <a:r>
              <a:rPr lang="en-CA" dirty="0" smtClean="0"/>
              <a:t> Exhaustive search finally yielded a “dream case” of data for election results.</a:t>
            </a:r>
          </a:p>
          <a:p>
            <a:pPr>
              <a:buFont typeface="Wingdings" panose="05000000000000000000" pitchFamily="2" charset="2"/>
              <a:buChar char="q"/>
            </a:pPr>
            <a:r>
              <a:rPr lang="en-CA" dirty="0"/>
              <a:t> </a:t>
            </a:r>
            <a:r>
              <a:rPr lang="en-CA" dirty="0" smtClean="0"/>
              <a:t>Further search for population data found data that needed to be “wrangled” extensively in order to generate primary keys for linking tables in the mapping software.</a:t>
            </a:r>
          </a:p>
          <a:p>
            <a:pPr>
              <a:buFont typeface="Wingdings" panose="05000000000000000000" pitchFamily="2" charset="2"/>
              <a:buChar char="q"/>
            </a:pPr>
            <a:r>
              <a:rPr lang="en-CA" dirty="0"/>
              <a:t> </a:t>
            </a:r>
            <a:r>
              <a:rPr lang="en-CA" dirty="0" smtClean="0"/>
              <a:t>Database skills had to be used to link population and election data.</a:t>
            </a:r>
          </a:p>
          <a:p>
            <a:pPr>
              <a:buFont typeface="Wingdings" panose="05000000000000000000" pitchFamily="2" charset="2"/>
              <a:buChar char="q"/>
            </a:pPr>
            <a:r>
              <a:rPr lang="en-CA" dirty="0"/>
              <a:t> </a:t>
            </a:r>
            <a:r>
              <a:rPr lang="en-CA" dirty="0" smtClean="0"/>
              <a:t>ArcGIS and </a:t>
            </a:r>
            <a:r>
              <a:rPr lang="en-CA" dirty="0" err="1" smtClean="0"/>
              <a:t>Scapetoad</a:t>
            </a:r>
            <a:r>
              <a:rPr lang="en-CA" dirty="0" smtClean="0"/>
              <a:t> were used to render the initial map, then to deform it, then to re-render it.</a:t>
            </a:r>
          </a:p>
          <a:p>
            <a:pPr>
              <a:buFont typeface="Wingdings" panose="05000000000000000000" pitchFamily="2" charset="2"/>
              <a:buChar char="q"/>
            </a:pPr>
            <a:r>
              <a:rPr lang="en-CA" dirty="0" err="1" smtClean="0"/>
              <a:t>Scapetoad</a:t>
            </a:r>
            <a:r>
              <a:rPr lang="en-CA" dirty="0" smtClean="0"/>
              <a:t> was extremely difficult and time consuming due to idiosyncrasies in the software and some unfortunate coincidences.</a:t>
            </a:r>
          </a:p>
          <a:p>
            <a:pPr>
              <a:buFont typeface="Wingdings" panose="05000000000000000000" pitchFamily="2" charset="2"/>
              <a:buChar char="q"/>
            </a:pPr>
            <a:r>
              <a:rPr lang="en-CA" dirty="0"/>
              <a:t> </a:t>
            </a:r>
            <a:r>
              <a:rPr lang="en-CA" dirty="0" smtClean="0"/>
              <a:t>Map contains “</a:t>
            </a:r>
            <a:r>
              <a:rPr lang="en-CA" dirty="0" err="1" smtClean="0"/>
              <a:t>capta</a:t>
            </a:r>
            <a:r>
              <a:rPr lang="en-CA" dirty="0" smtClean="0"/>
              <a:t>”; decisions were made altering the data in order to render it as shown here.</a:t>
            </a:r>
          </a:p>
          <a:p>
            <a:pPr>
              <a:buFont typeface="Wingdings" panose="05000000000000000000" pitchFamily="2" charset="2"/>
              <a:buChar char="q"/>
            </a:pPr>
            <a:r>
              <a:rPr lang="en-CA" dirty="0"/>
              <a:t> </a:t>
            </a:r>
            <a:r>
              <a:rPr lang="en-CA" dirty="0" smtClean="0"/>
              <a:t>Computational thinking and tenacity were displayed “in spades” to get to this point.</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20</a:t>
            </a:fld>
            <a:endParaRPr lang="en-CA"/>
          </a:p>
        </p:txBody>
      </p:sp>
    </p:spTree>
    <p:extLst>
      <p:ext uri="{BB962C8B-B14F-4D97-AF65-F5344CB8AC3E}">
        <p14:creationId xmlns:p14="http://schemas.microsoft.com/office/powerpoint/2010/main" val="3434782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Use</a:t>
            </a:r>
            <a:endParaRPr lang="en-CA" dirty="0"/>
          </a:p>
        </p:txBody>
      </p:sp>
      <p:sp>
        <p:nvSpPr>
          <p:cNvPr id="3" name="Content Placeholder 2"/>
          <p:cNvSpPr>
            <a:spLocks noGrp="1"/>
          </p:cNvSpPr>
          <p:nvPr>
            <p:ph sz="half" idx="1"/>
          </p:nvPr>
        </p:nvSpPr>
        <p:spPr/>
        <p:txBody>
          <a:bodyPr>
            <a:normAutofit lnSpcReduction="10000"/>
          </a:bodyPr>
          <a:lstStyle/>
          <a:p>
            <a:r>
              <a:rPr lang="en-CA" dirty="0" smtClean="0"/>
              <a:t>Using methods very similar to my major project, I could create documents that would be very useful fo</a:t>
            </a:r>
            <a:r>
              <a:rPr lang="en-CA" dirty="0" smtClean="0"/>
              <a:t>r marketing purposes.</a:t>
            </a:r>
          </a:p>
          <a:p>
            <a:r>
              <a:rPr lang="en-CA" dirty="0" smtClean="0"/>
              <a:t>For example, a shape file (a file defining the polygons of geographical areas) from Canada Post showing the geographical area of all postal codes could be used for Canada.  Once the shape file was in ArcGIS (or QGIS!), any data that I like could be appended to it.  Marketing results, for example.</a:t>
            </a:r>
          </a:p>
          <a:p>
            <a:r>
              <a:rPr lang="en-CA" dirty="0" smtClean="0"/>
              <a:t>Once done, output maps could be shown in many different ways.  Who knows what would be discovered about a company’s marketing efforts?!</a:t>
            </a:r>
            <a:endParaRPr lang="en-CA" dirty="0"/>
          </a:p>
        </p:txBody>
      </p:sp>
      <p:sp>
        <p:nvSpPr>
          <p:cNvPr id="4" name="Content Placeholder 3"/>
          <p:cNvSpPr>
            <a:spLocks noGrp="1"/>
          </p:cNvSpPr>
          <p:nvPr>
            <p:ph sz="half" idx="2"/>
          </p:nvPr>
        </p:nvSpPr>
        <p:spPr/>
        <p:txBody>
          <a:bodyPr>
            <a:normAutofit lnSpcReduction="10000"/>
          </a:bodyPr>
          <a:lstStyle/>
          <a:p>
            <a:r>
              <a:rPr lang="en-CA" dirty="0" smtClean="0"/>
              <a:t>Detail maps can be quickly created and output (as I intend to show in my major project).  For example, the GTA.  Being able to “zoom-in” on an area can </a:t>
            </a:r>
            <a:r>
              <a:rPr lang="en-CA" dirty="0" smtClean="0"/>
              <a:t>show a great deal of information about local behaviour.</a:t>
            </a:r>
          </a:p>
          <a:p>
            <a:r>
              <a:rPr lang="en-CA" dirty="0" smtClean="0"/>
              <a:t>To be able to show this to an employer is invaluable.  One could run an entire consulting firm based purely on geographical analytics of this nature.</a:t>
            </a:r>
          </a:p>
          <a:p>
            <a:r>
              <a:rPr lang="en-CA" dirty="0" smtClean="0"/>
              <a:t>Should I find myself in working in marketing again, it is almost a certainty that I will be using many of the methods detailed in this course.</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21</a:t>
            </a:fld>
            <a:endParaRPr lang="en-CA"/>
          </a:p>
        </p:txBody>
      </p:sp>
    </p:spTree>
    <p:extLst>
      <p:ext uri="{BB962C8B-B14F-4D97-AF65-F5344CB8AC3E}">
        <p14:creationId xmlns:p14="http://schemas.microsoft.com/office/powerpoint/2010/main" val="1747495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sz="half" idx="1"/>
          </p:nvPr>
        </p:nvSpPr>
        <p:spPr/>
        <p:txBody>
          <a:bodyPr/>
          <a:lstStyle/>
          <a:p>
            <a:endParaRPr lang="en-CA" dirty="0"/>
          </a:p>
        </p:txBody>
      </p:sp>
      <p:sp>
        <p:nvSpPr>
          <p:cNvPr id="4" name="Content Placeholder 3"/>
          <p:cNvSpPr>
            <a:spLocks noGrp="1"/>
          </p:cNvSpPr>
          <p:nvPr>
            <p:ph sz="half" idx="2"/>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22</a:t>
            </a:fld>
            <a:endParaRPr lang="en-CA"/>
          </a:p>
        </p:txBody>
      </p:sp>
    </p:spTree>
    <p:extLst>
      <p:ext uri="{BB962C8B-B14F-4D97-AF65-F5344CB8AC3E}">
        <p14:creationId xmlns:p14="http://schemas.microsoft.com/office/powerpoint/2010/main" val="3299139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01</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smtClean="0"/>
              <a:t>Stated Purpose of the Module and Exercise</a:t>
            </a:r>
          </a:p>
          <a:p>
            <a:pPr>
              <a:buFont typeface="Wingdings" panose="05000000000000000000" pitchFamily="2" charset="2"/>
              <a:buChar char="q"/>
            </a:pPr>
            <a:r>
              <a:rPr lang="en-CA" dirty="0" smtClean="0"/>
              <a:t> Learn how to use GitHub.</a:t>
            </a:r>
          </a:p>
          <a:p>
            <a:pPr>
              <a:buFont typeface="Wingdings" panose="05000000000000000000" pitchFamily="2" charset="2"/>
              <a:buChar char="q"/>
            </a:pPr>
            <a:r>
              <a:rPr lang="en-CA" dirty="0" smtClean="0"/>
              <a:t> Use online tools for collaboration.</a:t>
            </a:r>
          </a:p>
          <a:p>
            <a:pPr>
              <a:buFont typeface="Wingdings" panose="05000000000000000000" pitchFamily="2" charset="2"/>
              <a:buChar char="q"/>
            </a:pPr>
            <a:r>
              <a:rPr lang="en-CA" dirty="0" smtClean="0"/>
              <a:t> Set up a home base online.</a:t>
            </a:r>
          </a:p>
          <a:p>
            <a:pPr>
              <a:buFont typeface="Wingdings" panose="05000000000000000000" pitchFamily="2" charset="2"/>
              <a:buChar char="q"/>
            </a:pPr>
            <a:r>
              <a:rPr lang="en-CA" dirty="0" smtClean="0"/>
              <a:t> Establish a workflow for publishing research on the web.</a:t>
            </a:r>
            <a:endParaRPr lang="en-CA" dirty="0" smtClean="0"/>
          </a:p>
          <a:p>
            <a:pPr>
              <a:buFont typeface="Wingdings" panose="05000000000000000000" pitchFamily="2" charset="2"/>
              <a:buChar char="q"/>
            </a:pPr>
            <a:endParaRPr lang="en-CA" dirty="0"/>
          </a:p>
        </p:txBody>
      </p:sp>
      <p:sp>
        <p:nvSpPr>
          <p:cNvPr id="4" name="Content Placeholder 3"/>
          <p:cNvSpPr>
            <a:spLocks noGrp="1"/>
          </p:cNvSpPr>
          <p:nvPr>
            <p:ph sz="half" idx="2"/>
          </p:nvPr>
        </p:nvSpPr>
        <p:spPr/>
        <p:txBody>
          <a:bodyPr>
            <a:normAutofit fontScale="92500" lnSpcReduction="20000"/>
          </a:bodyPr>
          <a:lstStyle/>
          <a:p>
            <a:r>
              <a:rPr lang="en-CA" u="sng" dirty="0" smtClean="0"/>
              <a:t>Initial Skillset</a:t>
            </a:r>
          </a:p>
          <a:p>
            <a:pPr>
              <a:buFont typeface="Wingdings" panose="05000000000000000000" pitchFamily="2" charset="2"/>
              <a:buChar char="q"/>
            </a:pPr>
            <a:r>
              <a:rPr lang="en-CA" dirty="0" smtClean="0"/>
              <a:t> I had literally never heard of version control software prior to beginning this project.  I had a very difficult time understanding it at first.  I needed to schedule time with the professor just to understand the nature of GitHub.</a:t>
            </a:r>
          </a:p>
          <a:p>
            <a:pPr>
              <a:buFont typeface="Wingdings" panose="05000000000000000000" pitchFamily="2" charset="2"/>
              <a:buChar char="q"/>
            </a:pPr>
            <a:r>
              <a:rPr lang="en-CA" dirty="0" smtClean="0"/>
              <a:t> I had never owned or administered my own website before.  My social media skills were limited to having a sparingly used Facebook account.</a:t>
            </a:r>
          </a:p>
          <a:p>
            <a:pPr>
              <a:buFont typeface="Wingdings" panose="05000000000000000000" pitchFamily="2" charset="2"/>
              <a:buChar char="q"/>
            </a:pPr>
            <a:r>
              <a:rPr lang="en-CA" dirty="0" smtClean="0"/>
              <a:t> My collaboration in workgroups has always involved plenty of face to face meetings, phone calls, and project management documents.</a:t>
            </a:r>
          </a:p>
          <a:p>
            <a:pPr>
              <a:buFont typeface="Wingdings" panose="05000000000000000000" pitchFamily="2" charset="2"/>
              <a:buChar char="q"/>
            </a:pPr>
            <a:r>
              <a:rPr lang="en-CA" dirty="0" smtClean="0"/>
              <a:t> I have a lot of experience setting up and documenting work flows.</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3</a:t>
            </a:fld>
            <a:endParaRPr lang="en-CA"/>
          </a:p>
        </p:txBody>
      </p:sp>
    </p:spTree>
    <p:extLst>
      <p:ext uri="{BB962C8B-B14F-4D97-AF65-F5344CB8AC3E}">
        <p14:creationId xmlns:p14="http://schemas.microsoft.com/office/powerpoint/2010/main" val="2444843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01</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smtClean="0"/>
              <a:t>Observations of the Exercise</a:t>
            </a:r>
          </a:p>
          <a:p>
            <a:pPr>
              <a:buFont typeface="Wingdings" panose="05000000000000000000" pitchFamily="2" charset="2"/>
              <a:buChar char="q"/>
            </a:pPr>
            <a:r>
              <a:rPr lang="en-CA" dirty="0" smtClean="0"/>
              <a:t> Learning Markdown was overall a useful exercise and easy to learn.</a:t>
            </a:r>
          </a:p>
          <a:p>
            <a:pPr>
              <a:buFont typeface="Wingdings" panose="05000000000000000000" pitchFamily="2" charset="2"/>
              <a:buChar char="q"/>
            </a:pPr>
            <a:r>
              <a:rPr lang="en-CA" dirty="0" smtClean="0"/>
              <a:t> In principle, I agree that simple text files are the best way to store information long term.</a:t>
            </a:r>
          </a:p>
          <a:p>
            <a:pPr>
              <a:buFont typeface="Wingdings" panose="05000000000000000000" pitchFamily="2" charset="2"/>
              <a:buChar char="q"/>
            </a:pPr>
            <a:r>
              <a:rPr lang="en-CA" dirty="0" smtClean="0"/>
              <a:t> The use of GitHub contradicts the principle of continuity of data, however.  GitHub is managed by a third party, susceptible to data loss from version upgrades to GitHub, or to the host organization going out of business.  Nothing lasts forever!</a:t>
            </a:r>
            <a:endParaRPr lang="en-CA"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a:t> </a:t>
            </a:r>
            <a:r>
              <a:rPr lang="en-CA" dirty="0" smtClean="0"/>
              <a:t>I </a:t>
            </a:r>
            <a:r>
              <a:rPr lang="en-CA" dirty="0"/>
              <a:t>did not purchase and create my own domain name, though I would very much have liked to.  Firstly, it seemed surplus to requirements (based on discussions with Professor Graham).  Secondly, I have to be very careful about my online activities as they can be monitored by my employer and financial regulatory bodies.  I would have to disclose ownership of such a website to them.  The hassle that this would represent simply wasn’t worth the effort</a:t>
            </a:r>
            <a:r>
              <a:rPr lang="en-CA" dirty="0" smtClean="0"/>
              <a:t>.</a:t>
            </a:r>
          </a:p>
          <a:p>
            <a:pPr>
              <a:buFont typeface="Wingdings" panose="05000000000000000000" pitchFamily="2" charset="2"/>
              <a:buChar char="q"/>
            </a:pPr>
            <a:r>
              <a:rPr lang="en-CA" dirty="0"/>
              <a:t>  Discussion about how one of the “true” purposes of the exercise was to learn how to take control of one’s online identity, or “brand” as a marketer might call it, was not revealed until the final lecture of the module, after I had already completed all of the exercises.  Knowing this up front would have effected how I completed the exercises.</a:t>
            </a:r>
          </a:p>
          <a:p>
            <a:pPr>
              <a:buFont typeface="Wingdings" panose="05000000000000000000" pitchFamily="2" charset="2"/>
              <a:buChar char="q"/>
            </a:pP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4</a:t>
            </a:fld>
            <a:endParaRPr lang="en-CA"/>
          </a:p>
        </p:txBody>
      </p:sp>
    </p:spTree>
    <p:extLst>
      <p:ext uri="{BB962C8B-B14F-4D97-AF65-F5344CB8AC3E}">
        <p14:creationId xmlns:p14="http://schemas.microsoft.com/office/powerpoint/2010/main" val="61683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01</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a:bodyPr>
          <a:lstStyle/>
          <a:p>
            <a:r>
              <a:rPr lang="en-CA" u="sng" dirty="0"/>
              <a:t>How I’ve Grown</a:t>
            </a:r>
          </a:p>
          <a:p>
            <a:pPr>
              <a:buFont typeface="Wingdings" panose="05000000000000000000" pitchFamily="2" charset="2"/>
              <a:buChar char="q"/>
            </a:pPr>
            <a:r>
              <a:rPr lang="en-CA" dirty="0" smtClean="0"/>
              <a:t> The </a:t>
            </a:r>
            <a:r>
              <a:rPr lang="en-CA" dirty="0"/>
              <a:t>importance of gaining control of my online “brand” has been impressed upon me.  I intend to do a far more thorough job of this going forward.  Integrating the message across all social media for the presentation of a consistent image will be a priority for me over the next few months</a:t>
            </a:r>
            <a:r>
              <a:rPr lang="en-CA" dirty="0" smtClean="0"/>
              <a:t>.  I have been made aware of the existence of certain important </a:t>
            </a:r>
            <a:r>
              <a:rPr lang="en-CA" dirty="0"/>
              <a:t>sites such as </a:t>
            </a:r>
            <a:r>
              <a:rPr lang="en-CA" dirty="0" smtClean="0"/>
              <a:t>www.academia.edu that would need to be integrated into this effort.</a:t>
            </a:r>
            <a:endParaRPr lang="en-CA" dirty="0"/>
          </a:p>
          <a:p>
            <a:endParaRPr lang="en-CA" dirty="0" smtClean="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q"/>
            </a:pPr>
            <a:r>
              <a:rPr lang="en-CA" dirty="0" smtClean="0"/>
              <a:t> The fact that I have a </a:t>
            </a:r>
            <a:r>
              <a:rPr lang="en-CA" dirty="0" err="1" smtClean="0"/>
              <a:t>Github</a:t>
            </a:r>
            <a:r>
              <a:rPr lang="en-CA" dirty="0" smtClean="0"/>
              <a:t> page which is relatively well organized and documented should speak to my growth here.  I have gone from not knowing what version control was to having a well organized and documented repository on GitHub.</a:t>
            </a:r>
          </a:p>
          <a:p>
            <a:pPr>
              <a:buFont typeface="Wingdings" panose="05000000000000000000" pitchFamily="2" charset="2"/>
              <a:buChar char="q"/>
            </a:pPr>
            <a:r>
              <a:rPr lang="en-CA" dirty="0" smtClean="0"/>
              <a:t> My integration of graphics with mouse-over-text (for example on the “Who We Are” page) is something that I was not capable of doing prior to the beginning of the course.</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5</a:t>
            </a:fld>
            <a:endParaRPr lang="en-CA"/>
          </a:p>
        </p:txBody>
      </p:sp>
    </p:spTree>
    <p:extLst>
      <p:ext uri="{BB962C8B-B14F-4D97-AF65-F5344CB8AC3E}">
        <p14:creationId xmlns:p14="http://schemas.microsoft.com/office/powerpoint/2010/main" val="177579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02</a:t>
            </a:r>
            <a:br>
              <a:rPr lang="en-CA" dirty="0" smtClean="0"/>
            </a:br>
            <a:r>
              <a:rPr lang="en-CA" dirty="0" smtClean="0"/>
              <a:t>Exercise 04</a:t>
            </a:r>
            <a:endParaRPr lang="en-CA" dirty="0"/>
          </a:p>
        </p:txBody>
      </p:sp>
      <p:sp>
        <p:nvSpPr>
          <p:cNvPr id="3" name="Content Placeholder 2"/>
          <p:cNvSpPr>
            <a:spLocks noGrp="1"/>
          </p:cNvSpPr>
          <p:nvPr>
            <p:ph sz="half" idx="1"/>
          </p:nvPr>
        </p:nvSpPr>
        <p:spPr/>
        <p:txBody>
          <a:bodyPr/>
          <a:lstStyle/>
          <a:p>
            <a:r>
              <a:rPr lang="en-CA" u="sng" dirty="0"/>
              <a:t>Stated Purpose of the Module and Exercise</a:t>
            </a:r>
          </a:p>
          <a:p>
            <a:pPr>
              <a:buFont typeface="Wingdings" panose="05000000000000000000" pitchFamily="2" charset="2"/>
              <a:buChar char="q"/>
            </a:pPr>
            <a:r>
              <a:rPr lang="en-CA" dirty="0" smtClean="0"/>
              <a:t> How to use </a:t>
            </a:r>
            <a:r>
              <a:rPr lang="en-CA" dirty="0" err="1" smtClean="0"/>
              <a:t>wget</a:t>
            </a:r>
            <a:r>
              <a:rPr lang="en-CA" dirty="0"/>
              <a:t> </a:t>
            </a:r>
            <a:r>
              <a:rPr lang="en-CA" dirty="0" smtClean="0"/>
              <a:t>to pull data and documents from web pages.</a:t>
            </a:r>
          </a:p>
          <a:p>
            <a:pPr>
              <a:buFont typeface="Wingdings" panose="05000000000000000000" pitchFamily="2" charset="2"/>
              <a:buChar char="q"/>
            </a:pPr>
            <a:r>
              <a:rPr lang="en-CA" dirty="0" smtClean="0"/>
              <a:t> Learn how to </a:t>
            </a:r>
            <a:r>
              <a:rPr lang="en-CA" dirty="0" err="1" smtClean="0"/>
              <a:t>webscrape</a:t>
            </a:r>
            <a:r>
              <a:rPr lang="en-CA" dirty="0" smtClean="0"/>
              <a:t>.</a:t>
            </a:r>
          </a:p>
          <a:p>
            <a:pPr>
              <a:buFont typeface="Wingdings" panose="05000000000000000000" pitchFamily="2" charset="2"/>
              <a:buChar char="q"/>
            </a:pPr>
            <a:r>
              <a:rPr lang="en-CA" dirty="0" smtClean="0"/>
              <a:t> Introduction to APIs.</a:t>
            </a:r>
          </a:p>
          <a:p>
            <a:pPr>
              <a:buFont typeface="Wingdings" panose="05000000000000000000" pitchFamily="2" charset="2"/>
              <a:buChar char="q"/>
            </a:pPr>
            <a:r>
              <a:rPr lang="en-CA" dirty="0" smtClean="0"/>
              <a:t> Grab social media data.</a:t>
            </a:r>
          </a:p>
          <a:p>
            <a:pPr>
              <a:buFont typeface="Wingdings" panose="05000000000000000000" pitchFamily="2" charset="2"/>
              <a:buChar char="q"/>
            </a:pPr>
            <a:r>
              <a:rPr lang="en-CA" dirty="0" smtClean="0"/>
              <a:t> Exercise 4 was employing the </a:t>
            </a:r>
            <a:r>
              <a:rPr lang="en-CA" dirty="0" err="1" smtClean="0"/>
              <a:t>wget</a:t>
            </a:r>
            <a:r>
              <a:rPr lang="en-CA" dirty="0" smtClean="0"/>
              <a:t> command.</a:t>
            </a:r>
            <a:endParaRPr lang="en-CA" dirty="0"/>
          </a:p>
        </p:txBody>
      </p:sp>
      <p:sp>
        <p:nvSpPr>
          <p:cNvPr id="4" name="Content Placeholder 3"/>
          <p:cNvSpPr>
            <a:spLocks noGrp="1"/>
          </p:cNvSpPr>
          <p:nvPr>
            <p:ph sz="half" idx="2"/>
          </p:nvPr>
        </p:nvSpPr>
        <p:spPr/>
        <p:txBody>
          <a:bodyPr/>
          <a:lstStyle/>
          <a:p>
            <a:r>
              <a:rPr lang="en-CA" u="sng" dirty="0"/>
              <a:t>Initial </a:t>
            </a:r>
            <a:r>
              <a:rPr lang="en-CA" u="sng" dirty="0" smtClean="0"/>
              <a:t>Skillset</a:t>
            </a:r>
          </a:p>
          <a:p>
            <a:pPr>
              <a:buFont typeface="Wingdings" panose="05000000000000000000" pitchFamily="2" charset="2"/>
              <a:buChar char="q"/>
            </a:pPr>
            <a:r>
              <a:rPr lang="en-CA" dirty="0" smtClean="0"/>
              <a:t> I have previous experience manipulating large amounts of data in csv formats, and in using Microsoft Access to link and join large datasets.</a:t>
            </a:r>
          </a:p>
          <a:p>
            <a:pPr>
              <a:buFont typeface="Wingdings" panose="05000000000000000000" pitchFamily="2" charset="2"/>
              <a:buChar char="q"/>
            </a:pPr>
            <a:r>
              <a:rPr lang="en-CA" dirty="0" smtClean="0"/>
              <a:t> I have previous experience using command line interface, but not in UNIX.</a:t>
            </a:r>
          </a:p>
          <a:p>
            <a:pPr>
              <a:buFont typeface="Wingdings" panose="05000000000000000000" pitchFamily="2" charset="2"/>
              <a:buChar char="q"/>
            </a:pPr>
            <a:r>
              <a:rPr lang="en-CA" dirty="0" smtClean="0"/>
              <a:t> I had no previous experience with </a:t>
            </a:r>
            <a:r>
              <a:rPr lang="en-CA" i="1" dirty="0" smtClean="0"/>
              <a:t>creating</a:t>
            </a:r>
            <a:r>
              <a:rPr lang="en-CA" dirty="0"/>
              <a:t> </a:t>
            </a:r>
            <a:r>
              <a:rPr lang="en-CA" dirty="0" smtClean="0"/>
              <a:t>or </a:t>
            </a:r>
            <a:r>
              <a:rPr lang="en-CA" i="1" dirty="0" smtClean="0"/>
              <a:t>capturing</a:t>
            </a:r>
            <a:r>
              <a:rPr lang="en-CA" dirty="0" smtClean="0"/>
              <a:t> large amounts of data from the web.  I have always had my datasets given to me in pre-defined formats.</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6</a:t>
            </a:fld>
            <a:endParaRPr lang="en-CA"/>
          </a:p>
        </p:txBody>
      </p:sp>
    </p:spTree>
    <p:extLst>
      <p:ext uri="{BB962C8B-B14F-4D97-AF65-F5344CB8AC3E}">
        <p14:creationId xmlns:p14="http://schemas.microsoft.com/office/powerpoint/2010/main" val="1174504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02</a:t>
            </a:r>
            <a:br>
              <a:rPr lang="en-CA" dirty="0" smtClean="0"/>
            </a:br>
            <a:r>
              <a:rPr lang="en-CA" dirty="0" smtClean="0"/>
              <a:t>Exercise 04</a:t>
            </a:r>
            <a:endParaRPr lang="en-CA" dirty="0"/>
          </a:p>
        </p:txBody>
      </p:sp>
      <p:sp>
        <p:nvSpPr>
          <p:cNvPr id="3" name="Content Placeholder 2"/>
          <p:cNvSpPr>
            <a:spLocks noGrp="1"/>
          </p:cNvSpPr>
          <p:nvPr>
            <p:ph sz="half" idx="1"/>
          </p:nvPr>
        </p:nvSpPr>
        <p:spPr/>
        <p:txBody>
          <a:bodyPr>
            <a:normAutofit fontScale="77500" lnSpcReduction="20000"/>
          </a:bodyPr>
          <a:lstStyle/>
          <a:p>
            <a:r>
              <a:rPr lang="en-CA" u="sng" dirty="0"/>
              <a:t>Observations of the </a:t>
            </a:r>
            <a:r>
              <a:rPr lang="en-CA" u="sng" dirty="0" smtClean="0"/>
              <a:t>Exercise</a:t>
            </a:r>
            <a:endParaRPr lang="en-CA" dirty="0" smtClean="0"/>
          </a:p>
          <a:p>
            <a:pPr>
              <a:buFont typeface="Wingdings" panose="05000000000000000000" pitchFamily="2" charset="2"/>
              <a:buChar char="q"/>
            </a:pPr>
            <a:r>
              <a:rPr lang="en-CA" dirty="0" smtClean="0"/>
              <a:t> I seem to have been the first student to attempt this module.  As such, I was the lucky one to find difficulties in the documentation.  I spent nine and a half hours working on this module trying to get it to work.  There were a few problems with the documentation (a missing space from a file path, for example).  Ultimately I had to resolve my difficulties by getting one-on-one assistance from the Professor.</a:t>
            </a:r>
          </a:p>
        </p:txBody>
      </p:sp>
      <p:sp>
        <p:nvSpPr>
          <p:cNvPr id="4" name="Content Placeholder 3"/>
          <p:cNvSpPr>
            <a:spLocks noGrp="1"/>
          </p:cNvSpPr>
          <p:nvPr>
            <p:ph sz="half" idx="2"/>
          </p:nvPr>
        </p:nvSpPr>
        <p:spPr/>
        <p:txBody>
          <a:bodyPr>
            <a:normAutofit fontScale="77500" lnSpcReduction="20000"/>
          </a:bodyPr>
          <a:lstStyle/>
          <a:p>
            <a:pPr>
              <a:buFont typeface="Wingdings" panose="05000000000000000000" pitchFamily="2" charset="2"/>
              <a:buChar char="q"/>
            </a:pPr>
            <a:r>
              <a:rPr lang="en-CA" dirty="0" smtClean="0"/>
              <a:t> This </a:t>
            </a:r>
            <a:r>
              <a:rPr lang="en-CA" dirty="0"/>
              <a:t>was my first introduction to the difficult environment of computing.  Military thinkers would call it a “</a:t>
            </a:r>
            <a:r>
              <a:rPr lang="en-CA" dirty="0">
                <a:hlinkClick r:id="rId2"/>
              </a:rPr>
              <a:t>high friction</a:t>
            </a:r>
            <a:r>
              <a:rPr lang="en-CA" dirty="0"/>
              <a:t>” environment</a:t>
            </a:r>
            <a:r>
              <a:rPr lang="en-CA" dirty="0" smtClean="0"/>
              <a:t>.  Most of the software doesn’t work properly, or has counter-intuitive quirks that cause failure.  For example, the Outwit software functioned fine if navigating to the page </a:t>
            </a:r>
            <a:r>
              <a:rPr lang="en-CA" i="1" dirty="0" smtClean="0"/>
              <a:t>inside</a:t>
            </a:r>
            <a:r>
              <a:rPr lang="en-CA" dirty="0" smtClean="0"/>
              <a:t> Outwit.  However, if an address was pasted into the navigation bar in Outwit from a browser, Outwit would not function.  Over the course of the semester I have lost many, many, </a:t>
            </a:r>
            <a:r>
              <a:rPr lang="en-CA" i="1" dirty="0" smtClean="0"/>
              <a:t>many</a:t>
            </a:r>
            <a:r>
              <a:rPr lang="en-CA" dirty="0" smtClean="0"/>
              <a:t> hours to this kind of idiosyncrasy.</a:t>
            </a:r>
          </a:p>
          <a:p>
            <a:pPr>
              <a:buFont typeface="Wingdings" panose="05000000000000000000" pitchFamily="2" charset="2"/>
              <a:buChar char="q"/>
            </a:pPr>
            <a:r>
              <a:rPr lang="en-CA" dirty="0" smtClean="0"/>
              <a:t> Succeeding in the friction of a big data environment requires a computational mindset.  Problems need to be broken down into component parts and scrutinized for extremely precise details.  Also, a tenacious attitude is absolutely necessary.  One can not simply throw up one’s hands and walk away at the first adversity.  Most importantly, one needs to ask for help.  The professor was always available, sometimes sending help via tweets at 11pm on a Sunday.  It is </a:t>
            </a:r>
            <a:r>
              <a:rPr lang="en-CA" i="1" dirty="0" smtClean="0"/>
              <a:t>not</a:t>
            </a:r>
            <a:r>
              <a:rPr lang="en-CA" dirty="0" smtClean="0"/>
              <a:t> an admission of weakness to say publicly that you don’t understand something.</a:t>
            </a:r>
          </a:p>
          <a:p>
            <a:pPr>
              <a:buFont typeface="Wingdings" panose="05000000000000000000" pitchFamily="2" charset="2"/>
              <a:buChar char="q"/>
            </a:pPr>
            <a:endParaRPr lang="en-CA" dirty="0"/>
          </a:p>
          <a:p>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7</a:t>
            </a:fld>
            <a:endParaRPr lang="en-CA"/>
          </a:p>
        </p:txBody>
      </p:sp>
    </p:spTree>
    <p:extLst>
      <p:ext uri="{BB962C8B-B14F-4D97-AF65-F5344CB8AC3E}">
        <p14:creationId xmlns:p14="http://schemas.microsoft.com/office/powerpoint/2010/main" val="2353318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02</a:t>
            </a:r>
            <a:br>
              <a:rPr lang="en-CA" dirty="0" smtClean="0"/>
            </a:br>
            <a:r>
              <a:rPr lang="en-CA" dirty="0" smtClean="0"/>
              <a:t>Exercise 04</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a:t>How I’ve Grown</a:t>
            </a:r>
          </a:p>
          <a:p>
            <a:pPr>
              <a:buFont typeface="Wingdings" panose="05000000000000000000" pitchFamily="2" charset="2"/>
              <a:buChar char="q"/>
            </a:pPr>
            <a:r>
              <a:rPr lang="en-CA" dirty="0"/>
              <a:t> Some of the tools in this exercise are extremely advanced (for me, at least), and remain “black box” even now.  As can be seen from my repo, I attempted to decipher the flags on the </a:t>
            </a:r>
            <a:r>
              <a:rPr lang="en-CA" dirty="0" err="1"/>
              <a:t>wget</a:t>
            </a:r>
            <a:r>
              <a:rPr lang="en-CA" dirty="0"/>
              <a:t> UNIX script and to put into plain English what the script was doing.  I would not have been able to execute such a </a:t>
            </a:r>
            <a:r>
              <a:rPr lang="en-CA" dirty="0" smtClean="0"/>
              <a:t>script prior to this exercise, much less to understand it.</a:t>
            </a:r>
          </a:p>
          <a:p>
            <a:pPr>
              <a:buFont typeface="Wingdings" panose="05000000000000000000" pitchFamily="2" charset="2"/>
              <a:buChar char="q"/>
            </a:pPr>
            <a:r>
              <a:rPr lang="en-CA" dirty="0"/>
              <a:t> </a:t>
            </a:r>
            <a:r>
              <a:rPr lang="en-CA" dirty="0" smtClean="0"/>
              <a:t>I could not write a script of this complexity even now after having completing the exercise.  However, I would be able to muddle through a basic UNIX script to grab multiple documents from a website.  Modifying the output would have to be handled as part of “wrangling” the data, rather than as handled proactively as part of the download process.  I’m good at wrangling.</a:t>
            </a:r>
            <a:endParaRPr lang="en-CA" dirty="0"/>
          </a:p>
          <a:p>
            <a:endParaRPr lang="en-CA"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a:t> </a:t>
            </a:r>
            <a:r>
              <a:rPr lang="en-CA" dirty="0" smtClean="0"/>
              <a:t>I took it upon myself to learn some Python this semester.  Although I have no scripts that were written for my project to provide, my ability to comprehend the language has gone from zero to being able to write FOR and WHILE loops, connect Python to the web, etc.  This would allow me to interact with website such as </a:t>
            </a:r>
            <a:r>
              <a:rPr lang="en-CA" dirty="0" err="1" smtClean="0"/>
              <a:t>Canadiana</a:t>
            </a:r>
            <a:r>
              <a:rPr lang="en-CA" dirty="0" smtClean="0"/>
              <a:t> or the National Archives in ways that would have been previously impossible for me.  This makes me feel powerful!</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8</a:t>
            </a:fld>
            <a:endParaRPr lang="en-CA"/>
          </a:p>
        </p:txBody>
      </p:sp>
    </p:spTree>
    <p:extLst>
      <p:ext uri="{BB962C8B-B14F-4D97-AF65-F5344CB8AC3E}">
        <p14:creationId xmlns:p14="http://schemas.microsoft.com/office/powerpoint/2010/main" val="98488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sp>
        <p:nvSpPr>
          <p:cNvPr id="3" name="Content Placeholder 2"/>
          <p:cNvSpPr>
            <a:spLocks noGrp="1"/>
          </p:cNvSpPr>
          <p:nvPr>
            <p:ph sz="half" idx="1"/>
          </p:nvPr>
        </p:nvSpPr>
        <p:spPr/>
        <p:txBody>
          <a:bodyPr/>
          <a:lstStyle/>
          <a:p>
            <a:r>
              <a:rPr lang="en-CA" u="sng" dirty="0"/>
              <a:t>Stated Purpose of the Module and Exercise</a:t>
            </a:r>
          </a:p>
          <a:p>
            <a:pPr>
              <a:buFont typeface="Wingdings" panose="05000000000000000000" pitchFamily="2" charset="2"/>
              <a:buChar char="q"/>
            </a:pPr>
            <a:r>
              <a:rPr lang="en-CA" dirty="0" smtClean="0"/>
              <a:t> “Wrangle” Data</a:t>
            </a:r>
          </a:p>
          <a:p>
            <a:pPr>
              <a:buFont typeface="Wingdings" panose="05000000000000000000" pitchFamily="2" charset="2"/>
              <a:buChar char="q"/>
            </a:pPr>
            <a:r>
              <a:rPr lang="en-CA" dirty="0"/>
              <a:t> </a:t>
            </a:r>
            <a:r>
              <a:rPr lang="en-CA" dirty="0" smtClean="0"/>
              <a:t>Basic XML and TEI</a:t>
            </a:r>
          </a:p>
          <a:p>
            <a:pPr>
              <a:buFont typeface="Wingdings" panose="05000000000000000000" pitchFamily="2" charset="2"/>
              <a:buChar char="q"/>
            </a:pPr>
            <a:r>
              <a:rPr lang="en-CA" dirty="0" smtClean="0"/>
              <a:t> Basic </a:t>
            </a:r>
            <a:r>
              <a:rPr lang="en-CA" dirty="0" err="1" smtClean="0"/>
              <a:t>RegEx</a:t>
            </a:r>
            <a:endParaRPr lang="en-CA" dirty="0" smtClean="0"/>
          </a:p>
          <a:p>
            <a:pPr>
              <a:buFont typeface="Wingdings" panose="05000000000000000000" pitchFamily="2" charset="2"/>
              <a:buChar char="q"/>
            </a:pPr>
            <a:r>
              <a:rPr lang="en-CA" dirty="0"/>
              <a:t> </a:t>
            </a:r>
            <a:r>
              <a:rPr lang="en-CA" dirty="0" smtClean="0"/>
              <a:t>Open Refine</a:t>
            </a:r>
          </a:p>
        </p:txBody>
      </p:sp>
      <p:sp>
        <p:nvSpPr>
          <p:cNvPr id="4" name="Content Placeholder 3"/>
          <p:cNvSpPr>
            <a:spLocks noGrp="1"/>
          </p:cNvSpPr>
          <p:nvPr>
            <p:ph sz="half" idx="2"/>
          </p:nvPr>
        </p:nvSpPr>
        <p:spPr/>
        <p:txBody>
          <a:bodyPr/>
          <a:lstStyle/>
          <a:p>
            <a:r>
              <a:rPr lang="en-CA" u="sng" dirty="0"/>
              <a:t>Initial Skillset</a:t>
            </a:r>
          </a:p>
          <a:p>
            <a:pPr>
              <a:buFont typeface="Wingdings" panose="05000000000000000000" pitchFamily="2" charset="2"/>
              <a:buChar char="q"/>
            </a:pPr>
            <a:r>
              <a:rPr lang="en-CA" dirty="0" smtClean="0"/>
              <a:t> I have previou</a:t>
            </a:r>
            <a:r>
              <a:rPr lang="en-CA" dirty="0" smtClean="0"/>
              <a:t>s experience “wrangling” data in CSVs, plain text files, etc.</a:t>
            </a:r>
          </a:p>
          <a:p>
            <a:pPr>
              <a:buFont typeface="Wingdings" panose="05000000000000000000" pitchFamily="2" charset="2"/>
              <a:buChar char="q"/>
            </a:pPr>
            <a:r>
              <a:rPr lang="en-CA" dirty="0"/>
              <a:t> </a:t>
            </a:r>
            <a:r>
              <a:rPr lang="en-CA" dirty="0" smtClean="0"/>
              <a:t>Previous text manipulation has been limited to creative use of find/replace combined with Excel formulae used to slice and concatenate fields.</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9</a:t>
            </a:fld>
            <a:endParaRPr lang="en-CA"/>
          </a:p>
        </p:txBody>
      </p:sp>
    </p:spTree>
    <p:extLst>
      <p:ext uri="{BB962C8B-B14F-4D97-AF65-F5344CB8AC3E}">
        <p14:creationId xmlns:p14="http://schemas.microsoft.com/office/powerpoint/2010/main" val="788238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891</TotalTime>
  <Words>3583</Words>
  <Application>Microsoft Office PowerPoint</Application>
  <PresentationFormat>Widescreen</PresentationFormat>
  <Paragraphs>184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Narrow</vt:lpstr>
      <vt:lpstr>Calibri</vt:lpstr>
      <vt:lpstr>Calibri Light</vt:lpstr>
      <vt:lpstr>Impact</vt:lpstr>
      <vt:lpstr>Wingdings</vt:lpstr>
      <vt:lpstr>Retrospect</vt:lpstr>
      <vt:lpstr>How I’ve Grown</vt:lpstr>
      <vt:lpstr>Overview</vt:lpstr>
      <vt:lpstr>Module 01 Exercise 01</vt:lpstr>
      <vt:lpstr>Module 01 Exercise 01</vt:lpstr>
      <vt:lpstr>Module 01 Exercise 01</vt:lpstr>
      <vt:lpstr>Module 02 Exercise 04</vt:lpstr>
      <vt:lpstr>Module 02 Exercise 04</vt:lpstr>
      <vt:lpstr>Module 02 Exercise 04</vt:lpstr>
      <vt:lpstr>Module 03 Exercise 03</vt:lpstr>
      <vt:lpstr>Module 03 Exercise 03</vt:lpstr>
      <vt:lpstr>Module 03 Exercise 03</vt:lpstr>
      <vt:lpstr>Module 03 Exercise 03</vt:lpstr>
      <vt:lpstr>Module 04 Exercise 08</vt:lpstr>
      <vt:lpstr>Module 04 Exercise 08</vt:lpstr>
      <vt:lpstr>Module 04 Exercise 08</vt:lpstr>
      <vt:lpstr>Module 05 Exercise 01</vt:lpstr>
      <vt:lpstr>Module 05 Exercise 01</vt:lpstr>
      <vt:lpstr>HIST2803A – War and Society Hulse Letters</vt:lpstr>
      <vt:lpstr>Major Project</vt:lpstr>
      <vt:lpstr>Major Project</vt:lpstr>
      <vt:lpstr>Future Use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I’ve Grown Patrick M Kelley ID 100239483</dc:title>
  <dc:creator>Patrick Kelley</dc:creator>
  <cp:lastModifiedBy>Patrick Kelley</cp:lastModifiedBy>
  <cp:revision>35</cp:revision>
  <dcterms:created xsi:type="dcterms:W3CDTF">2015-04-01T14:10:16Z</dcterms:created>
  <dcterms:modified xsi:type="dcterms:W3CDTF">2015-04-04T22:30:04Z</dcterms:modified>
</cp:coreProperties>
</file>