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501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37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30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4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293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63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59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46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869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47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392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F1FE-87AD-4C77-B35E-3A34D44DC392}" type="datetimeFigureOut">
              <a:rPr lang="pl-PL" smtClean="0"/>
              <a:t>11.01.2021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5248E-0B50-49F7-90B7-6067BE7444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85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893884" y="2409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078615" y="2039760"/>
            <a:ext cx="449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Material</a:t>
            </a:r>
            <a:r>
              <a:rPr lang="pl-PL" dirty="0" smtClean="0"/>
              <a:t> for </a:t>
            </a:r>
            <a:r>
              <a:rPr lang="pl-PL" dirty="0" err="1" smtClean="0"/>
              <a:t>this</a:t>
            </a:r>
            <a:r>
              <a:rPr lang="pl-PL" dirty="0" smtClean="0"/>
              <a:t> </a:t>
            </a:r>
            <a:r>
              <a:rPr lang="pl-PL" dirty="0" err="1" smtClean="0"/>
              <a:t>lecture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been</a:t>
            </a:r>
            <a:r>
              <a:rPr lang="pl-PL" dirty="0" smtClean="0"/>
              <a:t> </a:t>
            </a:r>
            <a:r>
              <a:rPr lang="pl-PL" dirty="0" err="1" smtClean="0"/>
              <a:t>taken</a:t>
            </a:r>
            <a:r>
              <a:rPr lang="pl-PL" dirty="0" smtClean="0"/>
              <a:t> from: </a:t>
            </a:r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55" y="284033"/>
            <a:ext cx="4081350" cy="39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5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550985" y="822130"/>
            <a:ext cx="113274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lightbulb manufacturer produces approximately a half million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bulbs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day. The quality control department must monitor the defect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bulbs. It can accomplish this task by testing each bulb, but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substantial and would greatly increase the price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alternative approach is to select 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bulbs from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500000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bulbs and test each of the 1,000. The fraction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bulbs in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could be used to estimate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entire day’s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50985" y="263769"/>
            <a:ext cx="2314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l-PL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pl-PL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  <a:endParaRPr lang="pl-PL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550984" y="2475414"/>
            <a:ext cx="110988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the claim that people who quit smoking often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weight gain, researchers selected a random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 participants who had successfully participated in programs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smoking. The individuals were weighed at the beginning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again one year later. The average change in weight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an increase of 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 kg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investigators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concluded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evidence that the claim was valid</a:t>
            </a:r>
            <a:r>
              <a:rPr lang="en-US" dirty="0">
                <a:latin typeface="TimesTen-Roman"/>
              </a:rPr>
              <a:t>.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893884" y="2409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 flipH="1">
            <a:off x="550985" y="2136860"/>
            <a:ext cx="4385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</a:t>
            </a:r>
            <a:r>
              <a:rPr lang="pl-PL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endParaRPr lang="pl-PL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445476" y="4028533"/>
            <a:ext cx="114329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study of the effects of nitrogen fertilizer on wheat production,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15 fields were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researcher. She randomly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to each of the five nitrogen rates under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investigation.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variety of wheat was planted in all 15 fields.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cultivated in the same manner until harvest, and the number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pounds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wheat per acre was then recorded for each of the 15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fields.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experimenter wanted to determine the optimal level of nitrogen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any wheat field, but of course, she was limited to running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limited number of fields. After determining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that yielded the largest production of wheat in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experimenter then concluded that similar results would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wheat fields possessing characteristics somewhat the same as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fields. Is the experimenter justified in reaching this conclusion?</a:t>
            </a: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50984" y="365920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l-PL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pl-PL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67508" y="408773"/>
            <a:ext cx="1039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set of measurements is defined to be the measurement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often (with the highest frequency).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wal 2"/>
          <p:cNvSpPr/>
          <p:nvPr/>
        </p:nvSpPr>
        <p:spPr>
          <a:xfrm>
            <a:off x="342900" y="527538"/>
            <a:ext cx="351692" cy="20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67508" y="1055104"/>
            <a:ext cx="6189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food (in g) </a:t>
            </a:r>
            <a:r>
              <a:rPr lang="pl-PL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eaten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pl-PL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pl-PL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5.0-5.2 kg per </a:t>
            </a:r>
            <a:r>
              <a:rPr lang="pl-PL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929054" y="1512167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smtClean="0">
                <a:latin typeface="TimesTen-Roman"/>
              </a:rPr>
              <a:t> </a:t>
            </a:r>
            <a:r>
              <a:rPr lang="pl-PL" sz="1600" dirty="0" smtClean="0">
                <a:latin typeface="TimesTen-Roman"/>
              </a:rPr>
              <a:t>962   1005    1033</a:t>
            </a:r>
            <a:endParaRPr lang="pl-PL" sz="1600" dirty="0">
              <a:latin typeface="TimesTen-Roman"/>
            </a:endParaRPr>
          </a:p>
          <a:p>
            <a:r>
              <a:rPr lang="pl-PL" sz="1600" dirty="0" smtClean="0">
                <a:latin typeface="TimesTen-Roman"/>
              </a:rPr>
              <a:t> 980    965     1030</a:t>
            </a:r>
            <a:endParaRPr lang="pl-PL" sz="1600" dirty="0">
              <a:latin typeface="TimesTen-Roman"/>
            </a:endParaRPr>
          </a:p>
          <a:p>
            <a:r>
              <a:rPr lang="pl-PL" sz="1600" dirty="0" smtClean="0">
                <a:latin typeface="TimesTen-Roman"/>
              </a:rPr>
              <a:t> 975    989       955</a:t>
            </a:r>
            <a:endParaRPr lang="pl-PL" sz="1600" dirty="0">
              <a:latin typeface="TimesTen-Roman"/>
            </a:endParaRPr>
          </a:p>
          <a:p>
            <a:r>
              <a:rPr lang="pl-PL" sz="1600" dirty="0" smtClean="0">
                <a:latin typeface="TimesTen-Roman"/>
              </a:rPr>
              <a:t>1015  1000      970</a:t>
            </a:r>
            <a:endParaRPr lang="pl-PL" sz="1600" dirty="0">
              <a:latin typeface="TimesTen-Roman"/>
            </a:endParaRPr>
          </a:p>
          <a:p>
            <a:r>
              <a:rPr lang="pl-PL" sz="1600" dirty="0" smtClean="0">
                <a:latin typeface="TimesTen-Roman"/>
              </a:rPr>
              <a:t>1042  1005      995</a:t>
            </a:r>
            <a:endParaRPr lang="pl-PL" sz="1600" dirty="0"/>
          </a:p>
        </p:txBody>
      </p:sp>
      <p:sp>
        <p:nvSpPr>
          <p:cNvPr id="6" name="Prostokąt 5"/>
          <p:cNvSpPr/>
          <p:nvPr/>
        </p:nvSpPr>
        <p:spPr>
          <a:xfrm>
            <a:off x="867508" y="3015571"/>
            <a:ext cx="10562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set of measurements is defined to be the middle 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are arranged from lowest to highest.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wal 6"/>
          <p:cNvSpPr/>
          <p:nvPr/>
        </p:nvSpPr>
        <p:spPr>
          <a:xfrm>
            <a:off x="342900" y="3101343"/>
            <a:ext cx="351692" cy="20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867507" y="3806487"/>
            <a:ext cx="10395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10 children in the second grade was given a reading aptitude test. The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86  78  90  62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89  92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84 76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median test score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867507" y="4874402"/>
            <a:ext cx="11107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experiment was conducted to measure the effectiveness of a new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grapes. Each of 13 workers was assigned the task of pruning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grapes. The productivity, measured in worker-hours/acre, is recorded for</a:t>
            </a:r>
          </a:p>
          <a:p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person.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4.9   4.2   4.4   4.8   4.9   4.8   4.5   4.3   4.8  4.7  4.4  4.2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mode and median productivity for the group.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0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60086" y="175818"/>
            <a:ext cx="2362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for </a:t>
            </a:r>
            <a:r>
              <a:rPr lang="pl-PL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lang="pl-PL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pl-PL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04" y="800730"/>
            <a:ext cx="6230642" cy="4070207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60086" y="567756"/>
            <a:ext cx="238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 smtClean="0"/>
              <a:t>Chicken</a:t>
            </a:r>
            <a:r>
              <a:rPr lang="pl-PL" sz="1600" dirty="0" smtClean="0"/>
              <a:t> </a:t>
            </a:r>
            <a:r>
              <a:rPr lang="pl-PL" sz="1600" dirty="0" err="1" smtClean="0"/>
              <a:t>weight</a:t>
            </a:r>
            <a:endParaRPr lang="pl-PL" sz="16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600" y="800730"/>
            <a:ext cx="6458400" cy="262080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5733600" y="2497015"/>
            <a:ext cx="2117931" cy="33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71" y="4645561"/>
            <a:ext cx="5157750" cy="1769600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5969842" y="4079250"/>
            <a:ext cx="615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l-PL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pl-PL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l-PL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pl-PL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pl-PL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</a:t>
            </a:r>
            <a:r>
              <a:rPr lang="pl-PL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l-PL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pl-PL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exceeds</a:t>
            </a:r>
            <a:r>
              <a:rPr lang="pl-PL" sz="1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0.5</a:t>
            </a:r>
            <a:endParaRPr lang="pl-PL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5420008" y="5665177"/>
            <a:ext cx="2117931" cy="338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154088" y="54918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 set of measurements is defined to be the middle value when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measurements are arranged from lowest to highest.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1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841129" y="337350"/>
            <a:ext cx="108966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a set of measurements is defined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the measurements divided by the total number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wal 2"/>
          <p:cNvSpPr/>
          <p:nvPr/>
        </p:nvSpPr>
        <p:spPr>
          <a:xfrm>
            <a:off x="351693" y="425337"/>
            <a:ext cx="351692" cy="20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841129" y="106811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 accounts in a department store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EUR):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55.20   4.88   271.95</a:t>
            </a: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18.06 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180.29 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365.29</a:t>
            </a:r>
          </a:p>
          <a:p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28.16 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399.11  807.80</a:t>
            </a: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44.14 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97.47  9.98</a:t>
            </a: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61.61 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56.89  82.73</a:t>
            </a: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2933793"/>
            <a:ext cx="4529850" cy="10080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4237811"/>
            <a:ext cx="2883877" cy="112525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274" y="983671"/>
            <a:ext cx="5058496" cy="4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2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75138" y="360375"/>
            <a:ext cx="112307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set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arranged in order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value that has at most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the measurements below it and at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(100  </a:t>
            </a:r>
            <a:r>
              <a:rPr lang="pl-PL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)%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71" y="1164539"/>
            <a:ext cx="4217684" cy="1947938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84" y="986925"/>
            <a:ext cx="4507524" cy="455366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71" y="3519254"/>
            <a:ext cx="4619550" cy="1982400"/>
          </a:xfrm>
          <a:prstGeom prst="rect">
            <a:avLst/>
          </a:prstGeom>
        </p:spPr>
      </p:pic>
      <p:sp>
        <p:nvSpPr>
          <p:cNvPr id="6" name="Prostokąt 5"/>
          <p:cNvSpPr/>
          <p:nvPr/>
        </p:nvSpPr>
        <p:spPr>
          <a:xfrm>
            <a:off x="647371" y="5791800"/>
            <a:ext cx="11455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interquartile range (IQR)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set of measurements is defined to be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l-PL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upper and lower quartiles</a:t>
            </a:r>
            <a:endParaRPr lang="pl-PL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wal 6"/>
          <p:cNvSpPr/>
          <p:nvPr/>
        </p:nvSpPr>
        <p:spPr>
          <a:xfrm>
            <a:off x="68591" y="448362"/>
            <a:ext cx="351692" cy="20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Owal 7"/>
          <p:cNvSpPr/>
          <p:nvPr/>
        </p:nvSpPr>
        <p:spPr>
          <a:xfrm>
            <a:off x="178213" y="5791800"/>
            <a:ext cx="351692" cy="20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1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9" y="499892"/>
            <a:ext cx="5682785" cy="1032082"/>
          </a:xfrm>
          <a:prstGeom prst="rect">
            <a:avLst/>
          </a:prstGeom>
        </p:spPr>
      </p:pic>
      <p:sp>
        <p:nvSpPr>
          <p:cNvPr id="3" name="Owal 2"/>
          <p:cNvSpPr/>
          <p:nvPr/>
        </p:nvSpPr>
        <p:spPr>
          <a:xfrm>
            <a:off x="165306" y="499892"/>
            <a:ext cx="351692" cy="20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2" y="1986258"/>
            <a:ext cx="5965050" cy="660800"/>
          </a:xfrm>
          <a:prstGeom prst="rect">
            <a:avLst/>
          </a:prstGeom>
        </p:spPr>
      </p:pic>
      <p:sp>
        <p:nvSpPr>
          <p:cNvPr id="5" name="Owal 4"/>
          <p:cNvSpPr/>
          <p:nvPr/>
        </p:nvSpPr>
        <p:spPr>
          <a:xfrm>
            <a:off x="165306" y="1971816"/>
            <a:ext cx="351692" cy="204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94" y="659106"/>
            <a:ext cx="5559706" cy="331510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92" y="4741362"/>
            <a:ext cx="6368700" cy="1120000"/>
          </a:xfrm>
          <a:prstGeom prst="rect">
            <a:avLst/>
          </a:prstGeom>
        </p:spPr>
      </p:pic>
      <p:sp>
        <p:nvSpPr>
          <p:cNvPr id="8" name="Prostokąt 7"/>
          <p:cNvSpPr/>
          <p:nvPr/>
        </p:nvSpPr>
        <p:spPr>
          <a:xfrm>
            <a:off x="694592" y="4741362"/>
            <a:ext cx="492370" cy="164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 flipH="1">
            <a:off x="7923625" y="4305943"/>
            <a:ext cx="2987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Median, </a:t>
            </a:r>
          </a:p>
          <a:p>
            <a:r>
              <a:rPr lang="pl-PL" dirty="0" err="1" smtClean="0"/>
              <a:t>mean</a:t>
            </a:r>
            <a:r>
              <a:rPr lang="pl-PL" dirty="0" smtClean="0"/>
              <a:t>, </a:t>
            </a:r>
          </a:p>
          <a:p>
            <a:r>
              <a:rPr lang="pl-PL" dirty="0" err="1" smtClean="0"/>
              <a:t>variance</a:t>
            </a:r>
            <a:r>
              <a:rPr lang="pl-PL" dirty="0" smtClean="0"/>
              <a:t>, </a:t>
            </a:r>
          </a:p>
          <a:p>
            <a:r>
              <a:rPr lang="pl-PL" dirty="0" smtClean="0"/>
              <a:t>standard </a:t>
            </a:r>
            <a:r>
              <a:rPr lang="pl-PL" dirty="0" err="1" smtClean="0"/>
              <a:t>deviation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5685692" y="57051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 set of measurements is defined to be the middle value when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measurements are arranged from lowest to highest.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6" y="679069"/>
            <a:ext cx="6099600" cy="2598400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4" y="3621838"/>
            <a:ext cx="6762953" cy="1470153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00" y="5367508"/>
            <a:ext cx="8589953" cy="830847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954" y="812440"/>
            <a:ext cx="5635869" cy="23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8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bmj.com/sites/default/files/imagecache/highwire_fragment_medium/attachments/resources/2011/08/table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59" y="975946"/>
            <a:ext cx="476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/>
          <p:cNvSpPr/>
          <p:nvPr/>
        </p:nvSpPr>
        <p:spPr>
          <a:xfrm>
            <a:off x="256686" y="6009473"/>
            <a:ext cx="9586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https://www.bmj.com/about-bmj/resources-readers/publications/statistics-square-one/11-correlation-and-regression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563" y="1213854"/>
            <a:ext cx="3876476" cy="790792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580292" y="50995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>
                <a:solidFill>
                  <a:srgbClr val="FF0000"/>
                </a:solidFill>
              </a:rPr>
              <a:t>Correlation</a:t>
            </a:r>
            <a:r>
              <a:rPr lang="pl-PL" b="1" dirty="0" smtClean="0">
                <a:solidFill>
                  <a:srgbClr val="FF0000"/>
                </a:solidFill>
              </a:rPr>
              <a:t> </a:t>
            </a:r>
            <a:r>
              <a:rPr lang="pl-PL" b="1" dirty="0" err="1" smtClean="0">
                <a:solidFill>
                  <a:srgbClr val="FF0000"/>
                </a:solidFill>
              </a:rPr>
              <a:t>coefficient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2788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27B0C08D5CBB4C868980FA659FE705" ma:contentTypeVersion="9" ma:contentTypeDescription="Utwórz nowy dokument." ma:contentTypeScope="" ma:versionID="e47fbe61b4e8378d255425a4f9e1a233">
  <xsd:schema xmlns:xsd="http://www.w3.org/2001/XMLSchema" xmlns:xs="http://www.w3.org/2001/XMLSchema" xmlns:p="http://schemas.microsoft.com/office/2006/metadata/properties" xmlns:ns2="e5c45805-49a0-4128-9d2a-f95200602c39" targetNamespace="http://schemas.microsoft.com/office/2006/metadata/properties" ma:root="true" ma:fieldsID="d30bf3c2e6635acc4930d989db5fe9ce" ns2:_="">
    <xsd:import namespace="e5c45805-49a0-4128-9d2a-f95200602c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45805-49a0-4128-9d2a-f95200602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C10532-C9BF-4C0C-B45F-25646C503777}"/>
</file>

<file path=customXml/itemProps2.xml><?xml version="1.0" encoding="utf-8"?>
<ds:datastoreItem xmlns:ds="http://schemas.openxmlformats.org/officeDocument/2006/customXml" ds:itemID="{15273364-A0E5-4652-BE9E-DE7CA92B89D1}"/>
</file>

<file path=customXml/itemProps3.xml><?xml version="1.0" encoding="utf-8"?>
<ds:datastoreItem xmlns:ds="http://schemas.openxmlformats.org/officeDocument/2006/customXml" ds:itemID="{F223C951-2281-4C73-B4C6-4C19947B6101}"/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732</Words>
  <Application>Microsoft Office PowerPoint</Application>
  <PresentationFormat>Panoramiczny</PresentationFormat>
  <Paragraphs>42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TimesTen-Roman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Danuta Kruk</dc:creator>
  <cp:lastModifiedBy>Danuta Kruk</cp:lastModifiedBy>
  <cp:revision>20</cp:revision>
  <dcterms:created xsi:type="dcterms:W3CDTF">2021-01-04T10:26:42Z</dcterms:created>
  <dcterms:modified xsi:type="dcterms:W3CDTF">2021-01-11T14:50:47Z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0x0101001A27B0C08D5CBB4C868980FA659FE705</vt:lpwstr>
  </property>
</Properties>
</file>