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.xml" ContentType="application/vnd.openxmlformats-officedocument.presentationml.slide+xml"/>
  <Override PartName="/ppt/slides/slide18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58" r:id="rId5"/>
    <p:sldId id="259" r:id="rId6"/>
    <p:sldId id="261" r:id="rId7"/>
    <p:sldId id="262" r:id="rId8"/>
    <p:sldId id="263" r:id="rId9"/>
    <p:sldId id="265" r:id="rId10"/>
    <p:sldId id="266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siatka tabeli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8" d="100"/>
          <a:sy n="68" d="100"/>
        </p:scale>
        <p:origin x="714" y="66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Relationship Id="rId30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70658-43C9-4ABD-9E40-DA479921840D}" type="datetimeFigureOut">
              <a:rPr lang="pl-PL" smtClean="0"/>
              <a:t>2019-01-13</a:t>
            </a:fld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127FE-B98A-4E56-A464-29814B910744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37551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70658-43C9-4ABD-9E40-DA479921840D}" type="datetimeFigureOut">
              <a:rPr lang="pl-PL" smtClean="0"/>
              <a:t>2019-01-13</a:t>
            </a:fld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127FE-B98A-4E56-A464-29814B910744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494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70658-43C9-4ABD-9E40-DA479921840D}" type="datetimeFigureOut">
              <a:rPr lang="pl-PL" smtClean="0"/>
              <a:t>2019-01-13</a:t>
            </a:fld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127FE-B98A-4E56-A464-29814B910744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34451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70658-43C9-4ABD-9E40-DA479921840D}" type="datetimeFigureOut">
              <a:rPr lang="pl-PL" smtClean="0"/>
              <a:t>2019-01-13</a:t>
            </a:fld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127FE-B98A-4E56-A464-29814B910744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93969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70658-43C9-4ABD-9E40-DA479921840D}" type="datetimeFigureOut">
              <a:rPr lang="pl-PL" smtClean="0"/>
              <a:t>2019-01-13</a:t>
            </a:fld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127FE-B98A-4E56-A464-29814B910744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38097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70658-43C9-4ABD-9E40-DA479921840D}" type="datetimeFigureOut">
              <a:rPr lang="pl-PL" smtClean="0"/>
              <a:t>2019-01-13</a:t>
            </a:fld>
            <a:endParaRPr lang="pl-P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127FE-B98A-4E56-A464-29814B910744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23355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70658-43C9-4ABD-9E40-DA479921840D}" type="datetimeFigureOut">
              <a:rPr lang="pl-PL" smtClean="0"/>
              <a:t>2019-01-13</a:t>
            </a:fld>
            <a:endParaRPr lang="pl-PL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127FE-B98A-4E56-A464-29814B910744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1813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70658-43C9-4ABD-9E40-DA479921840D}" type="datetimeFigureOut">
              <a:rPr lang="pl-PL" smtClean="0"/>
              <a:t>2019-01-13</a:t>
            </a:fld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127FE-B98A-4E56-A464-29814B910744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2625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70658-43C9-4ABD-9E40-DA479921840D}" type="datetimeFigureOut">
              <a:rPr lang="pl-PL" smtClean="0"/>
              <a:t>2019-01-13</a:t>
            </a:fld>
            <a:endParaRPr lang="pl-P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127FE-B98A-4E56-A464-29814B910744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08079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70658-43C9-4ABD-9E40-DA479921840D}" type="datetimeFigureOut">
              <a:rPr lang="pl-PL" smtClean="0"/>
              <a:t>2019-01-13</a:t>
            </a:fld>
            <a:endParaRPr lang="pl-P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127FE-B98A-4E56-A464-29814B910744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94758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70658-43C9-4ABD-9E40-DA479921840D}" type="datetimeFigureOut">
              <a:rPr lang="pl-PL" smtClean="0"/>
              <a:t>2019-01-13</a:t>
            </a:fld>
            <a:endParaRPr lang="pl-P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127FE-B98A-4E56-A464-29814B910744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8098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70658-43C9-4ABD-9E40-DA479921840D}" type="datetimeFigureOut">
              <a:rPr lang="pl-PL" smtClean="0"/>
              <a:t>2019-01-13</a:t>
            </a:fld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6127FE-B98A-4E56-A464-29814B910744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0806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gaussian.com/basissets/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gaussian.com/dft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gaussian.com/basissets/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hyperlink" Target="http://gaussian.com/freq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gaussian.com/basissets/" TargetMode="Externa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://gaussian.com/dft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gaussian.com/basissets/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gaussian.com/basissets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gaussian.com/dft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04285" y="2418622"/>
            <a:ext cx="87834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>
                <a:solidFill>
                  <a:srgbClr val="0070C0"/>
                </a:solidFill>
              </a:rPr>
              <a:t>Tuturial for quantum-mechanical calculation </a:t>
            </a:r>
          </a:p>
          <a:p>
            <a:pPr algn="ctr"/>
            <a:r>
              <a:rPr lang="pl-PL" sz="3600" b="1" dirty="0" smtClean="0">
                <a:solidFill>
                  <a:srgbClr val="0070C0"/>
                </a:solidFill>
              </a:rPr>
              <a:t>in GaussView 6.0</a:t>
            </a:r>
            <a:endParaRPr lang="pl-PL" sz="3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6159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81157" y="82668"/>
            <a:ext cx="6578789" cy="52322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pl-PL" sz="2800" b="1" dirty="0">
                <a:solidFill>
                  <a:srgbClr val="0070C0"/>
                </a:solidFill>
              </a:rPr>
              <a:t>ENERGY, BOND LENGTH, </a:t>
            </a:r>
            <a:r>
              <a:rPr lang="pl-PL" sz="2800" b="1" dirty="0" smtClean="0">
                <a:solidFill>
                  <a:srgbClr val="0070C0"/>
                </a:solidFill>
              </a:rPr>
              <a:t>DIPOLE MOMENT 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3" name="pole tekstowe 2"/>
          <p:cNvSpPr txBox="1"/>
          <p:nvPr/>
        </p:nvSpPr>
        <p:spPr>
          <a:xfrm>
            <a:off x="281354" y="815926"/>
            <a:ext cx="1099981" cy="769441"/>
          </a:xfrm>
          <a:prstGeom prst="rect">
            <a:avLst/>
          </a:prstGeom>
          <a:ln w="38100"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l-PL" sz="4400" dirty="0" smtClean="0"/>
              <a:t>H</a:t>
            </a:r>
            <a:r>
              <a:rPr lang="pl-PL" sz="4400" baseline="-25000" dirty="0" smtClean="0"/>
              <a:t>2</a:t>
            </a:r>
            <a:r>
              <a:rPr lang="pl-PL" sz="4400" dirty="0" smtClean="0"/>
              <a:t>O</a:t>
            </a:r>
            <a:endParaRPr lang="en-US" sz="4400" dirty="0"/>
          </a:p>
        </p:txBody>
      </p:sp>
      <p:sp>
        <p:nvSpPr>
          <p:cNvPr id="22" name="pole tekstowe 21"/>
          <p:cNvSpPr txBox="1"/>
          <p:nvPr/>
        </p:nvSpPr>
        <p:spPr>
          <a:xfrm>
            <a:off x="204100" y="1564301"/>
            <a:ext cx="530771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en-US" dirty="0" smtClean="0"/>
              <a:t>Create</a:t>
            </a:r>
            <a:r>
              <a:rPr lang="pl-PL" dirty="0" smtClean="0"/>
              <a:t> </a:t>
            </a:r>
            <a:r>
              <a:rPr lang="en-US" dirty="0" smtClean="0"/>
              <a:t>H</a:t>
            </a:r>
            <a:r>
              <a:rPr lang="en-US" baseline="-25000" dirty="0" smtClean="0"/>
              <a:t>2</a:t>
            </a:r>
            <a:r>
              <a:rPr lang="en-US" dirty="0" smtClean="0"/>
              <a:t>O</a:t>
            </a:r>
            <a:r>
              <a:rPr lang="pl-PL" baseline="-25000" dirty="0" smtClean="0"/>
              <a:t> </a:t>
            </a:r>
            <a:r>
              <a:rPr lang="pl-PL" dirty="0" smtClean="0"/>
              <a:t> </a:t>
            </a:r>
            <a:r>
              <a:rPr lang="en-US" dirty="0" smtClean="0"/>
              <a:t>molecule</a:t>
            </a:r>
            <a:endParaRPr lang="pl-PL" dirty="0" smtClean="0"/>
          </a:p>
          <a:p>
            <a:pPr marL="342900" indent="-342900" algn="just">
              <a:buAutoNum type="arabicPeriod"/>
            </a:pPr>
            <a:r>
              <a:rPr lang="pl-PL" dirty="0" smtClean="0"/>
              <a:t>s</a:t>
            </a:r>
            <a:r>
              <a:rPr lang="en-US" dirty="0" err="1" smtClean="0"/>
              <a:t>ave</a:t>
            </a:r>
            <a:r>
              <a:rPr lang="en-US" dirty="0" smtClean="0"/>
              <a:t> H</a:t>
            </a:r>
            <a:r>
              <a:rPr lang="en-US" baseline="-25000" dirty="0" smtClean="0"/>
              <a:t>2</a:t>
            </a:r>
            <a:r>
              <a:rPr lang="en-US" dirty="0" smtClean="0"/>
              <a:t>O molecule</a:t>
            </a:r>
            <a:endParaRPr lang="pl-PL" dirty="0" smtClean="0"/>
          </a:p>
          <a:p>
            <a:pPr marL="342900" indent="-342900" algn="just">
              <a:buAutoNum type="arabicPeriod"/>
            </a:pPr>
            <a:r>
              <a:rPr lang="en-US" dirty="0" smtClean="0"/>
              <a:t>optimize </a:t>
            </a:r>
            <a:r>
              <a:rPr lang="pl-PL" dirty="0" err="1" smtClean="0"/>
              <a:t>View</a:t>
            </a:r>
            <a:r>
              <a:rPr lang="pl-PL" dirty="0" smtClean="0"/>
              <a:t> </a:t>
            </a:r>
            <a:r>
              <a:rPr lang="pl-PL" dirty="0" err="1" smtClean="0"/>
              <a:t>window</a:t>
            </a:r>
            <a:endParaRPr lang="pl-PL" dirty="0" smtClean="0"/>
          </a:p>
          <a:p>
            <a:pPr marL="342900" indent="-342900" algn="just">
              <a:buAutoNum type="arabicPeriod"/>
            </a:pPr>
            <a:r>
              <a:rPr lang="en-US" dirty="0"/>
              <a:t>how many electrons has this molecule</a:t>
            </a:r>
            <a:r>
              <a:rPr lang="en-US" dirty="0" smtClean="0"/>
              <a:t>?</a:t>
            </a:r>
            <a:endParaRPr lang="pl-PL" dirty="0" smtClean="0"/>
          </a:p>
          <a:p>
            <a:pPr marL="342900" indent="-342900" algn="just">
              <a:buAutoNum type="arabicPeriod"/>
            </a:pPr>
            <a:r>
              <a:rPr lang="en-US" dirty="0" smtClean="0"/>
              <a:t>optimize a molecule geometry</a:t>
            </a:r>
            <a:endParaRPr lang="pl-PL" dirty="0" smtClean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dirty="0" smtClean="0"/>
              <a:t>set </a:t>
            </a:r>
            <a:r>
              <a:rPr lang="en-US" dirty="0"/>
              <a:t>up following settings in  Gaussian Calculations Setup </a:t>
            </a:r>
            <a:r>
              <a:rPr lang="en-US" dirty="0" smtClean="0"/>
              <a:t>window</a:t>
            </a:r>
            <a:r>
              <a:rPr lang="pl-PL" dirty="0" smtClean="0"/>
              <a:t>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l-PL" dirty="0" smtClean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pl-PL" dirty="0" smtClean="0"/>
          </a:p>
          <a:p>
            <a:pPr marL="342900" indent="-342900" algn="just">
              <a:buAutoNum type="arabicPeriod"/>
            </a:pPr>
            <a:endParaRPr lang="pl-PL" dirty="0" smtClean="0"/>
          </a:p>
          <a:p>
            <a:pPr marL="342900" indent="-342900" algn="just">
              <a:buAutoNum type="arabicPeriod"/>
            </a:pPr>
            <a:endParaRPr lang="pl-PL" dirty="0" smtClean="0"/>
          </a:p>
        </p:txBody>
      </p:sp>
      <p:graphicFrame>
        <p:nvGraphicFramePr>
          <p:cNvPr id="24" name="Tabe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8848099"/>
              </p:ext>
            </p:extLst>
          </p:nvPr>
        </p:nvGraphicFramePr>
        <p:xfrm>
          <a:off x="473844" y="3678329"/>
          <a:ext cx="4768224" cy="228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9408"/>
                <a:gridCol w="1589408"/>
                <a:gridCol w="1589408"/>
              </a:tblGrid>
              <a:tr h="239678">
                <a:tc>
                  <a:txBody>
                    <a:bodyPr/>
                    <a:lstStyle/>
                    <a:p>
                      <a:pPr algn="ctr"/>
                      <a:r>
                        <a:rPr lang="pl-PL" b="1" dirty="0"/>
                        <a:t>Job </a:t>
                      </a:r>
                      <a:r>
                        <a:rPr lang="pl-PL" b="1" dirty="0" err="1"/>
                        <a:t>Type</a:t>
                      </a:r>
                      <a:endParaRPr lang="pl-PL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 </a:t>
                      </a:r>
                      <a:r>
                        <a:rPr lang="pl-PL" dirty="0" smtClean="0"/>
                        <a:t>-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/>
                        <a:t>Optimization</a:t>
                      </a:r>
                    </a:p>
                  </a:txBody>
                  <a:tcPr anchor="ctr"/>
                </a:tc>
              </a:tr>
              <a:tr h="570268">
                <a:tc>
                  <a:txBody>
                    <a:bodyPr/>
                    <a:lstStyle/>
                    <a:p>
                      <a:pPr algn="ctr"/>
                      <a:r>
                        <a:rPr lang="pl-PL" b="1" dirty="0"/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/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/>
                        <a:t>DFT Unrestricted B3LYP</a:t>
                      </a:r>
                    </a:p>
                  </a:txBody>
                  <a:tcPr anchor="ctr"/>
                </a:tc>
              </a:tr>
              <a:tr h="239678">
                <a:tc>
                  <a:txBody>
                    <a:bodyPr/>
                    <a:lstStyle/>
                    <a:p>
                      <a:pPr algn="ctr"/>
                      <a:r>
                        <a:rPr lang="pl-PL" b="1" dirty="0"/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/>
                        <a:t>Basis Set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6-31G </a:t>
                      </a:r>
                      <a:endParaRPr lang="pl-PL" dirty="0" smtClean="0"/>
                    </a:p>
                    <a:p>
                      <a:pPr algn="ctr"/>
                      <a:r>
                        <a:rPr lang="pl-PL" dirty="0" err="1" smtClean="0"/>
                        <a:t>Polarisation</a:t>
                      </a:r>
                      <a:r>
                        <a:rPr lang="pl-PL" dirty="0" smtClean="0"/>
                        <a:t> (d)</a:t>
                      </a:r>
                      <a:endParaRPr lang="pl-PL" dirty="0"/>
                    </a:p>
                  </a:txBody>
                  <a:tcPr anchor="ctr"/>
                </a:tc>
              </a:tr>
              <a:tr h="239678">
                <a:tc>
                  <a:txBody>
                    <a:bodyPr/>
                    <a:lstStyle/>
                    <a:p>
                      <a:pPr algn="ctr"/>
                      <a:r>
                        <a:rPr lang="pl-PL" b="1" dirty="0"/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Spin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err="1" smtClean="0"/>
                        <a:t>Singlet</a:t>
                      </a:r>
                      <a:endParaRPr lang="pl-PL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Prostokąt 4"/>
          <p:cNvSpPr/>
          <p:nvPr/>
        </p:nvSpPr>
        <p:spPr>
          <a:xfrm>
            <a:off x="5511813" y="1200646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just">
              <a:buFont typeface="+mj-lt"/>
              <a:buAutoNum type="arabicPeriod" startAt="6"/>
            </a:pPr>
            <a:r>
              <a:rPr lang="en-US" dirty="0"/>
              <a:t>read the value of Electronic Energy</a:t>
            </a:r>
            <a:endParaRPr lang="pl-PL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dirty="0"/>
              <a:t>express </a:t>
            </a:r>
            <a:r>
              <a:rPr lang="pl-PL" dirty="0" err="1"/>
              <a:t>value</a:t>
            </a:r>
            <a:r>
              <a:rPr lang="pl-PL" dirty="0"/>
              <a:t> of </a:t>
            </a:r>
            <a:r>
              <a:rPr lang="en-US" dirty="0"/>
              <a:t>Electronic Energy </a:t>
            </a:r>
            <a:r>
              <a:rPr lang="pl-PL" dirty="0"/>
              <a:t>i</a:t>
            </a:r>
            <a:r>
              <a:rPr lang="en-US" dirty="0"/>
              <a:t>n eV</a:t>
            </a:r>
            <a:r>
              <a:rPr lang="pl-PL" dirty="0"/>
              <a:t> and </a:t>
            </a:r>
            <a:r>
              <a:rPr lang="en-US" dirty="0" smtClean="0"/>
              <a:t>kJ/</a:t>
            </a:r>
            <a:r>
              <a:rPr lang="en-US" dirty="0" err="1" smtClean="0"/>
              <a:t>mol</a:t>
            </a:r>
            <a:endParaRPr lang="pl-PL" dirty="0" smtClean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just">
              <a:buFont typeface="+mj-lt"/>
              <a:buAutoNum type="arabicPeriod" startAt="6"/>
            </a:pPr>
            <a:r>
              <a:rPr lang="en-US" dirty="0"/>
              <a:t>read the value of Dipole </a:t>
            </a:r>
            <a:r>
              <a:rPr lang="en-US" dirty="0" smtClean="0"/>
              <a:t>Moment</a:t>
            </a:r>
            <a:endParaRPr lang="pl-PL" dirty="0" smtClean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dirty="0"/>
              <a:t>express value of Dipole Moment in </a:t>
            </a:r>
            <a:r>
              <a:rPr lang="pl-PL" dirty="0"/>
              <a:t>[</a:t>
            </a:r>
            <a:r>
              <a:rPr lang="en-US" dirty="0"/>
              <a:t>C*m</a:t>
            </a:r>
            <a:r>
              <a:rPr lang="pl-PL" dirty="0"/>
              <a:t>]</a:t>
            </a:r>
          </a:p>
          <a:p>
            <a:pPr marL="342900" indent="-342900" algn="just">
              <a:buFont typeface="+mj-lt"/>
              <a:buAutoNum type="arabicPeriod" startAt="6"/>
            </a:pPr>
            <a:endParaRPr lang="pl-PL" dirty="0"/>
          </a:p>
          <a:p>
            <a:pPr marL="342900" indent="-342900" algn="just">
              <a:buFont typeface="+mj-lt"/>
              <a:buAutoNum type="arabicPeriod" startAt="6"/>
            </a:pPr>
            <a:r>
              <a:rPr lang="pl-PL" dirty="0" smtClean="0"/>
              <a:t>in </a:t>
            </a:r>
            <a:r>
              <a:rPr lang="pl-PL" dirty="0" err="1"/>
              <a:t>Charge</a:t>
            </a:r>
            <a:r>
              <a:rPr lang="pl-PL" dirty="0"/>
              <a:t> </a:t>
            </a:r>
            <a:r>
              <a:rPr lang="pl-PL" dirty="0" smtClean="0"/>
              <a:t>Distribution </a:t>
            </a:r>
            <a:r>
              <a:rPr lang="pl-PL" dirty="0" err="1" smtClean="0"/>
              <a:t>window</a:t>
            </a:r>
            <a:r>
              <a:rPr lang="pl-PL" dirty="0" smtClean="0"/>
              <a:t>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dirty="0"/>
              <a:t>display the total charge among the atoms in the molecule</a:t>
            </a:r>
            <a:endParaRPr lang="pl-PL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dirty="0"/>
              <a:t>display the vector of Dipole Moment</a:t>
            </a:r>
            <a:endParaRPr lang="pl-PL" dirty="0"/>
          </a:p>
          <a:p>
            <a:pPr marL="342900" indent="-342900" algn="just">
              <a:buFont typeface="+mj-lt"/>
              <a:buAutoNum type="arabicPeriod" startAt="6"/>
            </a:pPr>
            <a:endParaRPr lang="pl-PL" dirty="0"/>
          </a:p>
          <a:p>
            <a:pPr marL="342900" indent="-342900" algn="just">
              <a:buFont typeface="+mj-lt"/>
              <a:buAutoNum type="arabicPeriod" startAt="6"/>
            </a:pPr>
            <a:r>
              <a:rPr lang="en-US" dirty="0"/>
              <a:t>measure </a:t>
            </a:r>
            <a:r>
              <a:rPr lang="en-US" dirty="0" smtClean="0"/>
              <a:t>the</a:t>
            </a:r>
            <a:r>
              <a:rPr lang="pl-PL" dirty="0" smtClean="0"/>
              <a:t> </a:t>
            </a:r>
            <a:r>
              <a:rPr lang="en-US" dirty="0" smtClean="0"/>
              <a:t>C-H </a:t>
            </a:r>
            <a:r>
              <a:rPr lang="en-US" dirty="0"/>
              <a:t>bond length</a:t>
            </a:r>
            <a:endParaRPr lang="pl-PL" dirty="0" smtClean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pl-PL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pl-PL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pl-PL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pl-PL" dirty="0"/>
          </a:p>
        </p:txBody>
      </p:sp>
      <p:grpSp>
        <p:nvGrpSpPr>
          <p:cNvPr id="9" name="Grupa 8"/>
          <p:cNvGrpSpPr/>
          <p:nvPr/>
        </p:nvGrpSpPr>
        <p:grpSpPr>
          <a:xfrm>
            <a:off x="3523257" y="621651"/>
            <a:ext cx="1235789" cy="1906005"/>
            <a:chOff x="3523257" y="621651"/>
            <a:chExt cx="1235789" cy="1906005"/>
          </a:xfrm>
        </p:grpSpPr>
        <p:pic>
          <p:nvPicPr>
            <p:cNvPr id="6" name="Obraz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23257" y="660168"/>
              <a:ext cx="1235789" cy="1757454"/>
            </a:xfrm>
            <a:prstGeom prst="rect">
              <a:avLst/>
            </a:prstGeom>
          </p:spPr>
        </p:pic>
        <p:sp>
          <p:nvSpPr>
            <p:cNvPr id="25" name="pole tekstowe 24"/>
            <p:cNvSpPr txBox="1"/>
            <p:nvPr/>
          </p:nvSpPr>
          <p:spPr>
            <a:xfrm>
              <a:off x="4169287" y="1297992"/>
              <a:ext cx="540198" cy="679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3200" b="1" dirty="0" smtClean="0">
                  <a:solidFill>
                    <a:srgbClr val="FFFF00"/>
                  </a:solidFill>
                </a:rPr>
                <a:t>O</a:t>
              </a:r>
              <a:endParaRPr lang="en-US" sz="3200" b="1" dirty="0">
                <a:solidFill>
                  <a:srgbClr val="FFFF00"/>
                </a:solidFill>
              </a:endParaRPr>
            </a:p>
          </p:txBody>
        </p:sp>
        <p:sp>
          <p:nvSpPr>
            <p:cNvPr id="26" name="pole tekstowe 25"/>
            <p:cNvSpPr txBox="1"/>
            <p:nvPr/>
          </p:nvSpPr>
          <p:spPr>
            <a:xfrm>
              <a:off x="3642755" y="1848508"/>
              <a:ext cx="519579" cy="679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3200" b="1" dirty="0"/>
                <a:t>H</a:t>
              </a:r>
              <a:endParaRPr lang="en-US" sz="3200" b="1" dirty="0"/>
            </a:p>
          </p:txBody>
        </p:sp>
        <p:sp>
          <p:nvSpPr>
            <p:cNvPr id="27" name="pole tekstowe 26"/>
            <p:cNvSpPr txBox="1"/>
            <p:nvPr/>
          </p:nvSpPr>
          <p:spPr>
            <a:xfrm>
              <a:off x="3859936" y="621651"/>
              <a:ext cx="519579" cy="679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3200" b="1" dirty="0"/>
                <a:t>H</a:t>
              </a:r>
              <a:endParaRPr lang="en-US" sz="3200" b="1" dirty="0"/>
            </a:p>
          </p:txBody>
        </p:sp>
      </p:grpSp>
      <p:sp>
        <p:nvSpPr>
          <p:cNvPr id="37" name="pole tekstowe 36"/>
          <p:cNvSpPr txBox="1"/>
          <p:nvPr/>
        </p:nvSpPr>
        <p:spPr>
          <a:xfrm>
            <a:off x="84408" y="6117828"/>
            <a:ext cx="60697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read Gaussian </a:t>
            </a:r>
            <a:r>
              <a:rPr lang="en-US" b="1" dirty="0" smtClean="0">
                <a:solidFill>
                  <a:srgbClr val="FF0000"/>
                </a:solidFill>
              </a:rPr>
              <a:t>documentation</a:t>
            </a:r>
            <a:r>
              <a:rPr lang="pl-PL" b="1" dirty="0" smtClean="0">
                <a:solidFill>
                  <a:srgbClr val="FF0000"/>
                </a:solidFill>
              </a:rPr>
              <a:t>:</a:t>
            </a:r>
          </a:p>
          <a:p>
            <a:r>
              <a:rPr lang="pl-PL" b="1" dirty="0" smtClean="0">
                <a:solidFill>
                  <a:srgbClr val="FF0000"/>
                </a:solidFill>
                <a:hlinkClick r:id="rId3"/>
              </a:rPr>
              <a:t>http</a:t>
            </a:r>
            <a:r>
              <a:rPr lang="pl-PL" b="1" dirty="0">
                <a:solidFill>
                  <a:srgbClr val="FF0000"/>
                </a:solidFill>
                <a:hlinkClick r:id="rId3"/>
              </a:rPr>
              <a:t>://</a:t>
            </a:r>
            <a:r>
              <a:rPr lang="pl-PL" b="1" dirty="0" smtClean="0">
                <a:solidFill>
                  <a:srgbClr val="FF0000"/>
                </a:solidFill>
                <a:hlinkClick r:id="rId3"/>
              </a:rPr>
              <a:t>gaussian.com/basissets/</a:t>
            </a:r>
            <a:r>
              <a:rPr lang="pl-PL" b="1" dirty="0">
                <a:solidFill>
                  <a:srgbClr val="FF0000"/>
                </a:solidFill>
              </a:rPr>
              <a:t> </a:t>
            </a:r>
            <a:r>
              <a:rPr lang="pl-PL" b="1" dirty="0" smtClean="0">
                <a:solidFill>
                  <a:srgbClr val="FF0000"/>
                </a:solidFill>
              </a:rPr>
              <a:t>and </a:t>
            </a:r>
            <a:r>
              <a:rPr lang="en-US" b="1" dirty="0" smtClean="0">
                <a:solidFill>
                  <a:srgbClr val="FF0000"/>
                </a:solidFill>
                <a:hlinkClick r:id="rId4"/>
              </a:rPr>
              <a:t>http</a:t>
            </a:r>
            <a:r>
              <a:rPr lang="en-US" b="1" dirty="0">
                <a:solidFill>
                  <a:srgbClr val="FF0000"/>
                </a:solidFill>
                <a:hlinkClick r:id="rId4"/>
              </a:rPr>
              <a:t>://gaussian.com/dft</a:t>
            </a:r>
            <a:r>
              <a:rPr lang="en-US" b="1" dirty="0" smtClean="0">
                <a:solidFill>
                  <a:srgbClr val="FF0000"/>
                </a:solidFill>
                <a:hlinkClick r:id="rId4"/>
              </a:rPr>
              <a:t>/</a:t>
            </a:r>
            <a:r>
              <a:rPr lang="pl-PL" b="1" dirty="0" smtClean="0">
                <a:solidFill>
                  <a:srgbClr val="FF0000"/>
                </a:solidFill>
              </a:rPr>
              <a:t> 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0821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/>
          <p:cNvSpPr txBox="1"/>
          <p:nvPr/>
        </p:nvSpPr>
        <p:spPr>
          <a:xfrm>
            <a:off x="1119637" y="2755534"/>
            <a:ext cx="9952725" cy="707886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0070C0"/>
                </a:solidFill>
              </a:rPr>
              <a:t>CALCULATION OF THE VIBRATION FREQUENCY</a:t>
            </a:r>
            <a:endParaRPr lang="en-US" sz="4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290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/>
          <p:cNvSpPr txBox="1"/>
          <p:nvPr/>
        </p:nvSpPr>
        <p:spPr>
          <a:xfrm>
            <a:off x="281354" y="815926"/>
            <a:ext cx="854593" cy="769441"/>
          </a:xfrm>
          <a:prstGeom prst="rect">
            <a:avLst/>
          </a:prstGeom>
          <a:ln w="38100"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l-PL" sz="4400" dirty="0" smtClean="0"/>
              <a:t>CO</a:t>
            </a:r>
            <a:endParaRPr lang="en-US" sz="4400" dirty="0"/>
          </a:p>
        </p:txBody>
      </p:sp>
      <p:sp>
        <p:nvSpPr>
          <p:cNvPr id="22" name="pole tekstowe 21"/>
          <p:cNvSpPr txBox="1"/>
          <p:nvPr/>
        </p:nvSpPr>
        <p:spPr>
          <a:xfrm>
            <a:off x="204100" y="1564301"/>
            <a:ext cx="530771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en-US" dirty="0" smtClean="0"/>
              <a:t>Create</a:t>
            </a:r>
            <a:r>
              <a:rPr lang="pl-PL" dirty="0" smtClean="0"/>
              <a:t> C</a:t>
            </a:r>
            <a:r>
              <a:rPr lang="en-US" dirty="0" smtClean="0"/>
              <a:t>O</a:t>
            </a:r>
            <a:r>
              <a:rPr lang="pl-PL" baseline="-25000" dirty="0" smtClean="0"/>
              <a:t> </a:t>
            </a:r>
            <a:r>
              <a:rPr lang="pl-PL" dirty="0" smtClean="0"/>
              <a:t> </a:t>
            </a:r>
            <a:r>
              <a:rPr lang="en-US" dirty="0" smtClean="0"/>
              <a:t>molecule</a:t>
            </a:r>
            <a:endParaRPr lang="pl-PL" dirty="0" smtClean="0"/>
          </a:p>
          <a:p>
            <a:pPr marL="342900" indent="-342900" algn="just">
              <a:buFontTx/>
              <a:buAutoNum type="arabicPeriod"/>
            </a:pPr>
            <a:r>
              <a:rPr lang="pl-PL" dirty="0" smtClean="0"/>
              <a:t>s</a:t>
            </a:r>
            <a:r>
              <a:rPr lang="en-US" dirty="0" err="1" smtClean="0"/>
              <a:t>ave</a:t>
            </a:r>
            <a:r>
              <a:rPr lang="en-US" dirty="0" smtClean="0"/>
              <a:t> </a:t>
            </a:r>
            <a:r>
              <a:rPr lang="pl-PL" dirty="0" smtClean="0"/>
              <a:t>C</a:t>
            </a:r>
            <a:r>
              <a:rPr lang="en-US" dirty="0" smtClean="0"/>
              <a:t>O molecule</a:t>
            </a:r>
            <a:r>
              <a:rPr lang="pl-PL" dirty="0"/>
              <a:t> as a .</a:t>
            </a:r>
            <a:r>
              <a:rPr lang="pl-PL" dirty="0" err="1" smtClean="0"/>
              <a:t>gjf</a:t>
            </a:r>
            <a:r>
              <a:rPr lang="pl-PL" dirty="0" smtClean="0"/>
              <a:t> </a:t>
            </a:r>
          </a:p>
          <a:p>
            <a:pPr marL="342900" indent="-342900" algn="just">
              <a:buAutoNum type="arabicPeriod"/>
            </a:pPr>
            <a:r>
              <a:rPr lang="en-US" dirty="0" smtClean="0"/>
              <a:t>optimize </a:t>
            </a:r>
            <a:r>
              <a:rPr lang="pl-PL" dirty="0" err="1" smtClean="0"/>
              <a:t>View</a:t>
            </a:r>
            <a:r>
              <a:rPr lang="pl-PL" dirty="0" smtClean="0"/>
              <a:t> </a:t>
            </a:r>
            <a:r>
              <a:rPr lang="pl-PL" dirty="0" err="1" smtClean="0"/>
              <a:t>window</a:t>
            </a:r>
            <a:endParaRPr lang="pl-PL" dirty="0" smtClean="0"/>
          </a:p>
          <a:p>
            <a:pPr marL="342900" indent="-342900" algn="just">
              <a:buAutoNum type="arabicPeriod"/>
            </a:pPr>
            <a:r>
              <a:rPr lang="en-US" dirty="0"/>
              <a:t>how many electrons has this molecule</a:t>
            </a:r>
            <a:r>
              <a:rPr lang="en-US" dirty="0" smtClean="0"/>
              <a:t>?</a:t>
            </a:r>
            <a:endParaRPr lang="pl-PL" dirty="0" smtClean="0"/>
          </a:p>
          <a:p>
            <a:pPr marL="342900" indent="-342900" algn="just">
              <a:buAutoNum type="arabicPeriod"/>
            </a:pPr>
            <a:r>
              <a:rPr lang="en-US" dirty="0"/>
              <a:t>optimize a molecular geometry and perform frequency </a:t>
            </a:r>
            <a:r>
              <a:rPr lang="en-US" dirty="0" smtClean="0"/>
              <a:t>calculations</a:t>
            </a:r>
            <a:endParaRPr lang="pl-PL" dirty="0" smtClean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dirty="0" smtClean="0"/>
              <a:t>set </a:t>
            </a:r>
            <a:r>
              <a:rPr lang="en-US" dirty="0"/>
              <a:t>up following settings in  Gaussian Calculations Setup </a:t>
            </a:r>
            <a:r>
              <a:rPr lang="en-US" dirty="0" smtClean="0"/>
              <a:t>window</a:t>
            </a:r>
            <a:r>
              <a:rPr lang="pl-PL" dirty="0" smtClean="0"/>
              <a:t>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l-PL" dirty="0" smtClean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pl-PL" dirty="0" smtClean="0"/>
          </a:p>
          <a:p>
            <a:pPr marL="342900" indent="-342900" algn="just">
              <a:buAutoNum type="arabicPeriod"/>
            </a:pPr>
            <a:endParaRPr lang="pl-PL" dirty="0" smtClean="0"/>
          </a:p>
          <a:p>
            <a:pPr marL="342900" indent="-342900" algn="just">
              <a:buAutoNum type="arabicPeriod"/>
            </a:pPr>
            <a:endParaRPr lang="pl-PL" dirty="0" smtClean="0"/>
          </a:p>
        </p:txBody>
      </p:sp>
      <p:graphicFrame>
        <p:nvGraphicFramePr>
          <p:cNvPr id="24" name="Tabe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4746656"/>
              </p:ext>
            </p:extLst>
          </p:nvPr>
        </p:nvGraphicFramePr>
        <p:xfrm>
          <a:off x="473844" y="3917479"/>
          <a:ext cx="4768224" cy="18504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9408"/>
                <a:gridCol w="1589408"/>
                <a:gridCol w="1589408"/>
              </a:tblGrid>
              <a:tr h="239678">
                <a:tc>
                  <a:txBody>
                    <a:bodyPr/>
                    <a:lstStyle/>
                    <a:p>
                      <a:pPr algn="ctr"/>
                      <a:r>
                        <a:rPr lang="pl-PL" b="1" dirty="0"/>
                        <a:t>Job </a:t>
                      </a:r>
                      <a:r>
                        <a:rPr lang="pl-PL" b="1" dirty="0" err="1"/>
                        <a:t>Type</a:t>
                      </a:r>
                      <a:endParaRPr lang="pl-PL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 </a:t>
                      </a:r>
                      <a:r>
                        <a:rPr lang="pl-PL" dirty="0" smtClean="0"/>
                        <a:t>-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err="1" smtClean="0"/>
                        <a:t>Opt+Freq</a:t>
                      </a:r>
                      <a:endParaRPr lang="pl-PL" dirty="0"/>
                    </a:p>
                  </a:txBody>
                  <a:tcPr anchor="ctr"/>
                </a:tc>
              </a:tr>
              <a:tr h="570268">
                <a:tc>
                  <a:txBody>
                    <a:bodyPr/>
                    <a:lstStyle/>
                    <a:p>
                      <a:pPr algn="ctr"/>
                      <a:r>
                        <a:rPr lang="pl-PL" b="1" dirty="0"/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/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MP2</a:t>
                      </a:r>
                      <a:endParaRPr lang="pl-PL" dirty="0"/>
                    </a:p>
                  </a:txBody>
                  <a:tcPr anchor="ctr"/>
                </a:tc>
              </a:tr>
              <a:tr h="239678">
                <a:tc>
                  <a:txBody>
                    <a:bodyPr/>
                    <a:lstStyle/>
                    <a:p>
                      <a:pPr algn="ctr"/>
                      <a:r>
                        <a:rPr lang="pl-PL" b="1" dirty="0"/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/>
                        <a:t>Basis Set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6-31G </a:t>
                      </a:r>
                    </a:p>
                    <a:p>
                      <a:pPr algn="ctr"/>
                      <a:r>
                        <a:rPr lang="pl-PL" dirty="0" err="1" smtClean="0"/>
                        <a:t>Polarisation</a:t>
                      </a:r>
                      <a:r>
                        <a:rPr lang="pl-PL" dirty="0" smtClean="0"/>
                        <a:t> (2d)</a:t>
                      </a:r>
                      <a:endParaRPr lang="pl-PL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Prostokąt 4"/>
          <p:cNvSpPr/>
          <p:nvPr/>
        </p:nvSpPr>
        <p:spPr>
          <a:xfrm>
            <a:off x="5589067" y="950199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just">
              <a:buFont typeface="+mj-lt"/>
              <a:buAutoNum type="arabicPeriod" startAt="6"/>
            </a:pPr>
            <a:r>
              <a:rPr lang="en-US" dirty="0"/>
              <a:t>read the value of Electronic Energy</a:t>
            </a:r>
            <a:endParaRPr lang="pl-PL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dirty="0"/>
              <a:t>express </a:t>
            </a:r>
            <a:r>
              <a:rPr lang="pl-PL" dirty="0" err="1"/>
              <a:t>value</a:t>
            </a:r>
            <a:r>
              <a:rPr lang="pl-PL" dirty="0"/>
              <a:t> of </a:t>
            </a:r>
            <a:r>
              <a:rPr lang="en-US" dirty="0"/>
              <a:t>Electronic Energy </a:t>
            </a:r>
            <a:r>
              <a:rPr lang="pl-PL" dirty="0"/>
              <a:t>i</a:t>
            </a:r>
            <a:r>
              <a:rPr lang="en-US" dirty="0"/>
              <a:t>n eV</a:t>
            </a:r>
            <a:r>
              <a:rPr lang="pl-PL" dirty="0"/>
              <a:t> and </a:t>
            </a:r>
            <a:r>
              <a:rPr lang="en-US" dirty="0"/>
              <a:t>kJ/</a:t>
            </a:r>
            <a:r>
              <a:rPr lang="en-US" dirty="0" err="1"/>
              <a:t>mol</a:t>
            </a:r>
            <a:endParaRPr lang="pl-PL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just">
              <a:buFont typeface="+mj-lt"/>
              <a:buAutoNum type="arabicPeriod" startAt="6"/>
            </a:pPr>
            <a:r>
              <a:rPr lang="en-US" dirty="0"/>
              <a:t>read the value of Dipole Moment</a:t>
            </a:r>
            <a:endParaRPr lang="pl-PL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dirty="0"/>
              <a:t>express value of Dipole Moment in </a:t>
            </a:r>
            <a:r>
              <a:rPr lang="pl-PL" dirty="0"/>
              <a:t>[</a:t>
            </a:r>
            <a:r>
              <a:rPr lang="en-US" dirty="0"/>
              <a:t>C*m</a:t>
            </a:r>
            <a:r>
              <a:rPr lang="pl-PL" dirty="0"/>
              <a:t>]</a:t>
            </a:r>
          </a:p>
          <a:p>
            <a:pPr marL="342900" indent="-342900" algn="just">
              <a:buFont typeface="+mj-lt"/>
              <a:buAutoNum type="arabicPeriod" startAt="6"/>
            </a:pPr>
            <a:endParaRPr lang="pl-PL" dirty="0"/>
          </a:p>
          <a:p>
            <a:pPr marL="342900" indent="-342900" algn="just">
              <a:buFont typeface="+mj-lt"/>
              <a:buAutoNum type="arabicPeriod" startAt="6"/>
            </a:pPr>
            <a:r>
              <a:rPr lang="pl-PL" dirty="0"/>
              <a:t>in </a:t>
            </a:r>
            <a:r>
              <a:rPr lang="pl-PL" dirty="0" err="1"/>
              <a:t>Charge</a:t>
            </a:r>
            <a:r>
              <a:rPr lang="pl-PL" dirty="0"/>
              <a:t> Distribution </a:t>
            </a:r>
            <a:r>
              <a:rPr lang="pl-PL" dirty="0" err="1"/>
              <a:t>window</a:t>
            </a:r>
            <a:r>
              <a:rPr lang="pl-PL" dirty="0"/>
              <a:t>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dirty="0"/>
              <a:t>display the total charge among the atoms in the molecule</a:t>
            </a:r>
            <a:endParaRPr lang="pl-PL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dirty="0"/>
              <a:t>display the vector of Dipole Moment</a:t>
            </a:r>
            <a:endParaRPr lang="pl-PL" dirty="0"/>
          </a:p>
          <a:p>
            <a:pPr marL="342900" indent="-342900" algn="just">
              <a:buFont typeface="+mj-lt"/>
              <a:buAutoNum type="arabicPeriod" startAt="6"/>
            </a:pPr>
            <a:endParaRPr lang="pl-PL" dirty="0"/>
          </a:p>
          <a:p>
            <a:pPr marL="342900" indent="-342900" algn="just">
              <a:buFont typeface="+mj-lt"/>
              <a:buAutoNum type="arabicPeriod" startAt="6"/>
            </a:pPr>
            <a:r>
              <a:rPr lang="en-US" dirty="0"/>
              <a:t>measure the</a:t>
            </a:r>
            <a:r>
              <a:rPr lang="pl-PL" dirty="0"/>
              <a:t> </a:t>
            </a:r>
            <a:r>
              <a:rPr lang="en-US" dirty="0" smtClean="0"/>
              <a:t>C-</a:t>
            </a:r>
            <a:r>
              <a:rPr lang="pl-PL" dirty="0" smtClean="0"/>
              <a:t>O</a:t>
            </a:r>
            <a:r>
              <a:rPr lang="en-US" dirty="0" smtClean="0"/>
              <a:t> </a:t>
            </a:r>
            <a:r>
              <a:rPr lang="en-US" dirty="0"/>
              <a:t>bond length</a:t>
            </a:r>
            <a:endParaRPr lang="pl-PL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pl-PL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pl-PL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pl-PL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6634" y="646412"/>
            <a:ext cx="2442132" cy="1429933"/>
          </a:xfrm>
          <a:prstGeom prst="rect">
            <a:avLst/>
          </a:prstGeom>
        </p:spPr>
      </p:pic>
      <p:sp>
        <p:nvSpPr>
          <p:cNvPr id="13" name="pole tekstowe 12"/>
          <p:cNvSpPr txBox="1"/>
          <p:nvPr/>
        </p:nvSpPr>
        <p:spPr>
          <a:xfrm>
            <a:off x="4737416" y="1200646"/>
            <a:ext cx="540198" cy="6791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200" b="1" dirty="0" smtClean="0">
                <a:solidFill>
                  <a:srgbClr val="FFFF00"/>
                </a:solidFill>
              </a:rPr>
              <a:t>O</a:t>
            </a:r>
            <a:endParaRPr lang="en-US" sz="3200" b="1" dirty="0">
              <a:solidFill>
                <a:srgbClr val="FFFF00"/>
              </a:solidFill>
            </a:endParaRPr>
          </a:p>
        </p:txBody>
      </p:sp>
      <p:sp>
        <p:nvSpPr>
          <p:cNvPr id="14" name="pole tekstowe 13"/>
          <p:cNvSpPr txBox="1"/>
          <p:nvPr/>
        </p:nvSpPr>
        <p:spPr>
          <a:xfrm>
            <a:off x="3346678" y="950199"/>
            <a:ext cx="470845" cy="6791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200" b="1" dirty="0" smtClean="0">
                <a:solidFill>
                  <a:schemeClr val="bg1"/>
                </a:solidFill>
              </a:rPr>
              <a:t>C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15" name="pole tekstowe 14"/>
          <p:cNvSpPr txBox="1"/>
          <p:nvPr/>
        </p:nvSpPr>
        <p:spPr>
          <a:xfrm>
            <a:off x="81157" y="6028748"/>
            <a:ext cx="62370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read Gaussian </a:t>
            </a:r>
            <a:r>
              <a:rPr lang="en-US" b="1" dirty="0" smtClean="0">
                <a:solidFill>
                  <a:srgbClr val="FF0000"/>
                </a:solidFill>
              </a:rPr>
              <a:t>documentation</a:t>
            </a:r>
            <a:r>
              <a:rPr lang="pl-PL" b="1" dirty="0">
                <a:solidFill>
                  <a:srgbClr val="FF0000"/>
                </a:solidFill>
              </a:rPr>
              <a:t>: </a:t>
            </a:r>
            <a:endParaRPr lang="pl-PL" b="1" dirty="0" smtClean="0">
              <a:solidFill>
                <a:srgbClr val="FF0000"/>
              </a:solidFill>
            </a:endParaRPr>
          </a:p>
          <a:p>
            <a:r>
              <a:rPr lang="pl-PL" b="1" dirty="0" smtClean="0">
                <a:solidFill>
                  <a:srgbClr val="FF0000"/>
                </a:solidFill>
                <a:hlinkClick r:id="rId3"/>
              </a:rPr>
              <a:t>http</a:t>
            </a:r>
            <a:r>
              <a:rPr lang="pl-PL" b="1" dirty="0">
                <a:solidFill>
                  <a:srgbClr val="FF0000"/>
                </a:solidFill>
                <a:hlinkClick r:id="rId3"/>
              </a:rPr>
              <a:t>://gaussian.com/basissets</a:t>
            </a:r>
            <a:r>
              <a:rPr lang="pl-PL" b="1" dirty="0" smtClean="0">
                <a:solidFill>
                  <a:srgbClr val="FF0000"/>
                </a:solidFill>
                <a:hlinkClick r:id="rId3"/>
              </a:rPr>
              <a:t>/</a:t>
            </a:r>
            <a:r>
              <a:rPr lang="pl-PL" b="1" dirty="0">
                <a:solidFill>
                  <a:srgbClr val="FF0000"/>
                </a:solidFill>
              </a:rPr>
              <a:t> and </a:t>
            </a:r>
            <a:r>
              <a:rPr lang="pl-PL" b="1" dirty="0">
                <a:solidFill>
                  <a:srgbClr val="FF0000"/>
                </a:solidFill>
                <a:hlinkClick r:id="rId4"/>
              </a:rPr>
              <a:t>http://gaussian.com/freq</a:t>
            </a:r>
            <a:r>
              <a:rPr lang="pl-PL" b="1" dirty="0" smtClean="0">
                <a:solidFill>
                  <a:srgbClr val="FF0000"/>
                </a:solidFill>
                <a:hlinkClick r:id="rId4"/>
              </a:rPr>
              <a:t>/</a:t>
            </a:r>
            <a:r>
              <a:rPr lang="pl-PL" b="1" dirty="0" smtClean="0">
                <a:solidFill>
                  <a:srgbClr val="FF0000"/>
                </a:solidFill>
              </a:rPr>
              <a:t>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7" name="pole tekstowe 16"/>
          <p:cNvSpPr txBox="1"/>
          <p:nvPr/>
        </p:nvSpPr>
        <p:spPr>
          <a:xfrm>
            <a:off x="81157" y="82668"/>
            <a:ext cx="3726726" cy="52322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pl-PL" sz="2800" b="1" dirty="0">
                <a:solidFill>
                  <a:srgbClr val="0070C0"/>
                </a:solidFill>
              </a:rPr>
              <a:t>VIBRATION FREQUENCY</a:t>
            </a:r>
            <a:endParaRPr lang="en-US" sz="2800" b="1" dirty="0">
              <a:solidFill>
                <a:srgbClr val="0070C0"/>
              </a:solidFill>
            </a:endParaRPr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9067" y="4416862"/>
            <a:ext cx="6488352" cy="1611886"/>
          </a:xfrm>
          <a:prstGeom prst="rect">
            <a:avLst/>
          </a:prstGeom>
        </p:spPr>
      </p:pic>
      <p:sp>
        <p:nvSpPr>
          <p:cNvPr id="8" name="Strzałka w prawo 7"/>
          <p:cNvSpPr/>
          <p:nvPr/>
        </p:nvSpPr>
        <p:spPr>
          <a:xfrm>
            <a:off x="5086342" y="4666923"/>
            <a:ext cx="581198" cy="296079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45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81157" y="82668"/>
            <a:ext cx="3726726" cy="52322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pl-PL" sz="2800" b="1" dirty="0">
                <a:solidFill>
                  <a:srgbClr val="0070C0"/>
                </a:solidFill>
              </a:rPr>
              <a:t>VIBRATION FREQUENCY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3" name="pole tekstowe 2"/>
          <p:cNvSpPr txBox="1"/>
          <p:nvPr/>
        </p:nvSpPr>
        <p:spPr>
          <a:xfrm>
            <a:off x="281355" y="699173"/>
            <a:ext cx="854593" cy="769441"/>
          </a:xfrm>
          <a:prstGeom prst="rect">
            <a:avLst/>
          </a:prstGeom>
          <a:ln w="38100"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l-PL" sz="4400" dirty="0" smtClean="0"/>
              <a:t>CO</a:t>
            </a:r>
            <a:endParaRPr lang="en-US" sz="4400" dirty="0"/>
          </a:p>
        </p:txBody>
      </p:sp>
      <p:sp>
        <p:nvSpPr>
          <p:cNvPr id="22" name="pole tekstowe 21"/>
          <p:cNvSpPr txBox="1"/>
          <p:nvPr/>
        </p:nvSpPr>
        <p:spPr>
          <a:xfrm>
            <a:off x="281355" y="1530892"/>
            <a:ext cx="429064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 startAt="10"/>
            </a:pPr>
            <a:r>
              <a:rPr lang="pl-PL" dirty="0" smtClean="0"/>
              <a:t>Open </a:t>
            </a:r>
            <a:r>
              <a:rPr lang="pl-PL" dirty="0" err="1" smtClean="0"/>
              <a:t>Results</a:t>
            </a:r>
            <a:r>
              <a:rPr lang="pl-PL" dirty="0"/>
              <a:t> </a:t>
            </a:r>
            <a:r>
              <a:rPr lang="pl-PL" dirty="0" smtClean="0"/>
              <a:t>menu/</a:t>
            </a:r>
            <a:r>
              <a:rPr lang="pl-PL" dirty="0" err="1" smtClean="0"/>
              <a:t>Vibrations</a:t>
            </a:r>
            <a:endParaRPr lang="pl-PL" dirty="0" smtClean="0"/>
          </a:p>
          <a:p>
            <a:pPr marL="342900" indent="-342900" algn="just">
              <a:buFont typeface="+mj-lt"/>
              <a:buAutoNum type="arabicPeriod" startAt="10"/>
            </a:pPr>
            <a:endParaRPr lang="pl-PL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dirty="0"/>
              <a:t>In Vibrations window click "start Animation" </a:t>
            </a:r>
            <a:endParaRPr lang="pl-PL" dirty="0" smtClean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dirty="0"/>
              <a:t>play with Manual Displacement </a:t>
            </a:r>
            <a:r>
              <a:rPr lang="pl-PL" dirty="0" err="1" smtClean="0"/>
              <a:t>settings</a:t>
            </a:r>
            <a:endParaRPr lang="pl-PL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dirty="0"/>
              <a:t>measure the </a:t>
            </a:r>
            <a:r>
              <a:rPr lang="en-US" dirty="0" smtClean="0"/>
              <a:t>C</a:t>
            </a:r>
            <a:r>
              <a:rPr lang="pl-PL" dirty="0"/>
              <a:t>=</a:t>
            </a:r>
            <a:r>
              <a:rPr lang="en-US" dirty="0" smtClean="0"/>
              <a:t>O </a:t>
            </a:r>
            <a:r>
              <a:rPr lang="en-US" dirty="0"/>
              <a:t>bond length in 3 different </a:t>
            </a:r>
            <a:r>
              <a:rPr lang="en-US" dirty="0" smtClean="0"/>
              <a:t>positions</a:t>
            </a:r>
            <a:endParaRPr lang="pl-PL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l-PL" dirty="0" err="1" smtClean="0"/>
              <a:t>save</a:t>
            </a:r>
            <a:r>
              <a:rPr lang="pl-PL" dirty="0" smtClean="0"/>
              <a:t> </a:t>
            </a:r>
            <a:r>
              <a:rPr lang="pl-PL" dirty="0" err="1" smtClean="0"/>
              <a:t>movie</a:t>
            </a:r>
            <a:r>
              <a:rPr lang="pl-PL" dirty="0" smtClean="0"/>
              <a:t> file as a .gif</a:t>
            </a:r>
          </a:p>
          <a:p>
            <a:pPr marL="342900" indent="-342900" algn="just">
              <a:buAutoNum type="arabicPeriod"/>
            </a:pPr>
            <a:endParaRPr lang="pl-PL" dirty="0" smtClean="0"/>
          </a:p>
          <a:p>
            <a:pPr marL="342900" indent="-342900" algn="just">
              <a:buAutoNum type="arabicPeriod"/>
            </a:pPr>
            <a:endParaRPr lang="pl-PL" dirty="0" smtClean="0"/>
          </a:p>
        </p:txBody>
      </p:sp>
      <p:grpSp>
        <p:nvGrpSpPr>
          <p:cNvPr id="6" name="Grupa 5"/>
          <p:cNvGrpSpPr/>
          <p:nvPr/>
        </p:nvGrpSpPr>
        <p:grpSpPr>
          <a:xfrm>
            <a:off x="9604043" y="100959"/>
            <a:ext cx="2442132" cy="1429933"/>
            <a:chOff x="3076634" y="646412"/>
            <a:chExt cx="2442132" cy="1429933"/>
          </a:xfrm>
        </p:grpSpPr>
        <p:pic>
          <p:nvPicPr>
            <p:cNvPr id="4" name="Obraz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76634" y="646412"/>
              <a:ext cx="2442132" cy="1429933"/>
            </a:xfrm>
            <a:prstGeom prst="rect">
              <a:avLst/>
            </a:prstGeom>
          </p:spPr>
        </p:pic>
        <p:sp>
          <p:nvSpPr>
            <p:cNvPr id="13" name="pole tekstowe 12"/>
            <p:cNvSpPr txBox="1"/>
            <p:nvPr/>
          </p:nvSpPr>
          <p:spPr>
            <a:xfrm>
              <a:off x="4737416" y="1200646"/>
              <a:ext cx="540198" cy="679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3200" b="1" dirty="0" smtClean="0">
                  <a:solidFill>
                    <a:srgbClr val="FFFF00"/>
                  </a:solidFill>
                </a:rPr>
                <a:t>O</a:t>
              </a:r>
              <a:endParaRPr lang="en-US" sz="3200" b="1" dirty="0">
                <a:solidFill>
                  <a:srgbClr val="FFFF00"/>
                </a:solidFill>
              </a:endParaRPr>
            </a:p>
          </p:txBody>
        </p:sp>
        <p:sp>
          <p:nvSpPr>
            <p:cNvPr id="14" name="pole tekstowe 13"/>
            <p:cNvSpPr txBox="1"/>
            <p:nvPr/>
          </p:nvSpPr>
          <p:spPr>
            <a:xfrm>
              <a:off x="3346678" y="950199"/>
              <a:ext cx="470845" cy="679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3200" b="1" dirty="0" smtClean="0">
                  <a:solidFill>
                    <a:schemeClr val="bg1"/>
                  </a:solidFill>
                </a:rPr>
                <a:t>C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7" name="Obraz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4477" y="1638128"/>
            <a:ext cx="7141698" cy="4776011"/>
          </a:xfrm>
          <a:prstGeom prst="rect">
            <a:avLst/>
          </a:prstGeom>
        </p:spPr>
      </p:pic>
      <p:sp>
        <p:nvSpPr>
          <p:cNvPr id="12" name="Elipsa 11"/>
          <p:cNvSpPr/>
          <p:nvPr/>
        </p:nvSpPr>
        <p:spPr>
          <a:xfrm>
            <a:off x="4904477" y="2820711"/>
            <a:ext cx="1122663" cy="175023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Łącznik prosty ze strzałką 14"/>
          <p:cNvCxnSpPr/>
          <p:nvPr/>
        </p:nvCxnSpPr>
        <p:spPr>
          <a:xfrm>
            <a:off x="3942903" y="1788471"/>
            <a:ext cx="1341402" cy="97862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ipsa 15"/>
          <p:cNvSpPr/>
          <p:nvPr/>
        </p:nvSpPr>
        <p:spPr>
          <a:xfrm>
            <a:off x="6871609" y="4562761"/>
            <a:ext cx="1122663" cy="17502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Elipsa 16"/>
          <p:cNvSpPr/>
          <p:nvPr/>
        </p:nvSpPr>
        <p:spPr>
          <a:xfrm>
            <a:off x="8205695" y="4559733"/>
            <a:ext cx="1122663" cy="175023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ole tekstowe 17"/>
          <p:cNvSpPr txBox="1"/>
          <p:nvPr/>
        </p:nvSpPr>
        <p:spPr>
          <a:xfrm>
            <a:off x="175642" y="3857593"/>
            <a:ext cx="4623123" cy="1754326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pl-PL" b="1" dirty="0" smtClean="0">
                <a:solidFill>
                  <a:srgbClr val="00B0F0"/>
                </a:solidFill>
              </a:rPr>
              <a:t>NOTE:</a:t>
            </a:r>
          </a:p>
          <a:p>
            <a:pPr algn="just"/>
            <a:r>
              <a:rPr lang="en-US" dirty="0">
                <a:solidFill>
                  <a:srgbClr val="00B0F0"/>
                </a:solidFill>
              </a:rPr>
              <a:t>Frequency calculations take into account the nuclear vibrations in a molecular system in their </a:t>
            </a:r>
            <a:r>
              <a:rPr lang="en-US" b="1" dirty="0">
                <a:solidFill>
                  <a:srgbClr val="00B0F0"/>
                </a:solidFill>
              </a:rPr>
              <a:t>equilibrium state</a:t>
            </a:r>
            <a:r>
              <a:rPr lang="en-US" dirty="0">
                <a:solidFill>
                  <a:srgbClr val="00B0F0"/>
                </a:solidFill>
              </a:rPr>
              <a:t>. One of the examples of molecular properties is </a:t>
            </a:r>
            <a:r>
              <a:rPr lang="en-US" b="1" dirty="0">
                <a:solidFill>
                  <a:srgbClr val="00B0F0"/>
                </a:solidFill>
              </a:rPr>
              <a:t>IR spectra</a:t>
            </a:r>
            <a:r>
              <a:rPr lang="en-US" dirty="0">
                <a:solidFill>
                  <a:srgbClr val="00B0F0"/>
                </a:solidFill>
              </a:rPr>
              <a:t> (Infrared Spectroscopy) for the molecule.</a:t>
            </a:r>
            <a:endParaRPr lang="pl-PL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674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/>
          <p:cNvSpPr txBox="1"/>
          <p:nvPr/>
        </p:nvSpPr>
        <p:spPr>
          <a:xfrm>
            <a:off x="281355" y="699173"/>
            <a:ext cx="854593" cy="769441"/>
          </a:xfrm>
          <a:prstGeom prst="rect">
            <a:avLst/>
          </a:prstGeom>
          <a:ln w="38100"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l-PL" sz="4400" dirty="0" smtClean="0"/>
              <a:t>CO</a:t>
            </a:r>
            <a:endParaRPr lang="en-US" sz="4400" dirty="0"/>
          </a:p>
        </p:txBody>
      </p:sp>
      <p:sp>
        <p:nvSpPr>
          <p:cNvPr id="22" name="pole tekstowe 21"/>
          <p:cNvSpPr txBox="1"/>
          <p:nvPr/>
        </p:nvSpPr>
        <p:spPr>
          <a:xfrm>
            <a:off x="281355" y="1530892"/>
            <a:ext cx="42906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 startAt="11"/>
            </a:pPr>
            <a:r>
              <a:rPr lang="pl-PL" dirty="0" smtClean="0"/>
              <a:t>Open </a:t>
            </a:r>
            <a:r>
              <a:rPr lang="pl-PL" dirty="0" err="1" smtClean="0"/>
              <a:t>Results</a:t>
            </a:r>
            <a:r>
              <a:rPr lang="pl-PL" dirty="0"/>
              <a:t> </a:t>
            </a:r>
            <a:r>
              <a:rPr lang="pl-PL" dirty="0" smtClean="0"/>
              <a:t>menu/</a:t>
            </a:r>
            <a:r>
              <a:rPr lang="pl-PL" dirty="0" err="1" smtClean="0"/>
              <a:t>Vibrations</a:t>
            </a:r>
            <a:endParaRPr lang="pl-PL" dirty="0" smtClean="0"/>
          </a:p>
          <a:p>
            <a:pPr marL="342900" indent="-342900" algn="just">
              <a:buFont typeface="+mj-lt"/>
              <a:buAutoNum type="arabicPeriod" startAt="11"/>
            </a:pPr>
            <a:endParaRPr lang="pl-PL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dirty="0"/>
              <a:t>click  "Spectrum" button to calculate IR spectrum</a:t>
            </a:r>
            <a:endParaRPr lang="pl-PL" dirty="0" smtClean="0"/>
          </a:p>
          <a:p>
            <a:pPr marL="342900" indent="-342900" algn="just">
              <a:buAutoNum type="arabicPeriod"/>
            </a:pPr>
            <a:endParaRPr lang="pl-PL" dirty="0" smtClean="0"/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0409" y="864728"/>
            <a:ext cx="7141698" cy="4776011"/>
          </a:xfrm>
          <a:prstGeom prst="rect">
            <a:avLst/>
          </a:prstGeom>
        </p:spPr>
      </p:pic>
      <p:sp>
        <p:nvSpPr>
          <p:cNvPr id="12" name="Elipsa 11"/>
          <p:cNvSpPr/>
          <p:nvPr/>
        </p:nvSpPr>
        <p:spPr>
          <a:xfrm>
            <a:off x="7719390" y="5374221"/>
            <a:ext cx="1122663" cy="39316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Łącznik prosty ze strzałką 14"/>
          <p:cNvCxnSpPr/>
          <p:nvPr/>
        </p:nvCxnSpPr>
        <p:spPr>
          <a:xfrm>
            <a:off x="3559126" y="2532185"/>
            <a:ext cx="4160264" cy="284203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Obraz 18"/>
          <p:cNvPicPr>
            <a:picLocks noChangeAspect="1"/>
          </p:cNvPicPr>
          <p:nvPr/>
        </p:nvPicPr>
        <p:blipFill rotWithShape="1">
          <a:blip r:embed="rId3"/>
          <a:srcRect r="28154"/>
          <a:stretch/>
        </p:blipFill>
        <p:spPr>
          <a:xfrm>
            <a:off x="281355" y="3624878"/>
            <a:ext cx="5327163" cy="3198862"/>
          </a:xfrm>
          <a:prstGeom prst="rect">
            <a:avLst/>
          </a:prstGeom>
        </p:spPr>
      </p:pic>
      <p:sp>
        <p:nvSpPr>
          <p:cNvPr id="20" name="Strzałka w lewo 19"/>
          <p:cNvSpPr/>
          <p:nvPr/>
        </p:nvSpPr>
        <p:spPr>
          <a:xfrm>
            <a:off x="5411503" y="5671724"/>
            <a:ext cx="978408" cy="484632"/>
          </a:xfrm>
          <a:prstGeom prst="lef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pole tekstowe 22"/>
          <p:cNvSpPr txBox="1"/>
          <p:nvPr/>
        </p:nvSpPr>
        <p:spPr>
          <a:xfrm>
            <a:off x="81157" y="82668"/>
            <a:ext cx="3726726" cy="52322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pl-PL" sz="2800" b="1" dirty="0">
                <a:solidFill>
                  <a:srgbClr val="0070C0"/>
                </a:solidFill>
              </a:rPr>
              <a:t>VIBRATION FREQUENCY</a:t>
            </a:r>
            <a:endParaRPr lang="en-US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69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ole tekstowe 21"/>
          <p:cNvSpPr txBox="1"/>
          <p:nvPr/>
        </p:nvSpPr>
        <p:spPr>
          <a:xfrm>
            <a:off x="281355" y="1530892"/>
            <a:ext cx="42906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pl-PL" dirty="0" smtClean="0"/>
              <a:t>Open </a:t>
            </a:r>
            <a:r>
              <a:rPr lang="en-US" dirty="0"/>
              <a:t>CH</a:t>
            </a:r>
            <a:r>
              <a:rPr lang="en-US" baseline="-25000" dirty="0"/>
              <a:t>2</a:t>
            </a:r>
            <a:r>
              <a:rPr lang="en-US" dirty="0"/>
              <a:t>O</a:t>
            </a:r>
            <a:r>
              <a:rPr lang="pl-PL" dirty="0" smtClean="0"/>
              <a:t>.</a:t>
            </a:r>
            <a:r>
              <a:rPr lang="pl-PL" dirty="0" err="1" smtClean="0"/>
              <a:t>gjf</a:t>
            </a:r>
            <a:r>
              <a:rPr lang="pl-PL" dirty="0" smtClean="0"/>
              <a:t> (</a:t>
            </a:r>
            <a:r>
              <a:rPr lang="pl-PL" dirty="0" err="1" smtClean="0"/>
              <a:t>formaldehyde</a:t>
            </a:r>
            <a:r>
              <a:rPr lang="pl-PL" dirty="0" smtClean="0"/>
              <a:t>) file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dirty="0"/>
              <a:t>optimize a molecular geometry and perform frequency calculations</a:t>
            </a:r>
            <a:endParaRPr lang="pl-PL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dirty="0"/>
              <a:t>set up following settings in  Gaussian Calculations Setup window</a:t>
            </a:r>
            <a:r>
              <a:rPr lang="pl-PL" dirty="0"/>
              <a:t>:</a:t>
            </a:r>
          </a:p>
          <a:p>
            <a:pPr marL="342900" indent="-342900" algn="just">
              <a:buFont typeface="+mj-lt"/>
              <a:buAutoNum type="arabicPeriod"/>
            </a:pPr>
            <a:endParaRPr lang="pl-PL" dirty="0"/>
          </a:p>
          <a:p>
            <a:pPr marL="342900" indent="-342900" algn="just">
              <a:buAutoNum type="arabicPeriod"/>
            </a:pPr>
            <a:endParaRPr lang="pl-PL" dirty="0" smtClean="0"/>
          </a:p>
        </p:txBody>
      </p:sp>
      <p:sp>
        <p:nvSpPr>
          <p:cNvPr id="23" name="pole tekstowe 22"/>
          <p:cNvSpPr txBox="1"/>
          <p:nvPr/>
        </p:nvSpPr>
        <p:spPr>
          <a:xfrm>
            <a:off x="81157" y="82668"/>
            <a:ext cx="3726726" cy="52322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pl-PL" sz="2800" b="1" dirty="0">
                <a:solidFill>
                  <a:srgbClr val="0070C0"/>
                </a:solidFill>
              </a:rPr>
              <a:t>VIBRATION FREQUENCY</a:t>
            </a:r>
            <a:endParaRPr lang="en-US" sz="2800" b="1" dirty="0">
              <a:solidFill>
                <a:srgbClr val="0070C0"/>
              </a:solidFill>
            </a:endParaRPr>
          </a:p>
        </p:txBody>
      </p:sp>
      <p:grpSp>
        <p:nvGrpSpPr>
          <p:cNvPr id="10" name="Grupa 9"/>
          <p:cNvGrpSpPr/>
          <p:nvPr/>
        </p:nvGrpSpPr>
        <p:grpSpPr>
          <a:xfrm>
            <a:off x="4572001" y="45875"/>
            <a:ext cx="2174565" cy="2504049"/>
            <a:chOff x="6659946" y="22729"/>
            <a:chExt cx="1859723" cy="2156093"/>
          </a:xfrm>
        </p:grpSpPr>
        <p:pic>
          <p:nvPicPr>
            <p:cNvPr id="11" name="Obraz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59946" y="22729"/>
              <a:ext cx="1859723" cy="2156093"/>
            </a:xfrm>
            <a:prstGeom prst="rect">
              <a:avLst/>
            </a:prstGeom>
          </p:spPr>
        </p:pic>
        <p:sp>
          <p:nvSpPr>
            <p:cNvPr id="13" name="pole tekstowe 12"/>
            <p:cNvSpPr txBox="1"/>
            <p:nvPr/>
          </p:nvSpPr>
          <p:spPr>
            <a:xfrm>
              <a:off x="7125851" y="157404"/>
              <a:ext cx="46198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3200" b="1" dirty="0" smtClean="0">
                  <a:solidFill>
                    <a:srgbClr val="FFFF00"/>
                  </a:solidFill>
                </a:rPr>
                <a:t>O</a:t>
              </a:r>
              <a:endParaRPr lang="en-US" sz="3200" b="1" dirty="0">
                <a:solidFill>
                  <a:srgbClr val="FFFF00"/>
                </a:solidFill>
              </a:endParaRPr>
            </a:p>
          </p:txBody>
        </p:sp>
        <p:sp>
          <p:nvSpPr>
            <p:cNvPr id="14" name="pole tekstowe 13"/>
            <p:cNvSpPr txBox="1"/>
            <p:nvPr/>
          </p:nvSpPr>
          <p:spPr>
            <a:xfrm>
              <a:off x="7342400" y="1029413"/>
              <a:ext cx="40267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3200" b="1" dirty="0" smtClean="0">
                  <a:solidFill>
                    <a:schemeClr val="bg1"/>
                  </a:solidFill>
                </a:rPr>
                <a:t>C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pole tekstowe 15"/>
            <p:cNvSpPr txBox="1"/>
            <p:nvPr/>
          </p:nvSpPr>
          <p:spPr>
            <a:xfrm>
              <a:off x="6802253" y="1537299"/>
              <a:ext cx="44435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3200" b="1" dirty="0"/>
                <a:t>H</a:t>
              </a:r>
              <a:endParaRPr lang="en-US" sz="3200" b="1" dirty="0"/>
            </a:p>
          </p:txBody>
        </p:sp>
        <p:sp>
          <p:nvSpPr>
            <p:cNvPr id="17" name="pole tekstowe 16"/>
            <p:cNvSpPr txBox="1"/>
            <p:nvPr/>
          </p:nvSpPr>
          <p:spPr>
            <a:xfrm>
              <a:off x="8017723" y="1232798"/>
              <a:ext cx="44435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3200" b="1" dirty="0"/>
                <a:t>H</a:t>
              </a:r>
              <a:endParaRPr lang="en-US" sz="3200" b="1" dirty="0"/>
            </a:p>
          </p:txBody>
        </p:sp>
      </p:grpSp>
      <p:sp>
        <p:nvSpPr>
          <p:cNvPr id="18" name="pole tekstowe 17"/>
          <p:cNvSpPr txBox="1"/>
          <p:nvPr/>
        </p:nvSpPr>
        <p:spPr>
          <a:xfrm>
            <a:off x="281354" y="815926"/>
            <a:ext cx="1401346" cy="769441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l-PL" sz="4400" dirty="0" smtClean="0"/>
              <a:t>CH</a:t>
            </a:r>
            <a:r>
              <a:rPr lang="pl-PL" sz="4400" baseline="-25000" dirty="0" smtClean="0"/>
              <a:t>2</a:t>
            </a:r>
            <a:r>
              <a:rPr lang="pl-PL" sz="4400" dirty="0" smtClean="0"/>
              <a:t>O</a:t>
            </a:r>
            <a:endParaRPr lang="en-US" sz="4400" dirty="0"/>
          </a:p>
        </p:txBody>
      </p:sp>
      <p:graphicFrame>
        <p:nvGraphicFramePr>
          <p:cNvPr id="21" name="Tabela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9352772"/>
              </p:ext>
            </p:extLst>
          </p:nvPr>
        </p:nvGraphicFramePr>
        <p:xfrm>
          <a:off x="473844" y="3514482"/>
          <a:ext cx="4768224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9408"/>
                <a:gridCol w="1589408"/>
                <a:gridCol w="1589408"/>
              </a:tblGrid>
              <a:tr h="239678">
                <a:tc>
                  <a:txBody>
                    <a:bodyPr/>
                    <a:lstStyle/>
                    <a:p>
                      <a:pPr algn="ctr"/>
                      <a:r>
                        <a:rPr lang="pl-PL" b="1" dirty="0"/>
                        <a:t>Job </a:t>
                      </a:r>
                      <a:r>
                        <a:rPr lang="pl-PL" b="1" dirty="0" err="1"/>
                        <a:t>Type</a:t>
                      </a:r>
                      <a:endParaRPr lang="pl-PL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 </a:t>
                      </a:r>
                      <a:r>
                        <a:rPr lang="pl-PL" dirty="0" smtClean="0"/>
                        <a:t>-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err="1" smtClean="0"/>
                        <a:t>Opt+Freq</a:t>
                      </a:r>
                      <a:endParaRPr lang="pl-PL" dirty="0"/>
                    </a:p>
                  </a:txBody>
                  <a:tcPr anchor="ctr"/>
                </a:tc>
              </a:tr>
              <a:tr h="570268">
                <a:tc>
                  <a:txBody>
                    <a:bodyPr/>
                    <a:lstStyle/>
                    <a:p>
                      <a:pPr algn="ctr"/>
                      <a:r>
                        <a:rPr lang="pl-PL" b="1" dirty="0"/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/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DFT </a:t>
                      </a:r>
                      <a:r>
                        <a:rPr lang="pl-PL" dirty="0" err="1"/>
                        <a:t>Unrestricted</a:t>
                      </a:r>
                      <a:r>
                        <a:rPr lang="pl-PL" dirty="0"/>
                        <a:t> </a:t>
                      </a:r>
                      <a:r>
                        <a:rPr lang="pl-PL" dirty="0" smtClean="0"/>
                        <a:t>APFD</a:t>
                      </a:r>
                      <a:endParaRPr lang="pl-PL" dirty="0"/>
                    </a:p>
                  </a:txBody>
                  <a:tcPr anchor="ctr"/>
                </a:tc>
              </a:tr>
              <a:tr h="239678">
                <a:tc>
                  <a:txBody>
                    <a:bodyPr/>
                    <a:lstStyle/>
                    <a:p>
                      <a:pPr algn="ctr"/>
                      <a:r>
                        <a:rPr lang="pl-PL" b="1" dirty="0"/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/>
                        <a:t>Basis Set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6-311G </a:t>
                      </a:r>
                    </a:p>
                    <a:p>
                      <a:pPr algn="ctr"/>
                      <a:r>
                        <a:rPr lang="pl-PL" dirty="0" err="1" smtClean="0"/>
                        <a:t>Polarisation</a:t>
                      </a:r>
                      <a:r>
                        <a:rPr lang="pl-PL" dirty="0" smtClean="0"/>
                        <a:t> (2d, p </a:t>
                      </a:r>
                      <a:r>
                        <a:rPr lang="pl-PL" dirty="0"/>
                        <a:t>)</a:t>
                      </a:r>
                    </a:p>
                  </a:txBody>
                  <a:tcPr anchor="ctr"/>
                </a:tc>
              </a:tr>
              <a:tr h="239678">
                <a:tc>
                  <a:txBody>
                    <a:bodyPr/>
                    <a:lstStyle/>
                    <a:p>
                      <a:pPr algn="ctr"/>
                      <a:r>
                        <a:rPr lang="pl-PL" b="1" dirty="0"/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Spin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err="1" smtClean="0"/>
                        <a:t>Singlet</a:t>
                      </a:r>
                      <a:endParaRPr lang="pl-PL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4" name="pole tekstowe 23"/>
          <p:cNvSpPr txBox="1"/>
          <p:nvPr/>
        </p:nvSpPr>
        <p:spPr>
          <a:xfrm>
            <a:off x="6558643" y="400432"/>
            <a:ext cx="429064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 startAt="2"/>
            </a:pPr>
            <a:r>
              <a:rPr lang="pl-PL" dirty="0" smtClean="0"/>
              <a:t>r</a:t>
            </a:r>
            <a:r>
              <a:rPr lang="en-US" dirty="0" smtClean="0"/>
              <a:t>un </a:t>
            </a:r>
            <a:r>
              <a:rPr lang="en-US" dirty="0"/>
              <a:t>the </a:t>
            </a:r>
            <a:r>
              <a:rPr lang="en-US" dirty="0" smtClean="0"/>
              <a:t>calculation</a:t>
            </a:r>
            <a:endParaRPr lang="pl-PL" dirty="0" smtClean="0"/>
          </a:p>
          <a:p>
            <a:pPr marL="342900" indent="-342900" algn="just">
              <a:buFont typeface="+mj-lt"/>
              <a:buAutoNum type="arabicPeriod" startAt="2"/>
            </a:pPr>
            <a:r>
              <a:rPr lang="en-US" dirty="0"/>
              <a:t>remember to work on .</a:t>
            </a:r>
            <a:r>
              <a:rPr lang="en-US" dirty="0" err="1"/>
              <a:t>chk</a:t>
            </a:r>
            <a:r>
              <a:rPr lang="en-US" dirty="0"/>
              <a:t> </a:t>
            </a:r>
            <a:r>
              <a:rPr lang="en-US" dirty="0" smtClean="0"/>
              <a:t>file</a:t>
            </a:r>
            <a:endParaRPr lang="pl-PL" dirty="0" smtClean="0"/>
          </a:p>
          <a:p>
            <a:pPr marL="342900" indent="-342900" algn="just">
              <a:buFont typeface="+mj-lt"/>
              <a:buAutoNum type="arabicPeriod" startAt="2"/>
            </a:pPr>
            <a:r>
              <a:rPr lang="pl-PL" dirty="0"/>
              <a:t>Open </a:t>
            </a:r>
            <a:r>
              <a:rPr lang="pl-PL" dirty="0" err="1"/>
              <a:t>Results</a:t>
            </a:r>
            <a:r>
              <a:rPr lang="pl-PL" dirty="0"/>
              <a:t> menu/</a:t>
            </a:r>
            <a:r>
              <a:rPr lang="pl-PL" dirty="0" err="1"/>
              <a:t>Vibrations</a:t>
            </a:r>
            <a:endParaRPr lang="pl-PL" dirty="0"/>
          </a:p>
          <a:p>
            <a:pPr marL="342900" indent="-342900" algn="just">
              <a:buFont typeface="+mj-lt"/>
              <a:buAutoNum type="arabicPeriod" startAt="2"/>
            </a:pPr>
            <a:r>
              <a:rPr lang="pl-PL" dirty="0" smtClean="0"/>
              <a:t> </a:t>
            </a:r>
            <a:r>
              <a:rPr lang="en-US" dirty="0"/>
              <a:t>In Vibrations window click "start </a:t>
            </a:r>
            <a:r>
              <a:rPr lang="en-US" dirty="0" smtClean="0"/>
              <a:t>Animation</a:t>
            </a:r>
            <a:r>
              <a:rPr lang="pl-PL" dirty="0" smtClean="0"/>
              <a:t>”</a:t>
            </a:r>
          </a:p>
          <a:p>
            <a:pPr marL="342900" indent="-342900" algn="just">
              <a:buFont typeface="+mj-lt"/>
              <a:buAutoNum type="arabicPeriod" startAt="2"/>
            </a:pPr>
            <a:r>
              <a:rPr lang="en-US" dirty="0"/>
              <a:t>Select 1-6 Mode to observe type of molecular stretching</a:t>
            </a:r>
            <a:endParaRPr lang="pl-PL" dirty="0" smtClean="0"/>
          </a:p>
          <a:p>
            <a:pPr marL="342900" indent="-342900" algn="just">
              <a:buFont typeface="+mj-lt"/>
              <a:buAutoNum type="arabicPeriod" startAt="2"/>
            </a:pPr>
            <a:r>
              <a:rPr lang="en-US" dirty="0"/>
              <a:t>describe in your own words every type of molecular motion</a:t>
            </a:r>
            <a:endParaRPr lang="pl-PL" dirty="0" smtClean="0"/>
          </a:p>
          <a:p>
            <a:pPr marL="342900" indent="-342900" algn="just">
              <a:buAutoNum type="arabicPeriod" startAt="2"/>
            </a:pPr>
            <a:endParaRPr lang="pl-PL" dirty="0" smtClean="0"/>
          </a:p>
        </p:txBody>
      </p:sp>
      <p:pic>
        <p:nvPicPr>
          <p:cNvPr id="2" name="Obraz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7991" y="3086478"/>
            <a:ext cx="4638675" cy="3467100"/>
          </a:xfrm>
          <a:prstGeom prst="rect">
            <a:avLst/>
          </a:prstGeom>
        </p:spPr>
      </p:pic>
      <p:sp>
        <p:nvSpPr>
          <p:cNvPr id="25" name="Elipsa 24"/>
          <p:cNvSpPr/>
          <p:nvPr/>
        </p:nvSpPr>
        <p:spPr>
          <a:xfrm>
            <a:off x="7377991" y="4318415"/>
            <a:ext cx="1122663" cy="39316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Łącznik prosty ze strzałką 25"/>
          <p:cNvCxnSpPr/>
          <p:nvPr/>
        </p:nvCxnSpPr>
        <p:spPr>
          <a:xfrm>
            <a:off x="7377991" y="2954215"/>
            <a:ext cx="513984" cy="119575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ipsa 18"/>
          <p:cNvSpPr/>
          <p:nvPr/>
        </p:nvSpPr>
        <p:spPr>
          <a:xfrm>
            <a:off x="7452097" y="5681635"/>
            <a:ext cx="1122663" cy="393167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trzałka w dół 2"/>
          <p:cNvSpPr/>
          <p:nvPr/>
        </p:nvSpPr>
        <p:spPr>
          <a:xfrm>
            <a:off x="6856306" y="4711582"/>
            <a:ext cx="484632" cy="978408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00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ole tekstowe 21"/>
          <p:cNvSpPr txBox="1"/>
          <p:nvPr/>
        </p:nvSpPr>
        <p:spPr>
          <a:xfrm>
            <a:off x="281354" y="1720462"/>
            <a:ext cx="218731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 startAt="8"/>
            </a:pPr>
            <a:r>
              <a:rPr lang="en-US" dirty="0"/>
              <a:t>click  "Spectrum" button to calculate IR </a:t>
            </a:r>
            <a:r>
              <a:rPr lang="en-US" dirty="0" smtClean="0"/>
              <a:t>spectrum</a:t>
            </a:r>
            <a:endParaRPr lang="pl-PL" dirty="0" smtClean="0"/>
          </a:p>
          <a:p>
            <a:pPr marL="342900" indent="-342900" algn="just">
              <a:buFont typeface="+mj-lt"/>
              <a:buAutoNum type="arabicPeriod" startAt="8"/>
            </a:pPr>
            <a:r>
              <a:rPr lang="en-US" dirty="0"/>
              <a:t>look again to "Vibrations" </a:t>
            </a:r>
            <a:r>
              <a:rPr lang="en-US" dirty="0" smtClean="0"/>
              <a:t>window</a:t>
            </a:r>
            <a:endParaRPr lang="pl-PL" dirty="0" smtClean="0"/>
          </a:p>
          <a:p>
            <a:pPr marL="342900" indent="-342900" algn="just">
              <a:buFont typeface="+mj-lt"/>
              <a:buAutoNum type="arabicPeriod" startAt="8"/>
            </a:pPr>
            <a:r>
              <a:rPr lang="en-US" dirty="0" smtClean="0"/>
              <a:t>every </a:t>
            </a:r>
            <a:r>
              <a:rPr lang="en-US" dirty="0"/>
              <a:t>type of </a:t>
            </a:r>
            <a:r>
              <a:rPr lang="en-US" b="1" dirty="0" smtClean="0"/>
              <a:t>Mode</a:t>
            </a:r>
            <a:r>
              <a:rPr lang="en-US" dirty="0" smtClean="0"/>
              <a:t> </a:t>
            </a:r>
            <a:r>
              <a:rPr lang="en-US" dirty="0"/>
              <a:t>is </a:t>
            </a:r>
            <a:r>
              <a:rPr lang="en-US" b="1" dirty="0"/>
              <a:t>related</a:t>
            </a:r>
            <a:r>
              <a:rPr lang="en-US" dirty="0"/>
              <a:t> with a value of the </a:t>
            </a:r>
            <a:r>
              <a:rPr lang="en-US" b="1" dirty="0" smtClean="0"/>
              <a:t>frequency</a:t>
            </a:r>
            <a:endParaRPr lang="en-US" dirty="0"/>
          </a:p>
          <a:p>
            <a:pPr marL="342900" indent="-342900" algn="just">
              <a:buFont typeface="+mj-lt"/>
              <a:buAutoNum type="arabicPeriod" startAt="8"/>
            </a:pPr>
            <a:r>
              <a:rPr lang="en-US" dirty="0"/>
              <a:t>Now look at the IR spectrum and </a:t>
            </a:r>
            <a:r>
              <a:rPr lang="en-US" b="1" dirty="0"/>
              <a:t>learn the right name</a:t>
            </a:r>
            <a:r>
              <a:rPr lang="en-US" dirty="0"/>
              <a:t> of every type of motion, </a:t>
            </a:r>
            <a:r>
              <a:rPr lang="pl-PL" dirty="0" err="1" smtClean="0"/>
              <a:t>which</a:t>
            </a:r>
            <a:r>
              <a:rPr lang="en-US" dirty="0" smtClean="0"/>
              <a:t> </a:t>
            </a:r>
            <a:r>
              <a:rPr lang="en-US" dirty="0"/>
              <a:t>you've seen before</a:t>
            </a:r>
            <a:endParaRPr lang="pl-PL" dirty="0" smtClean="0"/>
          </a:p>
        </p:txBody>
      </p:sp>
      <p:sp>
        <p:nvSpPr>
          <p:cNvPr id="23" name="pole tekstowe 22"/>
          <p:cNvSpPr txBox="1"/>
          <p:nvPr/>
        </p:nvSpPr>
        <p:spPr>
          <a:xfrm>
            <a:off x="81157" y="82668"/>
            <a:ext cx="3726726" cy="52322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pl-PL" sz="2800" b="1" dirty="0">
                <a:solidFill>
                  <a:srgbClr val="0070C0"/>
                </a:solidFill>
              </a:rPr>
              <a:t>VIBRATION FREQUENCY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18" name="pole tekstowe 17"/>
          <p:cNvSpPr txBox="1"/>
          <p:nvPr/>
        </p:nvSpPr>
        <p:spPr>
          <a:xfrm>
            <a:off x="281354" y="815926"/>
            <a:ext cx="1401346" cy="769441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l-PL" sz="4400" dirty="0" smtClean="0"/>
              <a:t>CH</a:t>
            </a:r>
            <a:r>
              <a:rPr lang="pl-PL" sz="4400" baseline="-25000" dirty="0" smtClean="0"/>
              <a:t>2</a:t>
            </a:r>
            <a:r>
              <a:rPr lang="pl-PL" sz="4400" dirty="0" smtClean="0"/>
              <a:t>O</a:t>
            </a:r>
            <a:endParaRPr lang="en-US" sz="4400" dirty="0"/>
          </a:p>
        </p:txBody>
      </p:sp>
      <p:sp>
        <p:nvSpPr>
          <p:cNvPr id="4" name="Strzałka w dół 3"/>
          <p:cNvSpPr/>
          <p:nvPr/>
        </p:nvSpPr>
        <p:spPr>
          <a:xfrm rot="19157667">
            <a:off x="3833599" y="1863813"/>
            <a:ext cx="484632" cy="702864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upa 5"/>
          <p:cNvGrpSpPr/>
          <p:nvPr/>
        </p:nvGrpSpPr>
        <p:grpSpPr>
          <a:xfrm>
            <a:off x="2532185" y="1339702"/>
            <a:ext cx="9533206" cy="5279643"/>
            <a:chOff x="2581421" y="1451228"/>
            <a:chExt cx="9829485" cy="5334709"/>
          </a:xfrm>
        </p:grpSpPr>
        <p:pic>
          <p:nvPicPr>
            <p:cNvPr id="3" name="Obraz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81421" y="1451228"/>
              <a:ext cx="9829485" cy="5334709"/>
            </a:xfrm>
            <a:prstGeom prst="rect">
              <a:avLst/>
            </a:prstGeom>
          </p:spPr>
        </p:pic>
        <p:sp>
          <p:nvSpPr>
            <p:cNvPr id="5" name="pole tekstowe 4"/>
            <p:cNvSpPr txBox="1"/>
            <p:nvPr/>
          </p:nvSpPr>
          <p:spPr>
            <a:xfrm rot="5400000">
              <a:off x="3073076" y="4212323"/>
              <a:ext cx="2375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b="1" dirty="0" smtClean="0">
                  <a:solidFill>
                    <a:srgbClr val="7030A0"/>
                  </a:solidFill>
                </a:rPr>
                <a:t>CH</a:t>
              </a:r>
              <a:r>
                <a:rPr lang="pl-PL" b="1" baseline="-25000" dirty="0" smtClean="0">
                  <a:solidFill>
                    <a:srgbClr val="7030A0"/>
                  </a:solidFill>
                </a:rPr>
                <a:t>2</a:t>
              </a:r>
              <a:r>
                <a:rPr lang="pl-PL" b="1" dirty="0" smtClean="0">
                  <a:solidFill>
                    <a:srgbClr val="7030A0"/>
                  </a:solidFill>
                </a:rPr>
                <a:t> wag (out-of-</a:t>
              </a:r>
              <a:r>
                <a:rPr lang="pl-PL" b="1" dirty="0" err="1" smtClean="0">
                  <a:solidFill>
                    <a:srgbClr val="7030A0"/>
                  </a:solidFill>
                </a:rPr>
                <a:t>plane</a:t>
              </a:r>
              <a:r>
                <a:rPr lang="pl-PL" b="1" dirty="0" smtClean="0">
                  <a:solidFill>
                    <a:srgbClr val="7030A0"/>
                  </a:solidFill>
                </a:rPr>
                <a:t>)</a:t>
              </a:r>
              <a:endParaRPr lang="en-US" b="1" dirty="0">
                <a:solidFill>
                  <a:srgbClr val="7030A0"/>
                </a:solidFill>
              </a:endParaRPr>
            </a:p>
          </p:txBody>
        </p:sp>
        <p:sp>
          <p:nvSpPr>
            <p:cNvPr id="20" name="pole tekstowe 19"/>
            <p:cNvSpPr txBox="1"/>
            <p:nvPr/>
          </p:nvSpPr>
          <p:spPr>
            <a:xfrm rot="5400000">
              <a:off x="3596506" y="3770611"/>
              <a:ext cx="19666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b="1" dirty="0" smtClean="0">
                  <a:solidFill>
                    <a:srgbClr val="C00000"/>
                  </a:solidFill>
                </a:rPr>
                <a:t>CH</a:t>
              </a:r>
              <a:r>
                <a:rPr lang="pl-PL" b="1" baseline="-25000" dirty="0" smtClean="0">
                  <a:solidFill>
                    <a:srgbClr val="C00000"/>
                  </a:solidFill>
                </a:rPr>
                <a:t>2</a:t>
              </a:r>
              <a:r>
                <a:rPr lang="pl-PL" b="1" dirty="0" smtClean="0">
                  <a:solidFill>
                    <a:srgbClr val="C00000"/>
                  </a:solidFill>
                </a:rPr>
                <a:t> rock (in </a:t>
              </a:r>
              <a:r>
                <a:rPr lang="pl-PL" b="1" dirty="0" err="1" smtClean="0">
                  <a:solidFill>
                    <a:srgbClr val="C00000"/>
                  </a:solidFill>
                </a:rPr>
                <a:t>plane</a:t>
              </a:r>
              <a:r>
                <a:rPr lang="pl-PL" b="1" dirty="0" smtClean="0">
                  <a:solidFill>
                    <a:srgbClr val="C00000"/>
                  </a:solidFill>
                </a:rPr>
                <a:t>)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27" name="pole tekstowe 26"/>
            <p:cNvSpPr txBox="1"/>
            <p:nvPr/>
          </p:nvSpPr>
          <p:spPr>
            <a:xfrm rot="5400000">
              <a:off x="4524106" y="4265598"/>
              <a:ext cx="22657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b="1" dirty="0" smtClean="0">
                  <a:solidFill>
                    <a:srgbClr val="002060"/>
                  </a:solidFill>
                </a:rPr>
                <a:t>CH</a:t>
              </a:r>
              <a:r>
                <a:rPr lang="pl-PL" b="1" baseline="-25000" dirty="0" smtClean="0">
                  <a:solidFill>
                    <a:srgbClr val="002060"/>
                  </a:solidFill>
                </a:rPr>
                <a:t>2</a:t>
              </a:r>
              <a:r>
                <a:rPr lang="pl-PL" b="1" dirty="0" smtClean="0">
                  <a:solidFill>
                    <a:srgbClr val="002060"/>
                  </a:solidFill>
                </a:rPr>
                <a:t> </a:t>
              </a:r>
              <a:r>
                <a:rPr lang="pl-PL" b="1" dirty="0" err="1" smtClean="0">
                  <a:solidFill>
                    <a:srgbClr val="002060"/>
                  </a:solidFill>
                </a:rPr>
                <a:t>scissors</a:t>
              </a:r>
              <a:r>
                <a:rPr lang="pl-PL" b="1" dirty="0" smtClean="0">
                  <a:solidFill>
                    <a:srgbClr val="002060"/>
                  </a:solidFill>
                </a:rPr>
                <a:t> (in </a:t>
              </a:r>
              <a:r>
                <a:rPr lang="pl-PL" b="1" dirty="0" err="1" smtClean="0">
                  <a:solidFill>
                    <a:srgbClr val="002060"/>
                  </a:solidFill>
                </a:rPr>
                <a:t>plane</a:t>
              </a:r>
              <a:r>
                <a:rPr lang="pl-PL" b="1" dirty="0" smtClean="0">
                  <a:solidFill>
                    <a:srgbClr val="002060"/>
                  </a:solidFill>
                </a:rPr>
                <a:t>)</a:t>
              </a:r>
              <a:endParaRPr lang="en-US" b="1" dirty="0">
                <a:solidFill>
                  <a:srgbClr val="002060"/>
                </a:solidFill>
              </a:endParaRPr>
            </a:p>
          </p:txBody>
        </p:sp>
        <p:sp>
          <p:nvSpPr>
            <p:cNvPr id="28" name="pole tekstowe 27"/>
            <p:cNvSpPr txBox="1"/>
            <p:nvPr/>
          </p:nvSpPr>
          <p:spPr>
            <a:xfrm rot="5400000">
              <a:off x="6044272" y="3280669"/>
              <a:ext cx="12698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b="1" dirty="0" smtClean="0">
                  <a:solidFill>
                    <a:srgbClr val="FF0000"/>
                  </a:solidFill>
                </a:rPr>
                <a:t>C=H </a:t>
              </a:r>
              <a:r>
                <a:rPr lang="pl-PL" b="1" dirty="0" err="1" smtClean="0">
                  <a:solidFill>
                    <a:srgbClr val="FF0000"/>
                  </a:solidFill>
                </a:rPr>
                <a:t>stretch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29" name="pole tekstowe 28"/>
            <p:cNvSpPr txBox="1"/>
            <p:nvPr/>
          </p:nvSpPr>
          <p:spPr>
            <a:xfrm rot="5400000">
              <a:off x="9702589" y="4289335"/>
              <a:ext cx="22874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b="1" dirty="0">
                  <a:solidFill>
                    <a:srgbClr val="0070C0"/>
                  </a:solidFill>
                </a:rPr>
                <a:t>C-H </a:t>
              </a:r>
              <a:r>
                <a:rPr lang="pl-PL" b="1" dirty="0" err="1">
                  <a:solidFill>
                    <a:srgbClr val="0070C0"/>
                  </a:solidFill>
                </a:rPr>
                <a:t>symmetric</a:t>
              </a:r>
              <a:r>
                <a:rPr lang="pl-PL" b="1" dirty="0">
                  <a:solidFill>
                    <a:srgbClr val="0070C0"/>
                  </a:solidFill>
                </a:rPr>
                <a:t> </a:t>
              </a:r>
              <a:r>
                <a:rPr lang="pl-PL" b="1" dirty="0" err="1">
                  <a:solidFill>
                    <a:srgbClr val="0070C0"/>
                  </a:solidFill>
                </a:rPr>
                <a:t>stretch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30" name="pole tekstowe 29"/>
            <p:cNvSpPr txBox="1"/>
            <p:nvPr/>
          </p:nvSpPr>
          <p:spPr>
            <a:xfrm rot="5400000">
              <a:off x="9979021" y="3287860"/>
              <a:ext cx="24012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b="1" dirty="0">
                  <a:solidFill>
                    <a:srgbClr val="00B050"/>
                  </a:solidFill>
                </a:rPr>
                <a:t>C-H </a:t>
              </a:r>
              <a:r>
                <a:rPr lang="pl-PL" b="1" dirty="0" err="1" smtClean="0">
                  <a:solidFill>
                    <a:srgbClr val="00B050"/>
                  </a:solidFill>
                </a:rPr>
                <a:t>asymmetric</a:t>
              </a:r>
              <a:r>
                <a:rPr lang="pl-PL" b="1" dirty="0" smtClean="0">
                  <a:solidFill>
                    <a:srgbClr val="00B050"/>
                  </a:solidFill>
                </a:rPr>
                <a:t> </a:t>
              </a:r>
              <a:r>
                <a:rPr lang="pl-PL" b="1" dirty="0" err="1">
                  <a:solidFill>
                    <a:srgbClr val="00B050"/>
                  </a:solidFill>
                </a:rPr>
                <a:t>stretch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10" name="Grupa 9"/>
          <p:cNvGrpSpPr/>
          <p:nvPr/>
        </p:nvGrpSpPr>
        <p:grpSpPr>
          <a:xfrm>
            <a:off x="4572002" y="45875"/>
            <a:ext cx="1703648" cy="2122429"/>
            <a:chOff x="6659946" y="22729"/>
            <a:chExt cx="1859723" cy="2156093"/>
          </a:xfrm>
        </p:grpSpPr>
        <p:pic>
          <p:nvPicPr>
            <p:cNvPr id="11" name="Obraz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59946" y="22729"/>
              <a:ext cx="1859723" cy="2156093"/>
            </a:xfrm>
            <a:prstGeom prst="rect">
              <a:avLst/>
            </a:prstGeom>
          </p:spPr>
        </p:pic>
        <p:sp>
          <p:nvSpPr>
            <p:cNvPr id="13" name="pole tekstowe 12"/>
            <p:cNvSpPr txBox="1"/>
            <p:nvPr/>
          </p:nvSpPr>
          <p:spPr>
            <a:xfrm>
              <a:off x="7079780" y="143113"/>
              <a:ext cx="46198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3200" b="1" dirty="0" smtClean="0">
                  <a:solidFill>
                    <a:srgbClr val="FFFF00"/>
                  </a:solidFill>
                </a:rPr>
                <a:t>O</a:t>
              </a:r>
              <a:endParaRPr lang="en-US" sz="3200" b="1" dirty="0">
                <a:solidFill>
                  <a:srgbClr val="FFFF00"/>
                </a:solidFill>
              </a:endParaRPr>
            </a:p>
          </p:txBody>
        </p:sp>
        <p:sp>
          <p:nvSpPr>
            <p:cNvPr id="14" name="pole tekstowe 13"/>
            <p:cNvSpPr txBox="1"/>
            <p:nvPr/>
          </p:nvSpPr>
          <p:spPr>
            <a:xfrm>
              <a:off x="7280973" y="986539"/>
              <a:ext cx="40267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3200" b="1" dirty="0" smtClean="0">
                  <a:solidFill>
                    <a:schemeClr val="bg1"/>
                  </a:solidFill>
                </a:rPr>
                <a:t>C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pole tekstowe 15"/>
            <p:cNvSpPr txBox="1"/>
            <p:nvPr/>
          </p:nvSpPr>
          <p:spPr>
            <a:xfrm>
              <a:off x="6771539" y="1508716"/>
              <a:ext cx="44435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3200" b="1" dirty="0"/>
                <a:t>H</a:t>
              </a:r>
              <a:endParaRPr lang="en-US" sz="3200" b="1" dirty="0"/>
            </a:p>
          </p:txBody>
        </p:sp>
        <p:sp>
          <p:nvSpPr>
            <p:cNvPr id="17" name="pole tekstowe 16"/>
            <p:cNvSpPr txBox="1"/>
            <p:nvPr/>
          </p:nvSpPr>
          <p:spPr>
            <a:xfrm>
              <a:off x="7971652" y="1189925"/>
              <a:ext cx="44435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3200" b="1" dirty="0"/>
                <a:t>H</a:t>
              </a:r>
              <a:endParaRPr lang="en-US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6419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3587813" y="2868076"/>
            <a:ext cx="5016373" cy="707886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pl-PL" sz="4000" b="1" dirty="0" smtClean="0">
                <a:solidFill>
                  <a:srgbClr val="0070C0"/>
                </a:solidFill>
              </a:rPr>
              <a:t>MOLECULAR ORBITALS</a:t>
            </a:r>
            <a:endParaRPr lang="en-US" sz="4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6883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178395" y="1437815"/>
            <a:ext cx="530771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en-US" dirty="0" smtClean="0"/>
              <a:t>create</a:t>
            </a:r>
            <a:r>
              <a:rPr lang="pl-PL" dirty="0" smtClean="0"/>
              <a:t> N</a:t>
            </a:r>
            <a:r>
              <a:rPr lang="pl-PL" baseline="-25000" dirty="0" smtClean="0"/>
              <a:t>2 </a:t>
            </a:r>
            <a:r>
              <a:rPr lang="pl-PL" dirty="0" smtClean="0"/>
              <a:t> </a:t>
            </a:r>
            <a:r>
              <a:rPr lang="en-US" dirty="0" smtClean="0"/>
              <a:t>molecule</a:t>
            </a:r>
            <a:endParaRPr lang="pl-PL" dirty="0" smtClean="0"/>
          </a:p>
          <a:p>
            <a:pPr marL="342900" indent="-342900" algn="just">
              <a:buAutoNum type="arabicPeriod"/>
            </a:pPr>
            <a:r>
              <a:rPr lang="pl-PL" dirty="0"/>
              <a:t>s</a:t>
            </a:r>
            <a:r>
              <a:rPr lang="en-US" dirty="0" err="1" smtClean="0"/>
              <a:t>ave</a:t>
            </a:r>
            <a:r>
              <a:rPr lang="en-US" dirty="0" smtClean="0"/>
              <a:t> </a:t>
            </a:r>
            <a:r>
              <a:rPr lang="en-US" dirty="0"/>
              <a:t>the </a:t>
            </a:r>
            <a:r>
              <a:rPr lang="pl-PL" dirty="0" smtClean="0"/>
              <a:t>N</a:t>
            </a:r>
            <a:r>
              <a:rPr lang="en-US" baseline="-25000" dirty="0" smtClean="0"/>
              <a:t>2</a:t>
            </a:r>
            <a:r>
              <a:rPr lang="en-US" dirty="0" smtClean="0"/>
              <a:t> molecule</a:t>
            </a:r>
            <a:r>
              <a:rPr lang="pl-PL" dirty="0"/>
              <a:t> as a .</a:t>
            </a:r>
            <a:r>
              <a:rPr lang="pl-PL" dirty="0" err="1"/>
              <a:t>gjf</a:t>
            </a:r>
            <a:r>
              <a:rPr lang="pl-PL" dirty="0"/>
              <a:t> </a:t>
            </a:r>
            <a:endParaRPr lang="pl-PL" dirty="0" smtClean="0"/>
          </a:p>
          <a:p>
            <a:pPr marL="342900" indent="-342900" algn="just">
              <a:buAutoNum type="arabicPeriod"/>
            </a:pPr>
            <a:r>
              <a:rPr lang="en-US" dirty="0"/>
              <a:t>optimize </a:t>
            </a:r>
            <a:r>
              <a:rPr lang="pl-PL" dirty="0" err="1"/>
              <a:t>View</a:t>
            </a:r>
            <a:r>
              <a:rPr lang="pl-PL" dirty="0"/>
              <a:t> </a:t>
            </a:r>
            <a:r>
              <a:rPr lang="pl-PL" dirty="0" err="1"/>
              <a:t>window</a:t>
            </a:r>
            <a:endParaRPr lang="pl-PL" dirty="0"/>
          </a:p>
          <a:p>
            <a:pPr marL="342900" indent="-342900" algn="just">
              <a:buFont typeface="+mj-lt"/>
              <a:buAutoNum type="arabicPeriod"/>
            </a:pPr>
            <a:r>
              <a:rPr lang="en-US" dirty="0" smtClean="0"/>
              <a:t>perform </a:t>
            </a:r>
            <a:r>
              <a:rPr lang="pl-PL" dirty="0" smtClean="0"/>
              <a:t>Energy</a:t>
            </a:r>
            <a:r>
              <a:rPr lang="en-US" dirty="0" smtClean="0"/>
              <a:t> calculations</a:t>
            </a:r>
            <a:endParaRPr lang="pl-PL" dirty="0" smtClean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dirty="0"/>
              <a:t>set up following settings in  Gaussian Calculations Setup window</a:t>
            </a:r>
            <a:r>
              <a:rPr lang="pl-PL" dirty="0" smtClean="0"/>
              <a:t>:</a:t>
            </a:r>
            <a:endParaRPr lang="pl-PL" dirty="0"/>
          </a:p>
          <a:p>
            <a:pPr marL="342900" indent="-342900" algn="just">
              <a:buFont typeface="+mj-lt"/>
              <a:buAutoNum type="arabicPeriod"/>
            </a:pPr>
            <a:endParaRPr lang="pl-PL" dirty="0" smtClean="0"/>
          </a:p>
          <a:p>
            <a:pPr marL="342900" indent="-342900" algn="just">
              <a:buFont typeface="+mj-lt"/>
              <a:buAutoNum type="arabicPeriod"/>
            </a:pPr>
            <a:endParaRPr lang="pl-PL" dirty="0"/>
          </a:p>
          <a:p>
            <a:pPr marL="342900" indent="-342900" algn="just">
              <a:buFont typeface="+mj-lt"/>
              <a:buAutoNum type="arabicPeriod"/>
            </a:pPr>
            <a:endParaRPr lang="pl-PL" dirty="0" smtClean="0"/>
          </a:p>
          <a:p>
            <a:pPr marL="342900" indent="-342900" algn="just">
              <a:buFont typeface="+mj-lt"/>
              <a:buAutoNum type="arabicPeriod"/>
            </a:pPr>
            <a:endParaRPr lang="pl-PL" dirty="0"/>
          </a:p>
          <a:p>
            <a:pPr marL="342900" indent="-342900" algn="just">
              <a:buFont typeface="+mj-lt"/>
              <a:buAutoNum type="arabicPeriod"/>
            </a:pPr>
            <a:endParaRPr lang="pl-PL" dirty="0" smtClean="0"/>
          </a:p>
          <a:p>
            <a:pPr marL="342900" indent="-342900" algn="just">
              <a:buFont typeface="+mj-lt"/>
              <a:buAutoNum type="arabicPeriod"/>
            </a:pPr>
            <a:endParaRPr lang="pl-PL" dirty="0" smtClean="0"/>
          </a:p>
          <a:p>
            <a:pPr marL="342900" indent="-342900" algn="just">
              <a:buFont typeface="+mj-lt"/>
              <a:buAutoNum type="arabicPeriod"/>
            </a:pPr>
            <a:endParaRPr lang="pl-PL" dirty="0" smtClean="0"/>
          </a:p>
          <a:p>
            <a:pPr marL="342900" indent="-342900" algn="just">
              <a:buFont typeface="+mj-lt"/>
              <a:buAutoNum type="arabicPeriod"/>
            </a:pPr>
            <a:r>
              <a:rPr lang="pl-PL" dirty="0" smtClean="0"/>
              <a:t>Submit </a:t>
            </a:r>
            <a:r>
              <a:rPr lang="pl-PL" dirty="0"/>
              <a:t>the </a:t>
            </a:r>
            <a:r>
              <a:rPr lang="pl-PL" dirty="0" err="1" smtClean="0"/>
              <a:t>job</a:t>
            </a:r>
            <a:endParaRPr lang="pl-PL" dirty="0" smtClean="0"/>
          </a:p>
          <a:p>
            <a:pPr marL="342900" indent="-342900" algn="just">
              <a:buFont typeface="+mj-lt"/>
              <a:buAutoNum type="arabicPeriod"/>
            </a:pPr>
            <a:r>
              <a:rPr lang="pl-PL" dirty="0" err="1"/>
              <a:t>Electronic</a:t>
            </a:r>
            <a:r>
              <a:rPr lang="pl-PL" dirty="0"/>
              <a:t> </a:t>
            </a:r>
            <a:r>
              <a:rPr lang="pl-PL" dirty="0" smtClean="0"/>
              <a:t>Energy = ?</a:t>
            </a:r>
          </a:p>
          <a:p>
            <a:pPr marL="342900" indent="-342900" algn="just">
              <a:buAutoNum type="arabicPeriod"/>
            </a:pPr>
            <a:r>
              <a:rPr lang="en-US" dirty="0"/>
              <a:t>To view molecular orbitals, </a:t>
            </a:r>
            <a:r>
              <a:rPr lang="pl-PL" dirty="0" smtClean="0"/>
              <a:t>open</a:t>
            </a:r>
            <a:r>
              <a:rPr lang="en-US" dirty="0" smtClean="0"/>
              <a:t> </a:t>
            </a:r>
            <a:r>
              <a:rPr lang="en-US" dirty="0"/>
              <a:t>Results menu </a:t>
            </a:r>
            <a:r>
              <a:rPr lang="pl-PL" dirty="0" smtClean="0"/>
              <a:t>/</a:t>
            </a:r>
            <a:r>
              <a:rPr lang="en-US" dirty="0" smtClean="0"/>
              <a:t>Surfaces/Contours</a:t>
            </a:r>
            <a:endParaRPr lang="pl-PL" dirty="0" smtClean="0"/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1990852"/>
              </p:ext>
            </p:extLst>
          </p:nvPr>
        </p:nvGraphicFramePr>
        <p:xfrm>
          <a:off x="323413" y="3558696"/>
          <a:ext cx="4768224" cy="13017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9408"/>
                <a:gridCol w="1589408"/>
                <a:gridCol w="1589408"/>
              </a:tblGrid>
              <a:tr h="239678">
                <a:tc>
                  <a:txBody>
                    <a:bodyPr/>
                    <a:lstStyle/>
                    <a:p>
                      <a:pPr algn="ctr"/>
                      <a:r>
                        <a:rPr lang="pl-PL" b="1" dirty="0"/>
                        <a:t>Job </a:t>
                      </a:r>
                      <a:r>
                        <a:rPr lang="pl-PL" b="1" dirty="0" err="1"/>
                        <a:t>Type</a:t>
                      </a:r>
                      <a:endParaRPr lang="pl-PL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 </a:t>
                      </a:r>
                      <a:r>
                        <a:rPr lang="pl-PL" dirty="0" smtClean="0"/>
                        <a:t>-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Energy</a:t>
                      </a:r>
                      <a:endParaRPr lang="pl-PL" dirty="0"/>
                    </a:p>
                  </a:txBody>
                  <a:tcPr anchor="ctr"/>
                </a:tc>
              </a:tr>
              <a:tr h="570268">
                <a:tc>
                  <a:txBody>
                    <a:bodyPr/>
                    <a:lstStyle/>
                    <a:p>
                      <a:pPr algn="ctr"/>
                      <a:r>
                        <a:rPr lang="pl-PL" b="1" dirty="0"/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err="1" smtClean="0"/>
                        <a:t>Hartree-Fock</a:t>
                      </a:r>
                      <a:endParaRPr lang="pl-PL" dirty="0"/>
                    </a:p>
                  </a:txBody>
                  <a:tcPr anchor="ctr"/>
                </a:tc>
              </a:tr>
              <a:tr h="239678">
                <a:tc>
                  <a:txBody>
                    <a:bodyPr/>
                    <a:lstStyle/>
                    <a:p>
                      <a:pPr algn="ctr"/>
                      <a:r>
                        <a:rPr lang="pl-PL" b="1" dirty="0"/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/>
                        <a:t>Basis Set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3-21G</a:t>
                      </a:r>
                      <a:endParaRPr lang="pl-PL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pole tekstowe 3"/>
          <p:cNvSpPr txBox="1"/>
          <p:nvPr/>
        </p:nvSpPr>
        <p:spPr>
          <a:xfrm>
            <a:off x="204100" y="668374"/>
            <a:ext cx="748923" cy="769441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l-PL" sz="4400" dirty="0" smtClean="0"/>
              <a:t>N</a:t>
            </a:r>
            <a:r>
              <a:rPr lang="pl-PL" sz="4400" baseline="-25000" dirty="0" smtClean="0"/>
              <a:t>2</a:t>
            </a:r>
            <a:endParaRPr lang="en-US" sz="4400" baseline="-25000" dirty="0"/>
          </a:p>
        </p:txBody>
      </p:sp>
      <p:sp>
        <p:nvSpPr>
          <p:cNvPr id="5" name="pole tekstowe 4"/>
          <p:cNvSpPr txBox="1"/>
          <p:nvPr/>
        </p:nvSpPr>
        <p:spPr>
          <a:xfrm>
            <a:off x="178395" y="82668"/>
            <a:ext cx="3573607" cy="52322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pl-PL" sz="2800" b="1" dirty="0" smtClean="0">
                <a:solidFill>
                  <a:srgbClr val="0070C0"/>
                </a:solidFill>
              </a:rPr>
              <a:t>MOLECULAR ORBITALS</a:t>
            </a:r>
            <a:endParaRPr lang="en-US" sz="2800" b="1" dirty="0">
              <a:solidFill>
                <a:srgbClr val="0070C0"/>
              </a:solidFill>
            </a:endParaRP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8991" y="500592"/>
            <a:ext cx="6723009" cy="1540477"/>
          </a:xfrm>
          <a:prstGeom prst="rect">
            <a:avLst/>
          </a:prstGeom>
        </p:spPr>
      </p:pic>
      <p:grpSp>
        <p:nvGrpSpPr>
          <p:cNvPr id="10" name="Grupa 9"/>
          <p:cNvGrpSpPr/>
          <p:nvPr/>
        </p:nvGrpSpPr>
        <p:grpSpPr>
          <a:xfrm>
            <a:off x="2832251" y="651935"/>
            <a:ext cx="2438018" cy="1204916"/>
            <a:chOff x="2865503" y="668374"/>
            <a:chExt cx="2438018" cy="1204916"/>
          </a:xfrm>
        </p:grpSpPr>
        <p:pic>
          <p:nvPicPr>
            <p:cNvPr id="7" name="Obraz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65503" y="668374"/>
              <a:ext cx="2438018" cy="1204916"/>
            </a:xfrm>
            <a:prstGeom prst="rect">
              <a:avLst/>
            </a:prstGeom>
          </p:spPr>
        </p:pic>
        <p:sp>
          <p:nvSpPr>
            <p:cNvPr id="8" name="pole tekstowe 7"/>
            <p:cNvSpPr txBox="1"/>
            <p:nvPr/>
          </p:nvSpPr>
          <p:spPr>
            <a:xfrm>
              <a:off x="3296428" y="978444"/>
              <a:ext cx="45557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3200" b="1" dirty="0">
                  <a:solidFill>
                    <a:schemeClr val="bg1"/>
                  </a:solidFill>
                </a:rPr>
                <a:t>N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pole tekstowe 8"/>
            <p:cNvSpPr txBox="1"/>
            <p:nvPr/>
          </p:nvSpPr>
          <p:spPr>
            <a:xfrm>
              <a:off x="4496231" y="978444"/>
              <a:ext cx="45557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3200" b="1" dirty="0">
                  <a:solidFill>
                    <a:schemeClr val="bg1"/>
                  </a:solidFill>
                </a:rPr>
                <a:t>N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11" name="Obraz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5660" y="2213782"/>
            <a:ext cx="5556340" cy="4644218"/>
          </a:xfrm>
          <a:prstGeom prst="rect">
            <a:avLst/>
          </a:prstGeom>
        </p:spPr>
      </p:pic>
      <p:cxnSp>
        <p:nvCxnSpPr>
          <p:cNvPr id="12" name="Łącznik prosty ze strzałką 11"/>
          <p:cNvCxnSpPr/>
          <p:nvPr/>
        </p:nvCxnSpPr>
        <p:spPr>
          <a:xfrm flipV="1">
            <a:off x="5270269" y="2041069"/>
            <a:ext cx="1180407" cy="142367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ipsa 16"/>
          <p:cNvSpPr/>
          <p:nvPr/>
        </p:nvSpPr>
        <p:spPr>
          <a:xfrm>
            <a:off x="6672775" y="3165529"/>
            <a:ext cx="1122663" cy="393167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Łącznik prosty ze strzałką 17"/>
          <p:cNvCxnSpPr/>
          <p:nvPr/>
        </p:nvCxnSpPr>
        <p:spPr>
          <a:xfrm flipV="1">
            <a:off x="4918553" y="3464745"/>
            <a:ext cx="1717107" cy="2007587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ole tekstowe 14"/>
          <p:cNvSpPr txBox="1"/>
          <p:nvPr/>
        </p:nvSpPr>
        <p:spPr>
          <a:xfrm>
            <a:off x="0" y="6244440"/>
            <a:ext cx="31817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read Gaussian </a:t>
            </a:r>
            <a:r>
              <a:rPr lang="en-US" b="1" dirty="0" smtClean="0">
                <a:solidFill>
                  <a:srgbClr val="FF0000"/>
                </a:solidFill>
              </a:rPr>
              <a:t>documentation</a:t>
            </a:r>
            <a:r>
              <a:rPr lang="pl-PL" b="1" dirty="0" smtClean="0">
                <a:solidFill>
                  <a:srgbClr val="FF0000"/>
                </a:solidFill>
              </a:rPr>
              <a:t>:</a:t>
            </a:r>
          </a:p>
          <a:p>
            <a:r>
              <a:rPr lang="pl-PL" b="1" dirty="0" smtClean="0">
                <a:solidFill>
                  <a:srgbClr val="FF0000"/>
                </a:solidFill>
                <a:hlinkClick r:id="rId5"/>
              </a:rPr>
              <a:t>http</a:t>
            </a:r>
            <a:r>
              <a:rPr lang="pl-PL" b="1" dirty="0">
                <a:solidFill>
                  <a:srgbClr val="FF0000"/>
                </a:solidFill>
                <a:hlinkClick r:id="rId5"/>
              </a:rPr>
              <a:t>://</a:t>
            </a:r>
            <a:r>
              <a:rPr lang="pl-PL" b="1" dirty="0" smtClean="0">
                <a:solidFill>
                  <a:srgbClr val="FF0000"/>
                </a:solidFill>
                <a:hlinkClick r:id="rId5"/>
              </a:rPr>
              <a:t>gaussian.com/basissets/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628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Obraz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9058" y="232899"/>
            <a:ext cx="5314950" cy="4619625"/>
          </a:xfrm>
          <a:prstGeom prst="rect">
            <a:avLst/>
          </a:prstGeom>
        </p:spPr>
      </p:pic>
      <p:sp>
        <p:nvSpPr>
          <p:cNvPr id="2" name="pole tekstowe 1"/>
          <p:cNvSpPr txBox="1"/>
          <p:nvPr/>
        </p:nvSpPr>
        <p:spPr>
          <a:xfrm>
            <a:off x="178395" y="1437815"/>
            <a:ext cx="530771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 startAt="8"/>
            </a:pPr>
            <a:r>
              <a:rPr lang="en-US" dirty="0"/>
              <a:t>click "Cube Action"/New </a:t>
            </a:r>
            <a:r>
              <a:rPr lang="en-US" dirty="0" smtClean="0"/>
              <a:t>Cube</a:t>
            </a:r>
            <a:endParaRPr lang="pl-PL" dirty="0"/>
          </a:p>
          <a:p>
            <a:pPr marL="342900" indent="-342900" algn="just">
              <a:buFont typeface="+mj-lt"/>
              <a:buAutoNum type="arabicPeriod" startAt="8"/>
            </a:pPr>
            <a:r>
              <a:rPr lang="en-US" dirty="0"/>
              <a:t>In the Generate Cube window, </a:t>
            </a:r>
            <a:r>
              <a:rPr lang="en-US" dirty="0" smtClean="0"/>
              <a:t>choose</a:t>
            </a:r>
            <a:endParaRPr lang="pl-PL" dirty="0" smtClean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l-PL" dirty="0" err="1"/>
              <a:t>Type</a:t>
            </a:r>
            <a:r>
              <a:rPr lang="pl-PL" dirty="0"/>
              <a:t>: </a:t>
            </a:r>
            <a:r>
              <a:rPr lang="pl-PL" dirty="0" err="1"/>
              <a:t>Molecular</a:t>
            </a:r>
            <a:r>
              <a:rPr lang="pl-PL" dirty="0"/>
              <a:t> Orbital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l-PL" dirty="0" err="1"/>
              <a:t>Orbitals</a:t>
            </a:r>
            <a:r>
              <a:rPr lang="pl-PL" dirty="0"/>
              <a:t>: HOMO (orbital </a:t>
            </a:r>
            <a:r>
              <a:rPr lang="pl-PL" dirty="0" err="1"/>
              <a:t>number</a:t>
            </a:r>
            <a:r>
              <a:rPr lang="pl-PL" dirty="0"/>
              <a:t> 7) </a:t>
            </a:r>
          </a:p>
          <a:p>
            <a:pPr marL="342900" indent="-342900" algn="just">
              <a:buFont typeface="+mj-lt"/>
              <a:buAutoNum type="arabicPeriod" startAt="8"/>
            </a:pPr>
            <a:endParaRPr lang="pl-PL" dirty="0"/>
          </a:p>
          <a:p>
            <a:pPr marL="342900" indent="-342900" algn="just">
              <a:buFont typeface="+mj-lt"/>
              <a:buAutoNum type="arabicPeriod" startAt="8"/>
            </a:pPr>
            <a:endParaRPr lang="pl-PL" dirty="0" smtClean="0"/>
          </a:p>
          <a:p>
            <a:pPr marL="342900" indent="-342900" algn="just">
              <a:buFont typeface="+mj-lt"/>
              <a:buAutoNum type="arabicPeriod" startAt="8"/>
            </a:pPr>
            <a:endParaRPr lang="pl-PL" dirty="0"/>
          </a:p>
          <a:p>
            <a:pPr marL="342900" indent="-342900" algn="just">
              <a:buFont typeface="+mj-lt"/>
              <a:buAutoNum type="arabicPeriod" startAt="8"/>
            </a:pPr>
            <a:endParaRPr lang="pl-PL" dirty="0" smtClean="0"/>
          </a:p>
          <a:p>
            <a:pPr marL="342900" indent="-342900" algn="just">
              <a:buFont typeface="+mj-lt"/>
              <a:buAutoNum type="arabicPeriod" startAt="8"/>
            </a:pPr>
            <a:endParaRPr lang="pl-PL" dirty="0"/>
          </a:p>
          <a:p>
            <a:pPr marL="342900" indent="-342900" algn="just">
              <a:buFont typeface="+mj-lt"/>
              <a:buAutoNum type="arabicPeriod" startAt="8"/>
            </a:pPr>
            <a:endParaRPr lang="pl-PL" dirty="0" smtClean="0"/>
          </a:p>
          <a:p>
            <a:pPr marL="342900" indent="-342900" algn="just">
              <a:buFont typeface="+mj-lt"/>
              <a:buAutoNum type="arabicPeriod" startAt="8"/>
            </a:pPr>
            <a:endParaRPr lang="pl-PL" dirty="0"/>
          </a:p>
          <a:p>
            <a:pPr marL="342900" indent="-342900" algn="just">
              <a:buFont typeface="+mj-lt"/>
              <a:buAutoNum type="arabicPeriod" startAt="8"/>
            </a:pPr>
            <a:endParaRPr lang="pl-PL" dirty="0" smtClean="0"/>
          </a:p>
          <a:p>
            <a:pPr marL="342900" indent="-342900" algn="just">
              <a:buFont typeface="+mj-lt"/>
              <a:buAutoNum type="arabicPeriod" startAt="8"/>
            </a:pPr>
            <a:endParaRPr lang="pl-PL" dirty="0"/>
          </a:p>
          <a:p>
            <a:pPr marL="342900" indent="-342900" algn="just">
              <a:buFont typeface="+mj-lt"/>
              <a:buAutoNum type="arabicPeriod" startAt="8"/>
            </a:pPr>
            <a:endParaRPr lang="pl-PL" dirty="0" smtClean="0"/>
          </a:p>
          <a:p>
            <a:pPr marL="342900" indent="-342900" algn="just">
              <a:buFont typeface="+mj-lt"/>
              <a:buAutoNum type="arabicPeriod" startAt="8"/>
            </a:pPr>
            <a:endParaRPr lang="pl-PL" dirty="0"/>
          </a:p>
          <a:p>
            <a:pPr marL="342900" indent="-342900" algn="just">
              <a:buFont typeface="+mj-lt"/>
              <a:buAutoNum type="arabicPeriod" startAt="8"/>
            </a:pPr>
            <a:r>
              <a:rPr lang="en-US" dirty="0"/>
              <a:t>the HOMO </a:t>
            </a:r>
            <a:r>
              <a:rPr lang="en-US" dirty="0" smtClean="0"/>
              <a:t>MO </a:t>
            </a:r>
            <a:r>
              <a:rPr lang="en-US" dirty="0"/>
              <a:t>7</a:t>
            </a:r>
            <a:r>
              <a:rPr lang="en-US" dirty="0" smtClean="0"/>
              <a:t>, </a:t>
            </a:r>
            <a:r>
              <a:rPr lang="en-US" dirty="0"/>
              <a:t>will be added to the list of available cubes</a:t>
            </a:r>
            <a:r>
              <a:rPr lang="en-US" dirty="0" smtClean="0"/>
              <a:t>.</a:t>
            </a:r>
            <a:endParaRPr lang="pl-PL" dirty="0" smtClean="0"/>
          </a:p>
          <a:p>
            <a:pPr marL="342900" indent="-342900" algn="just">
              <a:buFont typeface="+mj-lt"/>
              <a:buAutoNum type="arabicPeriod" startAt="8"/>
            </a:pPr>
            <a:r>
              <a:rPr lang="en-US" dirty="0"/>
              <a:t>create the cube for the LUMO, MO 8</a:t>
            </a:r>
            <a:endParaRPr lang="pl-PL" dirty="0" smtClean="0"/>
          </a:p>
        </p:txBody>
      </p:sp>
      <p:sp>
        <p:nvSpPr>
          <p:cNvPr id="4" name="pole tekstowe 3"/>
          <p:cNvSpPr txBox="1"/>
          <p:nvPr/>
        </p:nvSpPr>
        <p:spPr>
          <a:xfrm>
            <a:off x="204100" y="668374"/>
            <a:ext cx="748923" cy="769441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l-PL" sz="4400" dirty="0" smtClean="0"/>
              <a:t>N</a:t>
            </a:r>
            <a:r>
              <a:rPr lang="pl-PL" sz="4400" baseline="-25000" dirty="0" smtClean="0"/>
              <a:t>2</a:t>
            </a:r>
            <a:endParaRPr lang="en-US" sz="4400" baseline="-25000" dirty="0"/>
          </a:p>
        </p:txBody>
      </p:sp>
      <p:sp>
        <p:nvSpPr>
          <p:cNvPr id="5" name="pole tekstowe 4"/>
          <p:cNvSpPr txBox="1"/>
          <p:nvPr/>
        </p:nvSpPr>
        <p:spPr>
          <a:xfrm>
            <a:off x="178395" y="82668"/>
            <a:ext cx="3573607" cy="52322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pl-PL" sz="2800" b="1" dirty="0" smtClean="0">
                <a:solidFill>
                  <a:srgbClr val="0070C0"/>
                </a:solidFill>
              </a:rPr>
              <a:t>MOLECULAR ORBITALS</a:t>
            </a:r>
            <a:endParaRPr lang="en-US" sz="2800" b="1" dirty="0">
              <a:solidFill>
                <a:srgbClr val="0070C0"/>
              </a:solidFill>
            </a:endParaRPr>
          </a:p>
        </p:txBody>
      </p:sp>
      <p:grpSp>
        <p:nvGrpSpPr>
          <p:cNvPr id="10" name="Grupa 9"/>
          <p:cNvGrpSpPr/>
          <p:nvPr/>
        </p:nvGrpSpPr>
        <p:grpSpPr>
          <a:xfrm>
            <a:off x="3896056" y="232899"/>
            <a:ext cx="2438018" cy="1204916"/>
            <a:chOff x="2865503" y="668374"/>
            <a:chExt cx="2438018" cy="1204916"/>
          </a:xfrm>
        </p:grpSpPr>
        <p:pic>
          <p:nvPicPr>
            <p:cNvPr id="7" name="Obraz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65503" y="668374"/>
              <a:ext cx="2438018" cy="1204916"/>
            </a:xfrm>
            <a:prstGeom prst="rect">
              <a:avLst/>
            </a:prstGeom>
          </p:spPr>
        </p:pic>
        <p:sp>
          <p:nvSpPr>
            <p:cNvPr id="8" name="pole tekstowe 7"/>
            <p:cNvSpPr txBox="1"/>
            <p:nvPr/>
          </p:nvSpPr>
          <p:spPr>
            <a:xfrm>
              <a:off x="3296428" y="978444"/>
              <a:ext cx="45557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3200" b="1" dirty="0">
                  <a:solidFill>
                    <a:schemeClr val="bg1"/>
                  </a:solidFill>
                </a:rPr>
                <a:t>N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pole tekstowe 8"/>
            <p:cNvSpPr txBox="1"/>
            <p:nvPr/>
          </p:nvSpPr>
          <p:spPr>
            <a:xfrm>
              <a:off x="4496231" y="978444"/>
              <a:ext cx="45557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3200" b="1" dirty="0">
                  <a:solidFill>
                    <a:schemeClr val="bg1"/>
                  </a:solidFill>
                </a:rPr>
                <a:t>N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2" name="Łącznik prosty ze strzałką 11"/>
          <p:cNvCxnSpPr/>
          <p:nvPr/>
        </p:nvCxnSpPr>
        <p:spPr>
          <a:xfrm flipV="1">
            <a:off x="3896056" y="1011465"/>
            <a:ext cx="6591209" cy="61101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ipsa 16"/>
          <p:cNvSpPr/>
          <p:nvPr/>
        </p:nvSpPr>
        <p:spPr>
          <a:xfrm>
            <a:off x="10579757" y="734577"/>
            <a:ext cx="1122663" cy="39316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Łącznik prosty ze strzałką 17"/>
          <p:cNvCxnSpPr/>
          <p:nvPr/>
        </p:nvCxnSpPr>
        <p:spPr>
          <a:xfrm flipH="1">
            <a:off x="9534241" y="1090271"/>
            <a:ext cx="1255190" cy="938034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Obraz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0105" y="2161075"/>
            <a:ext cx="3019425" cy="2409825"/>
          </a:xfrm>
          <a:prstGeom prst="rect">
            <a:avLst/>
          </a:prstGeom>
          <a:ln w="38100">
            <a:solidFill>
              <a:srgbClr val="00B0F0"/>
            </a:solidFill>
          </a:ln>
        </p:spPr>
      </p:pic>
      <p:sp>
        <p:nvSpPr>
          <p:cNvPr id="23" name="Elipsa 22"/>
          <p:cNvSpPr/>
          <p:nvPr/>
        </p:nvSpPr>
        <p:spPr>
          <a:xfrm>
            <a:off x="7080105" y="3040919"/>
            <a:ext cx="1615008" cy="516928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Łącznik prosty ze strzałką 23"/>
          <p:cNvCxnSpPr>
            <a:endCxn id="23" idx="3"/>
          </p:cNvCxnSpPr>
          <p:nvPr/>
        </p:nvCxnSpPr>
        <p:spPr>
          <a:xfrm flipV="1">
            <a:off x="5486108" y="3482145"/>
            <a:ext cx="1830509" cy="228908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Obraz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5503" y="4776425"/>
            <a:ext cx="4593822" cy="2081575"/>
          </a:xfrm>
          <a:prstGeom prst="rect">
            <a:avLst/>
          </a:prstGeom>
          <a:ln w="38100">
            <a:solidFill>
              <a:srgbClr val="FFC000"/>
            </a:solidFill>
          </a:ln>
        </p:spPr>
      </p:pic>
      <p:sp>
        <p:nvSpPr>
          <p:cNvPr id="22" name="pole tekstowe 21"/>
          <p:cNvSpPr txBox="1"/>
          <p:nvPr/>
        </p:nvSpPr>
        <p:spPr>
          <a:xfrm>
            <a:off x="151717" y="2742750"/>
            <a:ext cx="6274849" cy="2585323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pl-PL" b="1" dirty="0" smtClean="0">
                <a:solidFill>
                  <a:srgbClr val="7030A0"/>
                </a:solidFill>
              </a:rPr>
              <a:t>NOTE:</a:t>
            </a:r>
          </a:p>
          <a:p>
            <a:pPr algn="just"/>
            <a:r>
              <a:rPr lang="en-US" dirty="0">
                <a:solidFill>
                  <a:srgbClr val="7030A0"/>
                </a:solidFill>
              </a:rPr>
              <a:t>The </a:t>
            </a:r>
            <a:r>
              <a:rPr lang="en-US" b="1" dirty="0">
                <a:solidFill>
                  <a:srgbClr val="7030A0"/>
                </a:solidFill>
              </a:rPr>
              <a:t>Molecular Orbital</a:t>
            </a:r>
            <a:r>
              <a:rPr lang="en-US" dirty="0">
                <a:solidFill>
                  <a:srgbClr val="7030A0"/>
                </a:solidFill>
              </a:rPr>
              <a:t> is a mathematical </a:t>
            </a:r>
            <a:r>
              <a:rPr lang="en-US" b="1" dirty="0">
                <a:solidFill>
                  <a:srgbClr val="7030A0"/>
                </a:solidFill>
              </a:rPr>
              <a:t>function</a:t>
            </a:r>
            <a:r>
              <a:rPr lang="en-US" dirty="0">
                <a:solidFill>
                  <a:srgbClr val="7030A0"/>
                </a:solidFill>
              </a:rPr>
              <a:t> which describes the behavior of an electron or pair of electrons within a molecule. It can be expressed as a </a:t>
            </a:r>
            <a:r>
              <a:rPr lang="en-US" b="1" dirty="0">
                <a:solidFill>
                  <a:srgbClr val="7030A0"/>
                </a:solidFill>
              </a:rPr>
              <a:t>surface</a:t>
            </a:r>
            <a:r>
              <a:rPr lang="en-US" dirty="0">
                <a:solidFill>
                  <a:srgbClr val="7030A0"/>
                </a:solidFill>
              </a:rPr>
              <a:t> around the molecular structure. </a:t>
            </a:r>
          </a:p>
          <a:p>
            <a:pPr algn="just"/>
            <a:r>
              <a:rPr lang="en-US" dirty="0">
                <a:solidFill>
                  <a:srgbClr val="7030A0"/>
                </a:solidFill>
              </a:rPr>
              <a:t>The highest occupied molecular orbital, </a:t>
            </a:r>
            <a:r>
              <a:rPr lang="en-US" b="1" dirty="0">
                <a:solidFill>
                  <a:srgbClr val="7030A0"/>
                </a:solidFill>
              </a:rPr>
              <a:t>HOMO</a:t>
            </a:r>
            <a:r>
              <a:rPr lang="en-US" dirty="0">
                <a:solidFill>
                  <a:srgbClr val="7030A0"/>
                </a:solidFill>
              </a:rPr>
              <a:t>  and the lowest unoccupied molecular orbital, </a:t>
            </a:r>
            <a:r>
              <a:rPr lang="en-US" b="1" dirty="0">
                <a:solidFill>
                  <a:srgbClr val="7030A0"/>
                </a:solidFill>
              </a:rPr>
              <a:t>LUMO</a:t>
            </a:r>
            <a:r>
              <a:rPr lang="en-US" dirty="0">
                <a:solidFill>
                  <a:srgbClr val="7030A0"/>
                </a:solidFill>
              </a:rPr>
              <a:t>, may be identified by finding the point where the orbital occupied changes from occupancy to unoccupied.</a:t>
            </a:r>
          </a:p>
        </p:txBody>
      </p:sp>
      <p:cxnSp>
        <p:nvCxnSpPr>
          <p:cNvPr id="31" name="Łącznik prosty ze strzałką 30"/>
          <p:cNvCxnSpPr/>
          <p:nvPr/>
        </p:nvCxnSpPr>
        <p:spPr>
          <a:xfrm flipV="1">
            <a:off x="4314362" y="5744037"/>
            <a:ext cx="2765743" cy="522018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23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1445720" y="2614852"/>
            <a:ext cx="9309023" cy="707886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pl-PL" sz="4000" b="1" dirty="0">
                <a:solidFill>
                  <a:srgbClr val="0070C0"/>
                </a:solidFill>
              </a:rPr>
              <a:t>ENERGY, BOND LENGTH, </a:t>
            </a:r>
            <a:r>
              <a:rPr lang="pl-PL" sz="4000" b="1" dirty="0" smtClean="0">
                <a:solidFill>
                  <a:srgbClr val="0070C0"/>
                </a:solidFill>
              </a:rPr>
              <a:t>DIPOLE MOMENT </a:t>
            </a:r>
            <a:endParaRPr lang="en-US" sz="4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5416" y="1097849"/>
            <a:ext cx="5067300" cy="2847975"/>
          </a:xfrm>
          <a:prstGeom prst="rect">
            <a:avLst/>
          </a:prstGeom>
        </p:spPr>
      </p:pic>
      <p:pic>
        <p:nvPicPr>
          <p:cNvPr id="20" name="Obraz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8799" y="4053590"/>
            <a:ext cx="2836718" cy="2603363"/>
          </a:xfrm>
          <a:prstGeom prst="rect">
            <a:avLst/>
          </a:prstGeom>
        </p:spPr>
      </p:pic>
      <p:sp>
        <p:nvSpPr>
          <p:cNvPr id="4" name="pole tekstowe 3"/>
          <p:cNvSpPr txBox="1"/>
          <p:nvPr/>
        </p:nvSpPr>
        <p:spPr>
          <a:xfrm>
            <a:off x="204100" y="668374"/>
            <a:ext cx="748923" cy="769441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l-PL" sz="4400" dirty="0" smtClean="0"/>
              <a:t>N</a:t>
            </a:r>
            <a:r>
              <a:rPr lang="pl-PL" sz="4400" baseline="-25000" dirty="0" smtClean="0"/>
              <a:t>2</a:t>
            </a:r>
            <a:endParaRPr lang="en-US" sz="4400" baseline="-25000" dirty="0"/>
          </a:p>
        </p:txBody>
      </p:sp>
      <p:sp>
        <p:nvSpPr>
          <p:cNvPr id="5" name="pole tekstowe 4"/>
          <p:cNvSpPr txBox="1"/>
          <p:nvPr/>
        </p:nvSpPr>
        <p:spPr>
          <a:xfrm>
            <a:off x="178395" y="82668"/>
            <a:ext cx="3573607" cy="52322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pl-PL" sz="2800" b="1" dirty="0" smtClean="0">
                <a:solidFill>
                  <a:srgbClr val="0070C0"/>
                </a:solidFill>
              </a:rPr>
              <a:t>MOLECULAR ORBITALS</a:t>
            </a:r>
            <a:endParaRPr lang="en-US" sz="2800" b="1" dirty="0">
              <a:solidFill>
                <a:srgbClr val="0070C0"/>
              </a:solidFill>
            </a:endParaRPr>
          </a:p>
        </p:txBody>
      </p:sp>
      <p:grpSp>
        <p:nvGrpSpPr>
          <p:cNvPr id="10" name="Grupa 9"/>
          <p:cNvGrpSpPr/>
          <p:nvPr/>
        </p:nvGrpSpPr>
        <p:grpSpPr>
          <a:xfrm>
            <a:off x="3896056" y="232899"/>
            <a:ext cx="2438018" cy="1204916"/>
            <a:chOff x="2865503" y="668374"/>
            <a:chExt cx="2438018" cy="1204916"/>
          </a:xfrm>
        </p:grpSpPr>
        <p:pic>
          <p:nvPicPr>
            <p:cNvPr id="7" name="Obraz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65503" y="668374"/>
              <a:ext cx="2438018" cy="1204916"/>
            </a:xfrm>
            <a:prstGeom prst="rect">
              <a:avLst/>
            </a:prstGeom>
          </p:spPr>
        </p:pic>
        <p:sp>
          <p:nvSpPr>
            <p:cNvPr id="8" name="pole tekstowe 7"/>
            <p:cNvSpPr txBox="1"/>
            <p:nvPr/>
          </p:nvSpPr>
          <p:spPr>
            <a:xfrm>
              <a:off x="3296428" y="978444"/>
              <a:ext cx="45557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3200" b="1" dirty="0">
                  <a:solidFill>
                    <a:schemeClr val="bg1"/>
                  </a:solidFill>
                </a:rPr>
                <a:t>N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pole tekstowe 8"/>
            <p:cNvSpPr txBox="1"/>
            <p:nvPr/>
          </p:nvSpPr>
          <p:spPr>
            <a:xfrm>
              <a:off x="4496231" y="978444"/>
              <a:ext cx="45557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3200" b="1" dirty="0">
                  <a:solidFill>
                    <a:schemeClr val="bg1"/>
                  </a:solidFill>
                </a:rPr>
                <a:t>N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2" name="Łącznik prosty ze strzałką 11"/>
          <p:cNvCxnSpPr/>
          <p:nvPr/>
        </p:nvCxnSpPr>
        <p:spPr>
          <a:xfrm flipV="1">
            <a:off x="5491817" y="1839301"/>
            <a:ext cx="995321" cy="19225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ipsa 16"/>
          <p:cNvSpPr/>
          <p:nvPr/>
        </p:nvSpPr>
        <p:spPr>
          <a:xfrm>
            <a:off x="6545416" y="1668390"/>
            <a:ext cx="3945246" cy="35991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Elipsa 22"/>
          <p:cNvSpPr/>
          <p:nvPr/>
        </p:nvSpPr>
        <p:spPr>
          <a:xfrm>
            <a:off x="6612703" y="2702876"/>
            <a:ext cx="2315165" cy="505987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Łącznik prosty ze strzałką 23"/>
          <p:cNvCxnSpPr/>
          <p:nvPr/>
        </p:nvCxnSpPr>
        <p:spPr>
          <a:xfrm flipV="1">
            <a:off x="3860568" y="3004201"/>
            <a:ext cx="2637389" cy="1919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Łącznik prosty ze strzałką 30"/>
          <p:cNvCxnSpPr/>
          <p:nvPr/>
        </p:nvCxnSpPr>
        <p:spPr>
          <a:xfrm flipH="1">
            <a:off x="2674936" y="3200592"/>
            <a:ext cx="3870480" cy="1065754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rostokąt 2"/>
          <p:cNvSpPr/>
          <p:nvPr/>
        </p:nvSpPr>
        <p:spPr>
          <a:xfrm>
            <a:off x="305362" y="1731535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+mj-lt"/>
              <a:buAutoNum type="arabicPeriod" startAt="12"/>
            </a:pPr>
            <a:r>
              <a:rPr lang="en-US" dirty="0"/>
              <a:t>Select (click on) one of the available cubes in "Cube Available window" and click "Surface Action"/New </a:t>
            </a:r>
            <a:r>
              <a:rPr lang="en-US" dirty="0" smtClean="0"/>
              <a:t>Action</a:t>
            </a:r>
            <a:endParaRPr lang="pl-PL" dirty="0" smtClean="0"/>
          </a:p>
          <a:p>
            <a:pPr marL="342900" indent="-342900">
              <a:buFont typeface="+mj-lt"/>
              <a:buAutoNum type="arabicPeriod" startAt="12"/>
            </a:pPr>
            <a:endParaRPr lang="pl-PL" dirty="0"/>
          </a:p>
          <a:p>
            <a:pPr marL="342900" indent="-342900">
              <a:buFont typeface="+mj-lt"/>
              <a:buAutoNum type="arabicPeriod" startAt="12"/>
            </a:pPr>
            <a:r>
              <a:rPr lang="en-US" dirty="0" smtClean="0"/>
              <a:t>MO </a:t>
            </a:r>
            <a:r>
              <a:rPr lang="en-US" dirty="0"/>
              <a:t>7/8 will appear in the Surfaces Available list and will appear in the View window.</a:t>
            </a:r>
          </a:p>
        </p:txBody>
      </p:sp>
      <p:pic>
        <p:nvPicPr>
          <p:cNvPr id="19" name="Obraz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362" y="4334510"/>
            <a:ext cx="3190104" cy="2166983"/>
          </a:xfrm>
          <a:prstGeom prst="rect">
            <a:avLst/>
          </a:prstGeom>
        </p:spPr>
      </p:pic>
      <p:sp>
        <p:nvSpPr>
          <p:cNvPr id="26" name="pole tekstowe 25"/>
          <p:cNvSpPr txBox="1"/>
          <p:nvPr/>
        </p:nvSpPr>
        <p:spPr>
          <a:xfrm>
            <a:off x="800631" y="3996838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smtClean="0">
                <a:solidFill>
                  <a:srgbClr val="00B0F0"/>
                </a:solidFill>
              </a:rPr>
              <a:t>HOMO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29" name="pole tekstowe 28"/>
          <p:cNvSpPr txBox="1"/>
          <p:nvPr/>
        </p:nvSpPr>
        <p:spPr>
          <a:xfrm>
            <a:off x="5070066" y="3714314"/>
            <a:ext cx="784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smtClean="0">
                <a:solidFill>
                  <a:srgbClr val="00B050"/>
                </a:solidFill>
              </a:rPr>
              <a:t>LUMO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79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ole tekstowe 21"/>
          <p:cNvSpPr txBox="1"/>
          <p:nvPr/>
        </p:nvSpPr>
        <p:spPr>
          <a:xfrm>
            <a:off x="281355" y="1530892"/>
            <a:ext cx="429064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pl-PL" dirty="0" smtClean="0"/>
              <a:t>Open </a:t>
            </a:r>
            <a:r>
              <a:rPr lang="en-US" dirty="0"/>
              <a:t>CH</a:t>
            </a:r>
            <a:r>
              <a:rPr lang="en-US" baseline="-25000" dirty="0"/>
              <a:t>2</a:t>
            </a:r>
            <a:r>
              <a:rPr lang="en-US" dirty="0"/>
              <a:t>O</a:t>
            </a:r>
            <a:r>
              <a:rPr lang="pl-PL" dirty="0" smtClean="0"/>
              <a:t>.</a:t>
            </a:r>
            <a:r>
              <a:rPr lang="pl-PL" dirty="0" err="1" smtClean="0"/>
              <a:t>gjf</a:t>
            </a:r>
            <a:r>
              <a:rPr lang="pl-PL" dirty="0" smtClean="0"/>
              <a:t> (</a:t>
            </a:r>
            <a:r>
              <a:rPr lang="pl-PL" dirty="0" err="1" smtClean="0"/>
              <a:t>formaldehyde</a:t>
            </a:r>
            <a:r>
              <a:rPr lang="pl-PL" dirty="0" smtClean="0"/>
              <a:t>) file </a:t>
            </a:r>
          </a:p>
          <a:p>
            <a:pPr marL="342900" indent="-342900" algn="just">
              <a:buAutoNum type="arabicPeriod"/>
            </a:pPr>
            <a:r>
              <a:rPr lang="en-US" dirty="0"/>
              <a:t>optimize </a:t>
            </a:r>
            <a:r>
              <a:rPr lang="pl-PL" dirty="0" err="1"/>
              <a:t>View</a:t>
            </a:r>
            <a:r>
              <a:rPr lang="pl-PL" dirty="0"/>
              <a:t> </a:t>
            </a:r>
            <a:r>
              <a:rPr lang="pl-PL" dirty="0" err="1"/>
              <a:t>window</a:t>
            </a:r>
            <a:endParaRPr lang="pl-PL" dirty="0"/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perform </a:t>
            </a:r>
            <a:r>
              <a:rPr lang="pl-PL" dirty="0" smtClean="0"/>
              <a:t>Energy</a:t>
            </a:r>
            <a:r>
              <a:rPr lang="en-US" dirty="0" smtClean="0"/>
              <a:t> calculations</a:t>
            </a:r>
            <a:endParaRPr lang="pl-PL" dirty="0" smtClean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dirty="0" smtClean="0"/>
              <a:t>Set </a:t>
            </a:r>
            <a:r>
              <a:rPr lang="en-US" dirty="0"/>
              <a:t>up following settings in  Gaussian Calculations Setup window</a:t>
            </a:r>
            <a:r>
              <a:rPr lang="pl-PL" dirty="0" smtClean="0"/>
              <a:t>:</a:t>
            </a:r>
          </a:p>
          <a:p>
            <a:pPr lvl="1" algn="just"/>
            <a:endParaRPr lang="pl-PL" dirty="0"/>
          </a:p>
          <a:p>
            <a:pPr marL="342900" indent="-342900" algn="just">
              <a:buFont typeface="+mj-lt"/>
              <a:buAutoNum type="arabicPeriod"/>
            </a:pPr>
            <a:endParaRPr lang="pl-PL" dirty="0"/>
          </a:p>
          <a:p>
            <a:pPr marL="342900" indent="-342900" algn="just">
              <a:buFont typeface="+mj-lt"/>
              <a:buAutoNum type="arabicPeriod"/>
            </a:pPr>
            <a:endParaRPr lang="pl-PL" dirty="0" smtClean="0"/>
          </a:p>
          <a:p>
            <a:pPr marL="342900" indent="-342900" algn="just">
              <a:buFont typeface="+mj-lt"/>
              <a:buAutoNum type="arabicPeriod"/>
            </a:pPr>
            <a:endParaRPr lang="pl-PL" dirty="0" smtClean="0"/>
          </a:p>
          <a:p>
            <a:pPr marL="342900" indent="-342900" algn="just">
              <a:buFont typeface="+mj-lt"/>
              <a:buAutoNum type="arabicPeriod"/>
            </a:pPr>
            <a:endParaRPr lang="pl-PL" dirty="0"/>
          </a:p>
          <a:p>
            <a:pPr marL="342900" indent="-342900" algn="just">
              <a:buFont typeface="+mj-lt"/>
              <a:buAutoNum type="arabicPeriod"/>
            </a:pPr>
            <a:endParaRPr lang="pl-PL" dirty="0" smtClean="0"/>
          </a:p>
          <a:p>
            <a:pPr marL="342900" indent="-342900" algn="just">
              <a:buFont typeface="+mj-lt"/>
              <a:buAutoNum type="arabicPeriod"/>
            </a:pPr>
            <a:endParaRPr lang="pl-PL" dirty="0"/>
          </a:p>
          <a:p>
            <a:pPr marL="342900" indent="-342900" algn="just">
              <a:buFont typeface="+mj-lt"/>
              <a:buAutoNum type="arabicPeriod"/>
            </a:pPr>
            <a:endParaRPr lang="pl-PL" dirty="0"/>
          </a:p>
          <a:p>
            <a:pPr marL="342900" indent="-342900" algn="just">
              <a:buFont typeface="+mj-lt"/>
              <a:buAutoNum type="arabicPeriod"/>
            </a:pPr>
            <a:r>
              <a:rPr lang="pl-PL" dirty="0" err="1"/>
              <a:t>Submit</a:t>
            </a:r>
            <a:r>
              <a:rPr lang="pl-PL" dirty="0"/>
              <a:t> the </a:t>
            </a:r>
            <a:r>
              <a:rPr lang="pl-PL" dirty="0" err="1"/>
              <a:t>job</a:t>
            </a:r>
            <a:endParaRPr lang="pl-PL" dirty="0"/>
          </a:p>
          <a:p>
            <a:pPr marL="342900" indent="-342900" algn="just">
              <a:buFont typeface="+mj-lt"/>
              <a:buAutoNum type="arabicPeriod"/>
            </a:pPr>
            <a:r>
              <a:rPr lang="pl-PL" dirty="0" err="1"/>
              <a:t>Electronic</a:t>
            </a:r>
            <a:r>
              <a:rPr lang="pl-PL" dirty="0"/>
              <a:t> Energy = ?</a:t>
            </a:r>
          </a:p>
          <a:p>
            <a:pPr marL="342900" indent="-342900" algn="just">
              <a:buAutoNum type="arabicPeriod"/>
            </a:pPr>
            <a:r>
              <a:rPr lang="en-US" dirty="0"/>
              <a:t>To view molecular orbitals, </a:t>
            </a:r>
            <a:r>
              <a:rPr lang="pl-PL" dirty="0"/>
              <a:t>open</a:t>
            </a:r>
            <a:r>
              <a:rPr lang="en-US" dirty="0"/>
              <a:t> Results menu </a:t>
            </a:r>
            <a:r>
              <a:rPr lang="pl-PL" dirty="0"/>
              <a:t>/</a:t>
            </a:r>
            <a:r>
              <a:rPr lang="en-US" dirty="0" smtClean="0"/>
              <a:t>Surfaces/Contours</a:t>
            </a:r>
            <a:endParaRPr lang="pl-PL" dirty="0" smtClean="0"/>
          </a:p>
        </p:txBody>
      </p:sp>
      <p:sp>
        <p:nvSpPr>
          <p:cNvPr id="23" name="pole tekstowe 22"/>
          <p:cNvSpPr txBox="1"/>
          <p:nvPr/>
        </p:nvSpPr>
        <p:spPr>
          <a:xfrm>
            <a:off x="81157" y="82668"/>
            <a:ext cx="3726726" cy="52322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pl-PL" sz="2800" b="1" dirty="0">
                <a:solidFill>
                  <a:srgbClr val="0070C0"/>
                </a:solidFill>
              </a:rPr>
              <a:t>VIBRATION FREQUENCY</a:t>
            </a:r>
            <a:endParaRPr lang="en-US" sz="2800" b="1" dirty="0">
              <a:solidFill>
                <a:srgbClr val="0070C0"/>
              </a:solidFill>
            </a:endParaRPr>
          </a:p>
        </p:txBody>
      </p:sp>
      <p:grpSp>
        <p:nvGrpSpPr>
          <p:cNvPr id="10" name="Grupa 9"/>
          <p:cNvGrpSpPr/>
          <p:nvPr/>
        </p:nvGrpSpPr>
        <p:grpSpPr>
          <a:xfrm>
            <a:off x="4572001" y="45875"/>
            <a:ext cx="2174565" cy="2504049"/>
            <a:chOff x="6659946" y="22729"/>
            <a:chExt cx="1859723" cy="2156093"/>
          </a:xfrm>
        </p:grpSpPr>
        <p:pic>
          <p:nvPicPr>
            <p:cNvPr id="11" name="Obraz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59946" y="22729"/>
              <a:ext cx="1859723" cy="2156093"/>
            </a:xfrm>
            <a:prstGeom prst="rect">
              <a:avLst/>
            </a:prstGeom>
          </p:spPr>
        </p:pic>
        <p:sp>
          <p:nvSpPr>
            <p:cNvPr id="13" name="pole tekstowe 12"/>
            <p:cNvSpPr txBox="1"/>
            <p:nvPr/>
          </p:nvSpPr>
          <p:spPr>
            <a:xfrm>
              <a:off x="7125851" y="157404"/>
              <a:ext cx="46198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3200" b="1" dirty="0" smtClean="0">
                  <a:solidFill>
                    <a:srgbClr val="FFFF00"/>
                  </a:solidFill>
                </a:rPr>
                <a:t>O</a:t>
              </a:r>
              <a:endParaRPr lang="en-US" sz="3200" b="1" dirty="0">
                <a:solidFill>
                  <a:srgbClr val="FFFF00"/>
                </a:solidFill>
              </a:endParaRPr>
            </a:p>
          </p:txBody>
        </p:sp>
        <p:sp>
          <p:nvSpPr>
            <p:cNvPr id="14" name="pole tekstowe 13"/>
            <p:cNvSpPr txBox="1"/>
            <p:nvPr/>
          </p:nvSpPr>
          <p:spPr>
            <a:xfrm>
              <a:off x="7342400" y="1029413"/>
              <a:ext cx="40267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3200" b="1" dirty="0" smtClean="0">
                  <a:solidFill>
                    <a:schemeClr val="bg1"/>
                  </a:solidFill>
                </a:rPr>
                <a:t>C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pole tekstowe 15"/>
            <p:cNvSpPr txBox="1"/>
            <p:nvPr/>
          </p:nvSpPr>
          <p:spPr>
            <a:xfrm>
              <a:off x="6802253" y="1537299"/>
              <a:ext cx="44435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3200" b="1" dirty="0"/>
                <a:t>H</a:t>
              </a:r>
              <a:endParaRPr lang="en-US" sz="3200" b="1" dirty="0"/>
            </a:p>
          </p:txBody>
        </p:sp>
        <p:sp>
          <p:nvSpPr>
            <p:cNvPr id="17" name="pole tekstowe 16"/>
            <p:cNvSpPr txBox="1"/>
            <p:nvPr/>
          </p:nvSpPr>
          <p:spPr>
            <a:xfrm>
              <a:off x="8017723" y="1232798"/>
              <a:ext cx="44435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3200" b="1" dirty="0"/>
                <a:t>H</a:t>
              </a:r>
              <a:endParaRPr lang="en-US" sz="3200" b="1" dirty="0"/>
            </a:p>
          </p:txBody>
        </p:sp>
      </p:grpSp>
      <p:sp>
        <p:nvSpPr>
          <p:cNvPr id="18" name="pole tekstowe 17"/>
          <p:cNvSpPr txBox="1"/>
          <p:nvPr/>
        </p:nvSpPr>
        <p:spPr>
          <a:xfrm>
            <a:off x="281354" y="815926"/>
            <a:ext cx="1401346" cy="769441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l-PL" sz="4400" dirty="0" smtClean="0"/>
              <a:t>CH</a:t>
            </a:r>
            <a:r>
              <a:rPr lang="pl-PL" sz="4400" baseline="-25000" dirty="0" smtClean="0"/>
              <a:t>2</a:t>
            </a:r>
            <a:r>
              <a:rPr lang="pl-PL" sz="4400" dirty="0" smtClean="0"/>
              <a:t>O</a:t>
            </a:r>
            <a:endParaRPr lang="en-US" sz="4400" dirty="0"/>
          </a:p>
        </p:txBody>
      </p:sp>
      <p:graphicFrame>
        <p:nvGraphicFramePr>
          <p:cNvPr id="21" name="Tabela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8910279"/>
              </p:ext>
            </p:extLst>
          </p:nvPr>
        </p:nvGraphicFramePr>
        <p:xfrm>
          <a:off x="348557" y="3344362"/>
          <a:ext cx="5308422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69474"/>
                <a:gridCol w="1769474"/>
                <a:gridCol w="1769474"/>
              </a:tblGrid>
              <a:tr h="239678">
                <a:tc>
                  <a:txBody>
                    <a:bodyPr/>
                    <a:lstStyle/>
                    <a:p>
                      <a:pPr algn="ctr"/>
                      <a:r>
                        <a:rPr lang="pl-PL" b="1" dirty="0"/>
                        <a:t>Job </a:t>
                      </a:r>
                      <a:r>
                        <a:rPr lang="pl-PL" b="1" dirty="0" err="1"/>
                        <a:t>Type</a:t>
                      </a:r>
                      <a:endParaRPr lang="pl-PL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 </a:t>
                      </a:r>
                      <a:r>
                        <a:rPr lang="pl-PL" dirty="0" smtClean="0"/>
                        <a:t>-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Energy</a:t>
                      </a:r>
                      <a:endParaRPr lang="pl-PL" dirty="0"/>
                    </a:p>
                  </a:txBody>
                  <a:tcPr anchor="ctr"/>
                </a:tc>
              </a:tr>
              <a:tr h="570268">
                <a:tc>
                  <a:txBody>
                    <a:bodyPr/>
                    <a:lstStyle/>
                    <a:p>
                      <a:pPr algn="ctr"/>
                      <a:r>
                        <a:rPr lang="pl-PL" b="1" dirty="0"/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DFT </a:t>
                      </a:r>
                      <a:r>
                        <a:rPr lang="pl-PL" dirty="0" err="1"/>
                        <a:t>Unrestricted</a:t>
                      </a:r>
                      <a:r>
                        <a:rPr lang="pl-PL" dirty="0"/>
                        <a:t> </a:t>
                      </a:r>
                      <a:r>
                        <a:rPr lang="pl-PL" dirty="0" smtClean="0"/>
                        <a:t>APFD</a:t>
                      </a:r>
                      <a:endParaRPr lang="pl-PL" dirty="0"/>
                    </a:p>
                  </a:txBody>
                  <a:tcPr anchor="ctr"/>
                </a:tc>
              </a:tr>
              <a:tr h="239678">
                <a:tc>
                  <a:txBody>
                    <a:bodyPr/>
                    <a:lstStyle/>
                    <a:p>
                      <a:pPr algn="ctr"/>
                      <a:r>
                        <a:rPr lang="pl-PL" b="1" dirty="0"/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err="1"/>
                        <a:t>Basis</a:t>
                      </a:r>
                      <a:r>
                        <a:rPr lang="pl-PL" dirty="0"/>
                        <a:t> Set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6-311G </a:t>
                      </a:r>
                    </a:p>
                    <a:p>
                      <a:pPr algn="ctr"/>
                      <a:r>
                        <a:rPr lang="pl-PL" dirty="0" err="1" smtClean="0"/>
                        <a:t>Polarisation</a:t>
                      </a:r>
                      <a:r>
                        <a:rPr lang="pl-PL" dirty="0" smtClean="0"/>
                        <a:t> (2d, p </a:t>
                      </a:r>
                      <a:r>
                        <a:rPr lang="pl-PL" dirty="0"/>
                        <a:t>)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6" name="Grupa 5"/>
          <p:cNvGrpSpPr/>
          <p:nvPr/>
        </p:nvGrpSpPr>
        <p:grpSpPr>
          <a:xfrm>
            <a:off x="6266644" y="3320965"/>
            <a:ext cx="2607064" cy="3036267"/>
            <a:chOff x="6331451" y="3680194"/>
            <a:chExt cx="2607064" cy="3036267"/>
          </a:xfrm>
        </p:grpSpPr>
        <p:pic>
          <p:nvPicPr>
            <p:cNvPr id="3" name="Obraz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31451" y="3998615"/>
              <a:ext cx="2607064" cy="2717846"/>
            </a:xfrm>
            <a:prstGeom prst="rect">
              <a:avLst/>
            </a:prstGeom>
          </p:spPr>
        </p:pic>
        <p:sp>
          <p:nvSpPr>
            <p:cNvPr id="19" name="pole tekstowe 18"/>
            <p:cNvSpPr txBox="1"/>
            <p:nvPr/>
          </p:nvSpPr>
          <p:spPr>
            <a:xfrm>
              <a:off x="7993494" y="3680194"/>
              <a:ext cx="8435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b="1" dirty="0" smtClean="0">
                  <a:solidFill>
                    <a:srgbClr val="00B0F0"/>
                  </a:solidFill>
                </a:rPr>
                <a:t>HOMO</a:t>
              </a:r>
              <a:endParaRPr lang="en-US" b="1" dirty="0">
                <a:solidFill>
                  <a:srgbClr val="00B0F0"/>
                </a:solidFill>
              </a:endParaRPr>
            </a:p>
          </p:txBody>
        </p:sp>
      </p:grpSp>
      <p:grpSp>
        <p:nvGrpSpPr>
          <p:cNvPr id="7" name="Grupa 6"/>
          <p:cNvGrpSpPr/>
          <p:nvPr/>
        </p:nvGrpSpPr>
        <p:grpSpPr>
          <a:xfrm>
            <a:off x="9192226" y="3311217"/>
            <a:ext cx="2752250" cy="3039312"/>
            <a:chOff x="9191236" y="3660585"/>
            <a:chExt cx="2752250" cy="3039312"/>
          </a:xfrm>
        </p:grpSpPr>
        <p:pic>
          <p:nvPicPr>
            <p:cNvPr id="4" name="Obraz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91236" y="3998615"/>
              <a:ext cx="2752250" cy="2701282"/>
            </a:xfrm>
            <a:prstGeom prst="rect">
              <a:avLst/>
            </a:prstGeom>
          </p:spPr>
        </p:pic>
        <p:sp>
          <p:nvSpPr>
            <p:cNvPr id="20" name="pole tekstowe 19"/>
            <p:cNvSpPr txBox="1"/>
            <p:nvPr/>
          </p:nvSpPr>
          <p:spPr>
            <a:xfrm>
              <a:off x="9958686" y="3660585"/>
              <a:ext cx="7849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b="1" dirty="0" smtClean="0">
                  <a:solidFill>
                    <a:srgbClr val="00B050"/>
                  </a:solidFill>
                </a:rPr>
                <a:t>LUMO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</p:grpSp>
      <p:sp>
        <p:nvSpPr>
          <p:cNvPr id="27" name="pole tekstowe 26"/>
          <p:cNvSpPr txBox="1"/>
          <p:nvPr/>
        </p:nvSpPr>
        <p:spPr>
          <a:xfrm>
            <a:off x="6622628" y="348797"/>
            <a:ext cx="530771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 startAt="7"/>
            </a:pPr>
            <a:r>
              <a:rPr lang="en-US" dirty="0"/>
              <a:t>click "Cube Action"/New </a:t>
            </a:r>
            <a:r>
              <a:rPr lang="en-US" dirty="0" smtClean="0"/>
              <a:t>Cube</a:t>
            </a:r>
            <a:endParaRPr lang="pl-PL" dirty="0"/>
          </a:p>
          <a:p>
            <a:pPr marL="342900" indent="-342900" algn="just">
              <a:buFont typeface="+mj-lt"/>
              <a:buAutoNum type="arabicPeriod" startAt="7"/>
            </a:pPr>
            <a:r>
              <a:rPr lang="en-US" dirty="0"/>
              <a:t>In the Generate Cube window, </a:t>
            </a:r>
            <a:r>
              <a:rPr lang="en-US" dirty="0" smtClean="0"/>
              <a:t>choose</a:t>
            </a:r>
            <a:endParaRPr lang="pl-PL" dirty="0" smtClean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l-PL" dirty="0" err="1"/>
              <a:t>Type</a:t>
            </a:r>
            <a:r>
              <a:rPr lang="pl-PL" dirty="0"/>
              <a:t>: </a:t>
            </a:r>
            <a:r>
              <a:rPr lang="pl-PL" dirty="0" err="1"/>
              <a:t>Molecular</a:t>
            </a:r>
            <a:r>
              <a:rPr lang="pl-PL" dirty="0"/>
              <a:t> Orbital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l-PL" dirty="0" err="1"/>
              <a:t>Orbitals</a:t>
            </a:r>
            <a:r>
              <a:rPr lang="pl-PL" dirty="0"/>
              <a:t>: HOMO </a:t>
            </a:r>
            <a:r>
              <a:rPr lang="pl-PL" dirty="0" smtClean="0"/>
              <a:t>8 and LUMO 9</a:t>
            </a:r>
            <a:endParaRPr lang="pl-PL" dirty="0"/>
          </a:p>
          <a:p>
            <a:pPr marL="342900" indent="-342900" algn="just">
              <a:buFont typeface="+mj-lt"/>
              <a:buAutoNum type="arabicPeriod" startAt="7"/>
            </a:pPr>
            <a:r>
              <a:rPr lang="en-US" dirty="0" smtClean="0"/>
              <a:t>create </a:t>
            </a:r>
            <a:r>
              <a:rPr lang="pl-PL" dirty="0" smtClean="0"/>
              <a:t>New </a:t>
            </a:r>
            <a:r>
              <a:rPr lang="en-US" dirty="0" smtClean="0"/>
              <a:t>Surfaces </a:t>
            </a:r>
            <a:r>
              <a:rPr lang="pl-PL" dirty="0" smtClean="0"/>
              <a:t>for </a:t>
            </a:r>
            <a:r>
              <a:rPr lang="pl-PL" dirty="0" err="1" smtClean="0"/>
              <a:t>both</a:t>
            </a:r>
            <a:r>
              <a:rPr lang="pl-PL" dirty="0" smtClean="0"/>
              <a:t> </a:t>
            </a:r>
            <a:r>
              <a:rPr lang="pl-PL" dirty="0" err="1" smtClean="0"/>
              <a:t>cases</a:t>
            </a:r>
            <a:r>
              <a:rPr lang="en-US" dirty="0" smtClean="0"/>
              <a:t> </a:t>
            </a:r>
            <a:endParaRPr lang="pl-PL" dirty="0" smtClean="0"/>
          </a:p>
          <a:p>
            <a:pPr marL="342900" indent="-342900" algn="just">
              <a:buFont typeface="+mj-lt"/>
              <a:buAutoNum type="arabicPeriod" startAt="7"/>
            </a:pPr>
            <a:endParaRPr lang="pl-PL" dirty="0" smtClean="0"/>
          </a:p>
          <a:p>
            <a:pPr algn="just"/>
            <a:endParaRPr lang="pl-PL" dirty="0"/>
          </a:p>
        </p:txBody>
      </p:sp>
      <p:cxnSp>
        <p:nvCxnSpPr>
          <p:cNvPr id="28" name="Łącznik prosty ze strzałką 27"/>
          <p:cNvCxnSpPr/>
          <p:nvPr/>
        </p:nvCxnSpPr>
        <p:spPr>
          <a:xfrm flipH="1">
            <a:off x="7954778" y="1804870"/>
            <a:ext cx="207303" cy="150634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Łącznik prosty ze strzałką 28"/>
          <p:cNvCxnSpPr/>
          <p:nvPr/>
        </p:nvCxnSpPr>
        <p:spPr>
          <a:xfrm flipH="1">
            <a:off x="10005405" y="1790802"/>
            <a:ext cx="207303" cy="150634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114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a 13"/>
          <p:cNvGrpSpPr/>
          <p:nvPr/>
        </p:nvGrpSpPr>
        <p:grpSpPr>
          <a:xfrm>
            <a:off x="8693124" y="389155"/>
            <a:ext cx="3219450" cy="2932179"/>
            <a:chOff x="4120515" y="506413"/>
            <a:chExt cx="3219450" cy="2932179"/>
          </a:xfrm>
        </p:grpSpPr>
        <p:pic>
          <p:nvPicPr>
            <p:cNvPr id="2" name="Obraz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20515" y="506413"/>
              <a:ext cx="3219450" cy="2886075"/>
            </a:xfrm>
            <a:prstGeom prst="rect">
              <a:avLst/>
            </a:prstGeom>
          </p:spPr>
        </p:pic>
        <p:sp>
          <p:nvSpPr>
            <p:cNvPr id="3" name="pole tekstowe 2"/>
            <p:cNvSpPr txBox="1"/>
            <p:nvPr/>
          </p:nvSpPr>
          <p:spPr>
            <a:xfrm>
              <a:off x="4984652" y="708721"/>
              <a:ext cx="540198" cy="679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3200" b="1" dirty="0" smtClean="0">
                  <a:solidFill>
                    <a:srgbClr val="FFFF00"/>
                  </a:solidFill>
                </a:rPr>
                <a:t>O</a:t>
              </a:r>
              <a:endParaRPr lang="en-US" sz="3200" b="1" dirty="0">
                <a:solidFill>
                  <a:srgbClr val="FFFF00"/>
                </a:solidFill>
              </a:endParaRPr>
            </a:p>
          </p:txBody>
        </p:sp>
        <p:sp>
          <p:nvSpPr>
            <p:cNvPr id="6" name="pole tekstowe 5"/>
            <p:cNvSpPr txBox="1"/>
            <p:nvPr/>
          </p:nvSpPr>
          <p:spPr>
            <a:xfrm>
              <a:off x="5404425" y="1442080"/>
              <a:ext cx="470845" cy="679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3200" b="1" dirty="0" smtClean="0">
                  <a:solidFill>
                    <a:schemeClr val="bg1"/>
                  </a:solidFill>
                </a:rPr>
                <a:t>C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pole tekstowe 6"/>
            <p:cNvSpPr txBox="1"/>
            <p:nvPr/>
          </p:nvSpPr>
          <p:spPr>
            <a:xfrm>
              <a:off x="5013508" y="2197810"/>
              <a:ext cx="470845" cy="679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3200" b="1" dirty="0" smtClean="0">
                  <a:solidFill>
                    <a:schemeClr val="bg1"/>
                  </a:solidFill>
                </a:rPr>
                <a:t>C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8" name="pole tekstowe 7"/>
            <p:cNvSpPr txBox="1"/>
            <p:nvPr/>
          </p:nvSpPr>
          <p:spPr>
            <a:xfrm>
              <a:off x="6266187" y="1527532"/>
              <a:ext cx="470845" cy="679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3200" b="1" dirty="0" smtClean="0">
                  <a:solidFill>
                    <a:schemeClr val="bg1"/>
                  </a:solidFill>
                </a:rPr>
                <a:t>C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pole tekstowe 8"/>
            <p:cNvSpPr txBox="1"/>
            <p:nvPr/>
          </p:nvSpPr>
          <p:spPr>
            <a:xfrm>
              <a:off x="5435170" y="2759444"/>
              <a:ext cx="519579" cy="679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3200" b="1" dirty="0"/>
                <a:t>H</a:t>
              </a:r>
              <a:endParaRPr lang="en-US" sz="3200" b="1" dirty="0"/>
            </a:p>
          </p:txBody>
        </p:sp>
        <p:sp>
          <p:nvSpPr>
            <p:cNvPr id="10" name="pole tekstowe 9"/>
            <p:cNvSpPr txBox="1"/>
            <p:nvPr/>
          </p:nvSpPr>
          <p:spPr>
            <a:xfrm>
              <a:off x="6423187" y="955730"/>
              <a:ext cx="519579" cy="679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3200" b="1" dirty="0"/>
                <a:t>H</a:t>
              </a:r>
              <a:endParaRPr lang="en-US" sz="3200" b="1" dirty="0"/>
            </a:p>
          </p:txBody>
        </p:sp>
        <p:sp>
          <p:nvSpPr>
            <p:cNvPr id="11" name="pole tekstowe 10"/>
            <p:cNvSpPr txBox="1"/>
            <p:nvPr/>
          </p:nvSpPr>
          <p:spPr>
            <a:xfrm>
              <a:off x="6768263" y="1711696"/>
              <a:ext cx="519579" cy="679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3200" b="1" dirty="0"/>
                <a:t>H</a:t>
              </a:r>
              <a:endParaRPr lang="en-US" sz="3200" b="1" dirty="0"/>
            </a:p>
          </p:txBody>
        </p:sp>
        <p:sp>
          <p:nvSpPr>
            <p:cNvPr id="12" name="pole tekstowe 11"/>
            <p:cNvSpPr txBox="1"/>
            <p:nvPr/>
          </p:nvSpPr>
          <p:spPr>
            <a:xfrm>
              <a:off x="6217453" y="2051270"/>
              <a:ext cx="519579" cy="679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3200" b="1" dirty="0"/>
                <a:t>H</a:t>
              </a:r>
              <a:endParaRPr lang="en-US" sz="3200" b="1" dirty="0"/>
            </a:p>
          </p:txBody>
        </p:sp>
        <p:sp>
          <p:nvSpPr>
            <p:cNvPr id="13" name="pole tekstowe 12"/>
            <p:cNvSpPr txBox="1"/>
            <p:nvPr/>
          </p:nvSpPr>
          <p:spPr>
            <a:xfrm>
              <a:off x="4395681" y="2392070"/>
              <a:ext cx="519579" cy="679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3200" b="1" dirty="0"/>
                <a:t>H</a:t>
              </a:r>
              <a:endParaRPr lang="en-US" sz="3200" b="1" dirty="0"/>
            </a:p>
          </p:txBody>
        </p:sp>
      </p:grpSp>
      <p:sp>
        <p:nvSpPr>
          <p:cNvPr id="15" name="pole tekstowe 14"/>
          <p:cNvSpPr txBox="1"/>
          <p:nvPr/>
        </p:nvSpPr>
        <p:spPr>
          <a:xfrm>
            <a:off x="288166" y="1687498"/>
            <a:ext cx="798490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rgbClr val="00B050"/>
                </a:solidFill>
              </a:rPr>
              <a:t>based on the tutorial, try to repeat all the steps to analyze the Acetone molecule and compare results with Formaldehyde </a:t>
            </a:r>
            <a:r>
              <a:rPr lang="en-US" sz="2400" b="1" dirty="0" smtClean="0">
                <a:solidFill>
                  <a:srgbClr val="00B050"/>
                </a:solidFill>
              </a:rPr>
              <a:t>molecule</a:t>
            </a:r>
            <a:endParaRPr lang="pl-PL" sz="2400" b="1" dirty="0" smtClean="0">
              <a:solidFill>
                <a:srgbClr val="00B050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v"/>
            </a:pPr>
            <a:endParaRPr lang="pl-PL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/>
              <a:t>perform all calculations using chemistry model with the following settings in  Gaussian Calculations Setup </a:t>
            </a:r>
            <a:r>
              <a:rPr lang="en-US" dirty="0" smtClean="0"/>
              <a:t>window</a:t>
            </a:r>
            <a:endParaRPr lang="pl-PL" dirty="0" smtClean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pl-PL" dirty="0" smtClean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pl-PL" dirty="0" smtClean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pl-PL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pl-PL" dirty="0" smtClean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pl-PL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pl-PL" dirty="0" smtClean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pl-PL" dirty="0"/>
          </a:p>
          <a:p>
            <a:pPr lvl="1" algn="just"/>
            <a:endParaRPr lang="en-US" dirty="0" smtClean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/>
              <a:t>try to find in literature (or on the internet) the IR spectrum </a:t>
            </a:r>
            <a:r>
              <a:rPr lang="en-US" dirty="0" smtClean="0"/>
              <a:t>of </a:t>
            </a:r>
            <a:r>
              <a:rPr lang="en-US" dirty="0"/>
              <a:t>acetone and compare it with this which you obtained from </a:t>
            </a:r>
            <a:r>
              <a:rPr lang="en-US" dirty="0" smtClean="0"/>
              <a:t>simulations</a:t>
            </a:r>
            <a:r>
              <a:rPr lang="pl-PL" smtClean="0"/>
              <a:t>   </a:t>
            </a:r>
            <a:r>
              <a:rPr lang="pl-PL" smtClean="0"/>
              <a:t> </a:t>
            </a:r>
            <a:endParaRPr lang="en-US" dirty="0"/>
          </a:p>
        </p:txBody>
      </p:sp>
      <p:sp>
        <p:nvSpPr>
          <p:cNvPr id="17" name="pole tekstowe 16"/>
          <p:cNvSpPr txBox="1"/>
          <p:nvPr/>
        </p:nvSpPr>
        <p:spPr>
          <a:xfrm>
            <a:off x="446917" y="252403"/>
            <a:ext cx="2292038" cy="707886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pl-PL" sz="4000" b="1" dirty="0" smtClean="0">
                <a:solidFill>
                  <a:srgbClr val="00B050"/>
                </a:solidFill>
              </a:rPr>
              <a:t>EXERCISE:</a:t>
            </a:r>
            <a:endParaRPr lang="en-US" sz="4000" b="1" dirty="0">
              <a:solidFill>
                <a:srgbClr val="00B050"/>
              </a:solidFill>
            </a:endParaRPr>
          </a:p>
        </p:txBody>
      </p:sp>
      <p:sp>
        <p:nvSpPr>
          <p:cNvPr id="18" name="pole tekstowe 17"/>
          <p:cNvSpPr txBox="1"/>
          <p:nvPr/>
        </p:nvSpPr>
        <p:spPr>
          <a:xfrm>
            <a:off x="4116418" y="647734"/>
            <a:ext cx="2231573" cy="769441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l-PL" sz="4400" dirty="0"/>
              <a:t>(CH</a:t>
            </a:r>
            <a:r>
              <a:rPr lang="pl-PL" sz="4400" baseline="-25000" dirty="0"/>
              <a:t>3</a:t>
            </a:r>
            <a:r>
              <a:rPr lang="pl-PL" sz="4400" dirty="0"/>
              <a:t>)</a:t>
            </a:r>
            <a:r>
              <a:rPr lang="pl-PL" sz="4400" baseline="-25000" dirty="0"/>
              <a:t>2</a:t>
            </a:r>
            <a:r>
              <a:rPr lang="pl-PL" sz="4400" dirty="0"/>
              <a:t>CO</a:t>
            </a:r>
            <a:endParaRPr lang="en-US" sz="4400" baseline="-25000" dirty="0"/>
          </a:p>
        </p:txBody>
      </p:sp>
      <p:graphicFrame>
        <p:nvGraphicFramePr>
          <p:cNvPr id="19" name="Tabela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713527"/>
              </p:ext>
            </p:extLst>
          </p:nvPr>
        </p:nvGraphicFramePr>
        <p:xfrm>
          <a:off x="572816" y="3737440"/>
          <a:ext cx="8120308" cy="19418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6794"/>
                <a:gridCol w="1856935"/>
                <a:gridCol w="4276579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l-PL" b="1" dirty="0"/>
                        <a:t>Job </a:t>
                      </a:r>
                      <a:r>
                        <a:rPr lang="pl-PL" b="1" dirty="0" err="1"/>
                        <a:t>Type</a:t>
                      </a:r>
                      <a:endParaRPr lang="pl-PL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 </a:t>
                      </a:r>
                      <a:r>
                        <a:rPr lang="pl-PL" dirty="0" smtClean="0"/>
                        <a:t>-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 err="1" smtClean="0"/>
                        <a:t>Optimization</a:t>
                      </a:r>
                      <a:r>
                        <a:rPr lang="pl-PL" dirty="0" smtClean="0"/>
                        <a:t>, </a:t>
                      </a:r>
                      <a:r>
                        <a:rPr lang="pl-PL" dirty="0" err="1" smtClean="0"/>
                        <a:t>Opt+Freq</a:t>
                      </a:r>
                      <a:r>
                        <a:rPr lang="pl-PL" baseline="0" dirty="0" smtClean="0"/>
                        <a:t> </a:t>
                      </a:r>
                      <a:r>
                        <a:rPr lang="pl-PL" dirty="0" smtClean="0"/>
                        <a:t>and Energy</a:t>
                      </a:r>
                    </a:p>
                  </a:txBody>
                  <a:tcPr anchor="ctr"/>
                </a:tc>
              </a:tr>
              <a:tr h="570268">
                <a:tc>
                  <a:txBody>
                    <a:bodyPr/>
                    <a:lstStyle/>
                    <a:p>
                      <a:pPr algn="ctr"/>
                      <a:r>
                        <a:rPr lang="pl-PL" b="1" dirty="0"/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/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DFT </a:t>
                      </a:r>
                      <a:r>
                        <a:rPr lang="pl-PL" dirty="0" err="1"/>
                        <a:t>Unrestricted</a:t>
                      </a:r>
                      <a:r>
                        <a:rPr lang="pl-PL" dirty="0"/>
                        <a:t> </a:t>
                      </a:r>
                      <a:r>
                        <a:rPr lang="pl-PL" dirty="0" smtClean="0"/>
                        <a:t>APFD</a:t>
                      </a:r>
                      <a:endParaRPr lang="pl-PL" dirty="0"/>
                    </a:p>
                  </a:txBody>
                  <a:tcPr anchor="ctr"/>
                </a:tc>
              </a:tr>
              <a:tr h="239678">
                <a:tc>
                  <a:txBody>
                    <a:bodyPr/>
                    <a:lstStyle/>
                    <a:p>
                      <a:pPr algn="ctr"/>
                      <a:r>
                        <a:rPr lang="pl-PL" b="1" dirty="0"/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/>
                        <a:t>Basis Set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6-311G </a:t>
                      </a:r>
                    </a:p>
                    <a:p>
                      <a:pPr algn="ctr"/>
                      <a:r>
                        <a:rPr lang="pl-PL" dirty="0" err="1" smtClean="0"/>
                        <a:t>Polarisation</a:t>
                      </a:r>
                      <a:r>
                        <a:rPr lang="pl-PL" dirty="0" smtClean="0"/>
                        <a:t> (2d, p </a:t>
                      </a:r>
                      <a:r>
                        <a:rPr lang="pl-PL" dirty="0"/>
                        <a:t>)</a:t>
                      </a:r>
                    </a:p>
                  </a:txBody>
                  <a:tcPr anchor="ctr"/>
                </a:tc>
              </a:tr>
              <a:tr h="239678">
                <a:tc>
                  <a:txBody>
                    <a:bodyPr/>
                    <a:lstStyle/>
                    <a:p>
                      <a:pPr algn="ctr"/>
                      <a:r>
                        <a:rPr lang="pl-PL" b="1" dirty="0"/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Spin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err="1" smtClean="0"/>
                        <a:t>Singlet</a:t>
                      </a:r>
                      <a:endParaRPr lang="pl-PL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732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a 9"/>
          <p:cNvGrpSpPr/>
          <p:nvPr/>
        </p:nvGrpSpPr>
        <p:grpSpPr>
          <a:xfrm>
            <a:off x="5133747" y="642223"/>
            <a:ext cx="6722636" cy="3565236"/>
            <a:chOff x="5133747" y="642223"/>
            <a:chExt cx="6722636" cy="3565236"/>
          </a:xfrm>
        </p:grpSpPr>
        <p:grpSp>
          <p:nvGrpSpPr>
            <p:cNvPr id="20" name="Grupa 19"/>
            <p:cNvGrpSpPr/>
            <p:nvPr/>
          </p:nvGrpSpPr>
          <p:grpSpPr>
            <a:xfrm>
              <a:off x="5133747" y="642223"/>
              <a:ext cx="6722636" cy="3565236"/>
              <a:chOff x="5233401" y="1048967"/>
              <a:chExt cx="6722636" cy="3565236"/>
            </a:xfrm>
          </p:grpSpPr>
          <p:pic>
            <p:nvPicPr>
              <p:cNvPr id="8" name="Obraz 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771947" y="1048967"/>
                <a:ext cx="6184090" cy="3452695"/>
              </a:xfrm>
              <a:prstGeom prst="rect">
                <a:avLst/>
              </a:prstGeom>
            </p:spPr>
          </p:pic>
          <p:sp>
            <p:nvSpPr>
              <p:cNvPr id="7" name="Elipsa 6"/>
              <p:cNvSpPr/>
              <p:nvPr/>
            </p:nvSpPr>
            <p:spPr>
              <a:xfrm>
                <a:off x="7968700" y="1048967"/>
                <a:ext cx="352954" cy="427193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Elipsa 8"/>
              <p:cNvSpPr/>
              <p:nvPr/>
            </p:nvSpPr>
            <p:spPr>
              <a:xfrm>
                <a:off x="8480888" y="4195194"/>
                <a:ext cx="1324294" cy="419009"/>
              </a:xfrm>
              <a:prstGeom prst="ellipse">
                <a:avLst/>
              </a:pr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1" name="Łącznik prosty ze strzałką 10"/>
              <p:cNvCxnSpPr/>
              <p:nvPr/>
            </p:nvCxnSpPr>
            <p:spPr>
              <a:xfrm flipV="1">
                <a:off x="5233401" y="1266092"/>
                <a:ext cx="2883657" cy="139757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pole tekstowe 5"/>
            <p:cNvSpPr txBox="1"/>
            <p:nvPr/>
          </p:nvSpPr>
          <p:spPr>
            <a:xfrm>
              <a:off x="9547221" y="2282350"/>
              <a:ext cx="46198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3200" b="1" dirty="0" smtClean="0">
                  <a:solidFill>
                    <a:srgbClr val="FFFF00"/>
                  </a:solidFill>
                </a:rPr>
                <a:t>O</a:t>
              </a:r>
              <a:endParaRPr lang="en-US" sz="3200" b="1" dirty="0">
                <a:solidFill>
                  <a:srgbClr val="FFFF00"/>
                </a:solidFill>
              </a:endParaRPr>
            </a:p>
          </p:txBody>
        </p:sp>
        <p:sp>
          <p:nvSpPr>
            <p:cNvPr id="21" name="pole tekstowe 20"/>
            <p:cNvSpPr txBox="1"/>
            <p:nvPr/>
          </p:nvSpPr>
          <p:spPr>
            <a:xfrm>
              <a:off x="10966437" y="2270986"/>
              <a:ext cx="46198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3200" b="1" dirty="0" smtClean="0">
                  <a:solidFill>
                    <a:srgbClr val="FFFF00"/>
                  </a:solidFill>
                </a:rPr>
                <a:t>O</a:t>
              </a:r>
              <a:endParaRPr lang="en-US" sz="3200" b="1" dirty="0">
                <a:solidFill>
                  <a:srgbClr val="FFFF00"/>
                </a:solidFill>
              </a:endParaRPr>
            </a:p>
          </p:txBody>
        </p:sp>
      </p:grpSp>
      <p:pic>
        <p:nvPicPr>
          <p:cNvPr id="27" name="Obraz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3357" y="4121552"/>
            <a:ext cx="5488094" cy="1382371"/>
          </a:xfrm>
          <a:prstGeom prst="rect">
            <a:avLst/>
          </a:prstGeom>
        </p:spPr>
      </p:pic>
      <p:sp>
        <p:nvSpPr>
          <p:cNvPr id="4" name="pole tekstowe 3"/>
          <p:cNvSpPr txBox="1"/>
          <p:nvPr/>
        </p:nvSpPr>
        <p:spPr>
          <a:xfrm>
            <a:off x="178395" y="1437815"/>
            <a:ext cx="530771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en-US" dirty="0" smtClean="0"/>
              <a:t>create</a:t>
            </a:r>
            <a:r>
              <a:rPr lang="pl-PL" dirty="0" smtClean="0"/>
              <a:t> O</a:t>
            </a:r>
            <a:r>
              <a:rPr lang="pl-PL" baseline="-25000" dirty="0" smtClean="0"/>
              <a:t>2 </a:t>
            </a:r>
            <a:r>
              <a:rPr lang="pl-PL" dirty="0" smtClean="0"/>
              <a:t> </a:t>
            </a:r>
            <a:r>
              <a:rPr lang="en-US" dirty="0" smtClean="0"/>
              <a:t>molecule</a:t>
            </a:r>
            <a:endParaRPr lang="pl-PL" dirty="0" smtClean="0"/>
          </a:p>
          <a:p>
            <a:pPr marL="342900" indent="-342900" algn="just">
              <a:buAutoNum type="arabicPeriod"/>
            </a:pPr>
            <a:r>
              <a:rPr lang="pl-PL" dirty="0"/>
              <a:t>s</a:t>
            </a:r>
            <a:r>
              <a:rPr lang="en-US" dirty="0" err="1" smtClean="0"/>
              <a:t>ave</a:t>
            </a:r>
            <a:r>
              <a:rPr lang="en-US" dirty="0" smtClean="0"/>
              <a:t> </a:t>
            </a:r>
            <a:r>
              <a:rPr lang="en-US" dirty="0"/>
              <a:t>the O</a:t>
            </a:r>
            <a:r>
              <a:rPr lang="en-US" baseline="-25000" dirty="0"/>
              <a:t>2</a:t>
            </a:r>
            <a:r>
              <a:rPr lang="en-US" dirty="0"/>
              <a:t> molecule as a Gaussian input </a:t>
            </a:r>
            <a:r>
              <a:rPr lang="en-US" dirty="0" smtClean="0"/>
              <a:t>file</a:t>
            </a:r>
            <a:r>
              <a:rPr lang="pl-PL" dirty="0" smtClean="0"/>
              <a:t> (.</a:t>
            </a:r>
            <a:r>
              <a:rPr lang="pl-PL" dirty="0" err="1" smtClean="0"/>
              <a:t>gjf</a:t>
            </a:r>
            <a:r>
              <a:rPr lang="pl-PL" dirty="0" smtClean="0"/>
              <a:t>)</a:t>
            </a:r>
          </a:p>
          <a:p>
            <a:pPr marL="342900" indent="-342900" algn="just">
              <a:buAutoNum type="arabicPeriod"/>
            </a:pPr>
            <a:r>
              <a:rPr lang="en-US" dirty="0"/>
              <a:t>use symmetrize button to optimize </a:t>
            </a:r>
            <a:r>
              <a:rPr lang="pl-PL" dirty="0" err="1"/>
              <a:t>View</a:t>
            </a:r>
            <a:r>
              <a:rPr lang="pl-PL" dirty="0"/>
              <a:t> </a:t>
            </a:r>
            <a:r>
              <a:rPr lang="pl-PL" dirty="0" smtClean="0"/>
              <a:t>window</a:t>
            </a:r>
          </a:p>
          <a:p>
            <a:pPr marL="342900" indent="-342900" algn="just">
              <a:buAutoNum type="arabicPeriod"/>
            </a:pPr>
            <a:r>
              <a:rPr lang="en-US" dirty="0" smtClean="0"/>
              <a:t>read </a:t>
            </a:r>
            <a:r>
              <a:rPr lang="en-US" dirty="0"/>
              <a:t>basic information about a molecule: number of electrons, state of an atom  </a:t>
            </a:r>
            <a:r>
              <a:rPr lang="en-US" dirty="0" smtClean="0"/>
              <a:t>(is </a:t>
            </a:r>
            <a:r>
              <a:rPr lang="en-US" dirty="0"/>
              <a:t>it singlet, doublet, triplet... </a:t>
            </a:r>
            <a:r>
              <a:rPr lang="en-US" dirty="0" smtClean="0"/>
              <a:t>?)</a:t>
            </a:r>
            <a:endParaRPr lang="pl-PL" dirty="0" smtClean="0"/>
          </a:p>
          <a:p>
            <a:pPr marL="342900" indent="-342900" algn="just">
              <a:buAutoNum type="arabicPeriod"/>
            </a:pPr>
            <a:r>
              <a:rPr lang="en-US" dirty="0"/>
              <a:t>optimize a molecule geometry: Open the Calculate menu/ Gaussian Calculations Setup (</a:t>
            </a:r>
            <a:r>
              <a:rPr lang="en-US" dirty="0" err="1"/>
              <a:t>Ctrl+G</a:t>
            </a:r>
            <a:r>
              <a:rPr lang="en-US" dirty="0" smtClean="0"/>
              <a:t>)</a:t>
            </a:r>
            <a:endParaRPr lang="pl-PL" dirty="0" smtClean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/>
              <a:t>set up following settings in  Gaussian Calculations Setup </a:t>
            </a:r>
            <a:r>
              <a:rPr lang="en-US" dirty="0" smtClean="0"/>
              <a:t>window</a:t>
            </a:r>
            <a:r>
              <a:rPr lang="pl-PL" dirty="0" smtClean="0"/>
              <a:t>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l-PL" dirty="0" smtClean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pl-PL" dirty="0" smtClean="0"/>
          </a:p>
          <a:p>
            <a:pPr marL="342900" indent="-342900" algn="just">
              <a:buAutoNum type="arabicPeriod"/>
            </a:pPr>
            <a:endParaRPr lang="pl-PL" dirty="0" smtClean="0"/>
          </a:p>
          <a:p>
            <a:pPr marL="342900" indent="-342900" algn="just">
              <a:buAutoNum type="arabicPeriod"/>
            </a:pPr>
            <a:endParaRPr lang="pl-PL" dirty="0" smtClean="0"/>
          </a:p>
        </p:txBody>
      </p:sp>
      <p:sp>
        <p:nvSpPr>
          <p:cNvPr id="2" name="pole tekstowe 1"/>
          <p:cNvSpPr txBox="1"/>
          <p:nvPr/>
        </p:nvSpPr>
        <p:spPr>
          <a:xfrm>
            <a:off x="204100" y="668374"/>
            <a:ext cx="748923" cy="769441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l-PL" sz="4400" dirty="0" smtClean="0"/>
              <a:t>O</a:t>
            </a:r>
            <a:r>
              <a:rPr lang="pl-PL" sz="4400" baseline="-25000" dirty="0" smtClean="0"/>
              <a:t>2</a:t>
            </a:r>
            <a:endParaRPr lang="en-US" sz="4400" baseline="-25000" dirty="0"/>
          </a:p>
        </p:txBody>
      </p:sp>
      <p:cxnSp>
        <p:nvCxnSpPr>
          <p:cNvPr id="15" name="Łącznik prosty ze strzałką 14"/>
          <p:cNvCxnSpPr/>
          <p:nvPr/>
        </p:nvCxnSpPr>
        <p:spPr>
          <a:xfrm>
            <a:off x="5412059" y="2995462"/>
            <a:ext cx="3197369" cy="100249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upa 25"/>
          <p:cNvGrpSpPr/>
          <p:nvPr/>
        </p:nvGrpSpPr>
        <p:grpSpPr>
          <a:xfrm>
            <a:off x="8697005" y="237047"/>
            <a:ext cx="894791" cy="891120"/>
            <a:chOff x="8850287" y="337992"/>
            <a:chExt cx="894791" cy="891120"/>
          </a:xfrm>
        </p:grpSpPr>
        <p:pic>
          <p:nvPicPr>
            <p:cNvPr id="5" name="Obraz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94862" y="378896"/>
              <a:ext cx="850216" cy="850216"/>
            </a:xfrm>
            <a:prstGeom prst="rect">
              <a:avLst/>
            </a:prstGeom>
          </p:spPr>
        </p:pic>
        <p:sp>
          <p:nvSpPr>
            <p:cNvPr id="25" name="Prostokąt 24"/>
            <p:cNvSpPr/>
            <p:nvPr/>
          </p:nvSpPr>
          <p:spPr>
            <a:xfrm>
              <a:off x="8850287" y="337992"/>
              <a:ext cx="850216" cy="86265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8" name="Obraz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9194" y="5271726"/>
            <a:ext cx="5641741" cy="1304547"/>
          </a:xfrm>
          <a:prstGeom prst="rect">
            <a:avLst/>
          </a:prstGeom>
        </p:spPr>
      </p:pic>
      <p:graphicFrame>
        <p:nvGraphicFramePr>
          <p:cNvPr id="29" name="Tabela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7994877"/>
              </p:ext>
            </p:extLst>
          </p:nvPr>
        </p:nvGraphicFramePr>
        <p:xfrm>
          <a:off x="323413" y="4228380"/>
          <a:ext cx="4768224" cy="201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9408"/>
                <a:gridCol w="1589408"/>
                <a:gridCol w="1589408"/>
              </a:tblGrid>
              <a:tr h="239678">
                <a:tc>
                  <a:txBody>
                    <a:bodyPr/>
                    <a:lstStyle/>
                    <a:p>
                      <a:pPr algn="ctr"/>
                      <a:r>
                        <a:rPr lang="pl-PL" b="1" dirty="0"/>
                        <a:t>Job </a:t>
                      </a:r>
                      <a:r>
                        <a:rPr lang="pl-PL" b="1" dirty="0" err="1"/>
                        <a:t>Type</a:t>
                      </a:r>
                      <a:endParaRPr lang="pl-PL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 </a:t>
                      </a:r>
                      <a:r>
                        <a:rPr lang="pl-PL" dirty="0" smtClean="0"/>
                        <a:t>-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/>
                        <a:t>Optimization</a:t>
                      </a:r>
                    </a:p>
                  </a:txBody>
                  <a:tcPr anchor="ctr"/>
                </a:tc>
              </a:tr>
              <a:tr h="570268">
                <a:tc>
                  <a:txBody>
                    <a:bodyPr/>
                    <a:lstStyle/>
                    <a:p>
                      <a:pPr algn="ctr"/>
                      <a:r>
                        <a:rPr lang="pl-PL" b="1" dirty="0"/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/>
                        <a:t>DFT Unrestricted B3LYP</a:t>
                      </a:r>
                    </a:p>
                  </a:txBody>
                  <a:tcPr anchor="ctr"/>
                </a:tc>
              </a:tr>
              <a:tr h="239678">
                <a:tc>
                  <a:txBody>
                    <a:bodyPr/>
                    <a:lstStyle/>
                    <a:p>
                      <a:pPr algn="ctr"/>
                      <a:r>
                        <a:rPr lang="pl-PL" b="1" dirty="0"/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/>
                        <a:t>Basis Set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/>
                        <a:t>6-31G (d )</a:t>
                      </a:r>
                    </a:p>
                  </a:txBody>
                  <a:tcPr anchor="ctr"/>
                </a:tc>
              </a:tr>
              <a:tr h="239678">
                <a:tc>
                  <a:txBody>
                    <a:bodyPr/>
                    <a:lstStyle/>
                    <a:p>
                      <a:pPr algn="ctr"/>
                      <a:r>
                        <a:rPr lang="pl-PL" b="1" dirty="0"/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Spin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Triplet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30" name="Łącznik prosty ze strzałką 29"/>
          <p:cNvCxnSpPr/>
          <p:nvPr/>
        </p:nvCxnSpPr>
        <p:spPr>
          <a:xfrm>
            <a:off x="1649223" y="4826570"/>
            <a:ext cx="3645303" cy="153393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Łącznik prosty ze strzałką 31"/>
          <p:cNvCxnSpPr/>
          <p:nvPr/>
        </p:nvCxnSpPr>
        <p:spPr>
          <a:xfrm flipV="1">
            <a:off x="4965895" y="5923999"/>
            <a:ext cx="1728908" cy="206138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pole tekstowe 34"/>
          <p:cNvSpPr txBox="1"/>
          <p:nvPr/>
        </p:nvSpPr>
        <p:spPr>
          <a:xfrm>
            <a:off x="81157" y="82668"/>
            <a:ext cx="6578789" cy="52322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pl-PL" sz="2800" b="1" dirty="0">
                <a:solidFill>
                  <a:srgbClr val="0070C0"/>
                </a:solidFill>
              </a:rPr>
              <a:t>ENERGY, BOND LENGTH, </a:t>
            </a:r>
            <a:r>
              <a:rPr lang="pl-PL" sz="2800" b="1" dirty="0" smtClean="0">
                <a:solidFill>
                  <a:srgbClr val="0070C0"/>
                </a:solidFill>
              </a:rPr>
              <a:t>DIPOLE MOMENT 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3" name="pole tekstowe 2"/>
          <p:cNvSpPr txBox="1"/>
          <p:nvPr/>
        </p:nvSpPr>
        <p:spPr>
          <a:xfrm>
            <a:off x="9876348" y="4611858"/>
            <a:ext cx="2264587" cy="2031325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pl-PL" b="1" dirty="0" smtClean="0">
                <a:solidFill>
                  <a:srgbClr val="00B050"/>
                </a:solidFill>
              </a:rPr>
              <a:t>NOTE:</a:t>
            </a:r>
          </a:p>
          <a:p>
            <a:pPr algn="just"/>
            <a:r>
              <a:rPr lang="pl-PL" b="1" dirty="0" smtClean="0">
                <a:solidFill>
                  <a:srgbClr val="00B050"/>
                </a:solidFill>
              </a:rPr>
              <a:t>DFT</a:t>
            </a:r>
            <a:r>
              <a:rPr lang="pl-PL" dirty="0" smtClean="0">
                <a:solidFill>
                  <a:srgbClr val="00B050"/>
                </a:solidFill>
              </a:rPr>
              <a:t> - </a:t>
            </a:r>
            <a:r>
              <a:rPr lang="en-US" dirty="0" smtClean="0">
                <a:solidFill>
                  <a:srgbClr val="00B050"/>
                </a:solidFill>
              </a:rPr>
              <a:t>one </a:t>
            </a:r>
            <a:r>
              <a:rPr lang="en-US" dirty="0">
                <a:solidFill>
                  <a:srgbClr val="00B050"/>
                </a:solidFill>
              </a:rPr>
              <a:t>of the  quantum mechanical method used in physics and chemistry to investigate the electronic structure</a:t>
            </a:r>
            <a:r>
              <a:rPr lang="pl-PL" dirty="0" smtClean="0">
                <a:solidFill>
                  <a:srgbClr val="00B050"/>
                </a:solidFill>
              </a:rPr>
              <a:t> 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3" name="pole tekstowe 12"/>
          <p:cNvSpPr txBox="1"/>
          <p:nvPr/>
        </p:nvSpPr>
        <p:spPr>
          <a:xfrm>
            <a:off x="0" y="6244440"/>
            <a:ext cx="60697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read Gaussian </a:t>
            </a:r>
            <a:r>
              <a:rPr lang="en-US" b="1" dirty="0" smtClean="0">
                <a:solidFill>
                  <a:srgbClr val="FF0000"/>
                </a:solidFill>
              </a:rPr>
              <a:t>documentation</a:t>
            </a:r>
            <a:r>
              <a:rPr lang="pl-PL" b="1" dirty="0" smtClean="0">
                <a:solidFill>
                  <a:srgbClr val="FF0000"/>
                </a:solidFill>
              </a:rPr>
              <a:t>:</a:t>
            </a:r>
          </a:p>
          <a:p>
            <a:r>
              <a:rPr lang="pl-PL" b="1" dirty="0" smtClean="0">
                <a:solidFill>
                  <a:srgbClr val="FF0000"/>
                </a:solidFill>
                <a:hlinkClick r:id="rId6"/>
              </a:rPr>
              <a:t>http</a:t>
            </a:r>
            <a:r>
              <a:rPr lang="pl-PL" b="1" dirty="0">
                <a:solidFill>
                  <a:srgbClr val="FF0000"/>
                </a:solidFill>
                <a:hlinkClick r:id="rId6"/>
              </a:rPr>
              <a:t>://</a:t>
            </a:r>
            <a:r>
              <a:rPr lang="pl-PL" b="1" dirty="0" smtClean="0">
                <a:solidFill>
                  <a:srgbClr val="FF0000"/>
                </a:solidFill>
                <a:hlinkClick r:id="rId6"/>
              </a:rPr>
              <a:t>gaussian.com/basissets/</a:t>
            </a:r>
            <a:r>
              <a:rPr lang="pl-PL" b="1" dirty="0">
                <a:solidFill>
                  <a:srgbClr val="FF0000"/>
                </a:solidFill>
              </a:rPr>
              <a:t> </a:t>
            </a:r>
            <a:r>
              <a:rPr lang="pl-PL" b="1" dirty="0" smtClean="0">
                <a:solidFill>
                  <a:srgbClr val="FF0000"/>
                </a:solidFill>
              </a:rPr>
              <a:t>and </a:t>
            </a:r>
            <a:r>
              <a:rPr lang="en-US" b="1" dirty="0" smtClean="0">
                <a:solidFill>
                  <a:srgbClr val="FF0000"/>
                </a:solidFill>
                <a:hlinkClick r:id="rId7"/>
              </a:rPr>
              <a:t>http</a:t>
            </a:r>
            <a:r>
              <a:rPr lang="en-US" b="1" dirty="0">
                <a:solidFill>
                  <a:srgbClr val="FF0000"/>
                </a:solidFill>
                <a:hlinkClick r:id="rId7"/>
              </a:rPr>
              <a:t>://gaussian.com/dft</a:t>
            </a:r>
            <a:r>
              <a:rPr lang="en-US" b="1" dirty="0" smtClean="0">
                <a:solidFill>
                  <a:srgbClr val="FF0000"/>
                </a:solidFill>
                <a:hlinkClick r:id="rId7"/>
              </a:rPr>
              <a:t>/</a:t>
            </a:r>
            <a:r>
              <a:rPr lang="pl-PL" b="1" dirty="0" smtClean="0">
                <a:solidFill>
                  <a:srgbClr val="FF0000"/>
                </a:solidFill>
              </a:rPr>
              <a:t> 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10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Obraz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6464" y="3989709"/>
            <a:ext cx="2202845" cy="2861964"/>
          </a:xfrm>
          <a:prstGeom prst="rect">
            <a:avLst/>
          </a:prstGeom>
        </p:spPr>
      </p:pic>
      <p:sp>
        <p:nvSpPr>
          <p:cNvPr id="2" name="pole tekstowe 1"/>
          <p:cNvSpPr txBox="1"/>
          <p:nvPr/>
        </p:nvSpPr>
        <p:spPr>
          <a:xfrm>
            <a:off x="281354" y="815926"/>
            <a:ext cx="748923" cy="769441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l-PL" sz="4400" dirty="0" smtClean="0"/>
              <a:t>O</a:t>
            </a:r>
            <a:r>
              <a:rPr lang="pl-PL" sz="4400" baseline="-25000" dirty="0" smtClean="0"/>
              <a:t>2</a:t>
            </a:r>
            <a:endParaRPr lang="en-US" sz="4400" baseline="-25000" dirty="0"/>
          </a:p>
        </p:txBody>
      </p:sp>
      <p:pic>
        <p:nvPicPr>
          <p:cNvPr id="10" name="Obraz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9067" y="692033"/>
            <a:ext cx="6353175" cy="5324475"/>
          </a:xfrm>
          <a:prstGeom prst="rect">
            <a:avLst/>
          </a:prstGeom>
        </p:spPr>
      </p:pic>
      <p:pic>
        <p:nvPicPr>
          <p:cNvPr id="12" name="Obraz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9156" y="2936117"/>
            <a:ext cx="5162844" cy="3746562"/>
          </a:xfrm>
          <a:prstGeom prst="rect">
            <a:avLst/>
          </a:prstGeom>
        </p:spPr>
      </p:pic>
      <p:sp>
        <p:nvSpPr>
          <p:cNvPr id="13" name="Strzałka w prawo 12"/>
          <p:cNvSpPr/>
          <p:nvPr/>
        </p:nvSpPr>
        <p:spPr>
          <a:xfrm>
            <a:off x="6431809" y="4159824"/>
            <a:ext cx="978408" cy="484632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Elipsa 22"/>
          <p:cNvSpPr/>
          <p:nvPr/>
        </p:nvSpPr>
        <p:spPr>
          <a:xfrm>
            <a:off x="6182231" y="5549035"/>
            <a:ext cx="846925" cy="57303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ole tekstowe 3"/>
          <p:cNvSpPr txBox="1"/>
          <p:nvPr/>
        </p:nvSpPr>
        <p:spPr>
          <a:xfrm>
            <a:off x="173211" y="1736281"/>
            <a:ext cx="5307713" cy="28623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 startAt="6"/>
            </a:pPr>
            <a:r>
              <a:rPr lang="en-US" dirty="0"/>
              <a:t>Run the calculation: click „Submit” </a:t>
            </a:r>
            <a:r>
              <a:rPr lang="en-US" dirty="0" smtClean="0"/>
              <a:t>button</a:t>
            </a:r>
            <a:endParaRPr lang="pl-PL" dirty="0" smtClean="0"/>
          </a:p>
          <a:p>
            <a:pPr marL="342900" indent="-342900" algn="just">
              <a:buFont typeface="+mj-lt"/>
              <a:buAutoNum type="arabicPeriod" startAt="6"/>
            </a:pPr>
            <a:r>
              <a:rPr lang="pl-PL" dirty="0" err="1" smtClean="0"/>
              <a:t>Choose</a:t>
            </a:r>
            <a:r>
              <a:rPr lang="pl-PL" dirty="0" smtClean="0"/>
              <a:t> „</a:t>
            </a:r>
            <a:r>
              <a:rPr lang="pl-PL" dirty="0" err="1" smtClean="0"/>
              <a:t>yes</a:t>
            </a:r>
            <a:r>
              <a:rPr lang="pl-PL" dirty="0" smtClean="0"/>
              <a:t>” to </a:t>
            </a:r>
            <a:r>
              <a:rPr lang="pl-PL" dirty="0" err="1" smtClean="0"/>
              <a:t>close</a:t>
            </a:r>
            <a:r>
              <a:rPr lang="pl-PL" dirty="0" smtClean="0"/>
              <a:t> the </a:t>
            </a:r>
            <a:r>
              <a:rPr lang="pl-PL" dirty="0" err="1" smtClean="0"/>
              <a:t>Gaussian</a:t>
            </a:r>
            <a:r>
              <a:rPr lang="pl-PL" dirty="0" smtClean="0"/>
              <a:t> window</a:t>
            </a:r>
          </a:p>
          <a:p>
            <a:pPr marL="342900" indent="-342900" algn="just">
              <a:buFont typeface="+mj-lt"/>
              <a:buAutoNum type="arabicPeriod" startAt="6"/>
            </a:pPr>
            <a:r>
              <a:rPr lang="en-US" dirty="0" smtClean="0"/>
              <a:t>When </a:t>
            </a:r>
            <a:r>
              <a:rPr lang="en-US" dirty="0"/>
              <a:t>the calculation is complete, </a:t>
            </a:r>
            <a:r>
              <a:rPr lang="pl-PL" dirty="0" smtClean="0"/>
              <a:t>open </a:t>
            </a:r>
            <a:r>
              <a:rPr lang="en-US" dirty="0" smtClean="0"/>
              <a:t>the </a:t>
            </a:r>
            <a:r>
              <a:rPr lang="en-US" dirty="0"/>
              <a:t>"</a:t>
            </a:r>
            <a:r>
              <a:rPr lang="en-US" dirty="0" err="1"/>
              <a:t>chk</a:t>
            </a:r>
            <a:r>
              <a:rPr lang="en-US" dirty="0"/>
              <a:t>" </a:t>
            </a:r>
            <a:r>
              <a:rPr lang="en-US" dirty="0" smtClean="0"/>
              <a:t>file</a:t>
            </a:r>
            <a:r>
              <a:rPr lang="pl-PL" dirty="0" smtClean="0"/>
              <a:t>: File/open/O2.chk </a:t>
            </a:r>
            <a:r>
              <a:rPr lang="pl-PL" dirty="0" smtClean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only when .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chk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file didn't open automatically</a:t>
            </a:r>
            <a:r>
              <a:rPr lang="pl-PL" dirty="0" smtClean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pPr marL="342900" indent="-342900" algn="just">
              <a:buFont typeface="+mj-lt"/>
              <a:buAutoNum type="arabicPeriod" startAt="6"/>
            </a:pPr>
            <a:r>
              <a:rPr lang="pl-PL" dirty="0"/>
              <a:t>Open </a:t>
            </a:r>
            <a:r>
              <a:rPr lang="pl-PL" dirty="0" err="1"/>
              <a:t>Results</a:t>
            </a:r>
            <a:r>
              <a:rPr lang="pl-PL" dirty="0"/>
              <a:t> </a:t>
            </a:r>
            <a:r>
              <a:rPr lang="pl-PL" dirty="0" smtClean="0"/>
              <a:t>menu/</a:t>
            </a:r>
            <a:r>
              <a:rPr lang="pl-PL" dirty="0" err="1" smtClean="0"/>
              <a:t>Summary</a:t>
            </a:r>
            <a:endParaRPr lang="pl-PL" dirty="0" smtClean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dirty="0"/>
              <a:t>what is: </a:t>
            </a:r>
          </a:p>
          <a:p>
            <a:pPr algn="just"/>
            <a:r>
              <a:rPr lang="pl-PL" dirty="0" smtClean="0"/>
              <a:t>	</a:t>
            </a:r>
            <a:r>
              <a:rPr lang="en-US" dirty="0" smtClean="0"/>
              <a:t>the </a:t>
            </a:r>
            <a:r>
              <a:rPr lang="en-US" dirty="0"/>
              <a:t>value of Electronic Energy</a:t>
            </a:r>
          </a:p>
          <a:p>
            <a:pPr algn="just"/>
            <a:r>
              <a:rPr lang="pl-PL" dirty="0" smtClean="0"/>
              <a:t>	</a:t>
            </a:r>
            <a:r>
              <a:rPr lang="en-US" dirty="0" smtClean="0"/>
              <a:t>the </a:t>
            </a:r>
            <a:r>
              <a:rPr lang="en-US" dirty="0"/>
              <a:t>value of Dipole Moment</a:t>
            </a:r>
          </a:p>
          <a:p>
            <a:pPr algn="just"/>
            <a:r>
              <a:rPr lang="pl-PL" dirty="0" smtClean="0"/>
              <a:t>	</a:t>
            </a:r>
            <a:r>
              <a:rPr lang="en-US" dirty="0" smtClean="0"/>
              <a:t>spin </a:t>
            </a:r>
            <a:r>
              <a:rPr lang="en-US" dirty="0"/>
              <a:t>configuration?</a:t>
            </a:r>
            <a:endParaRPr lang="pl-PL" dirty="0" smtClean="0"/>
          </a:p>
        </p:txBody>
      </p:sp>
      <p:cxnSp>
        <p:nvCxnSpPr>
          <p:cNvPr id="31" name="Łącznik prosty ze strzałką 30"/>
          <p:cNvCxnSpPr/>
          <p:nvPr/>
        </p:nvCxnSpPr>
        <p:spPr>
          <a:xfrm>
            <a:off x="4589450" y="2011680"/>
            <a:ext cx="1908100" cy="34512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Łącznik prosty ze strzałką 32"/>
          <p:cNvCxnSpPr/>
          <p:nvPr/>
        </p:nvCxnSpPr>
        <p:spPr>
          <a:xfrm>
            <a:off x="1749272" y="4580899"/>
            <a:ext cx="1353174" cy="158988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ole tekstowe 13"/>
          <p:cNvSpPr txBox="1"/>
          <p:nvPr/>
        </p:nvSpPr>
        <p:spPr>
          <a:xfrm>
            <a:off x="81157" y="82668"/>
            <a:ext cx="6578789" cy="52322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pl-PL" sz="2800" b="1" dirty="0">
                <a:solidFill>
                  <a:srgbClr val="0070C0"/>
                </a:solidFill>
              </a:rPr>
              <a:t>ENERGY, BOND LENGTH, </a:t>
            </a:r>
            <a:r>
              <a:rPr lang="pl-PL" sz="2800" b="1" dirty="0" smtClean="0">
                <a:solidFill>
                  <a:srgbClr val="0070C0"/>
                </a:solidFill>
              </a:rPr>
              <a:t>DIPOLE MOMENT 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15" name="Elipsa 14"/>
          <p:cNvSpPr/>
          <p:nvPr/>
        </p:nvSpPr>
        <p:spPr>
          <a:xfrm>
            <a:off x="10066864" y="5375841"/>
            <a:ext cx="846925" cy="57303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297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281354" y="815926"/>
            <a:ext cx="748923" cy="769441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pl-PL" sz="4400" dirty="0" smtClean="0"/>
              <a:t>O</a:t>
            </a:r>
            <a:r>
              <a:rPr lang="pl-PL" sz="4400" baseline="-25000" dirty="0" smtClean="0"/>
              <a:t>2</a:t>
            </a:r>
            <a:endParaRPr lang="en-US" sz="4400" baseline="-25000" dirty="0"/>
          </a:p>
        </p:txBody>
      </p:sp>
      <p:sp>
        <p:nvSpPr>
          <p:cNvPr id="4" name="pole tekstowe 3"/>
          <p:cNvSpPr txBox="1"/>
          <p:nvPr/>
        </p:nvSpPr>
        <p:spPr>
          <a:xfrm>
            <a:off x="204100" y="1564301"/>
            <a:ext cx="530771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 startAt="10"/>
            </a:pPr>
            <a:r>
              <a:rPr lang="en-US" dirty="0" smtClean="0"/>
              <a:t>measure the O=O bond length</a:t>
            </a:r>
            <a:r>
              <a:rPr lang="pl-PL" dirty="0" smtClean="0"/>
              <a:t>:  </a:t>
            </a:r>
            <a:r>
              <a:rPr lang="en-US" dirty="0"/>
              <a:t>click on the Inquire button on the Builder </a:t>
            </a:r>
            <a:r>
              <a:rPr lang="en-US" dirty="0" smtClean="0"/>
              <a:t>window</a:t>
            </a:r>
            <a:endParaRPr lang="pl-PL" dirty="0" smtClean="0"/>
          </a:p>
          <a:p>
            <a:pPr marL="342900" indent="-342900" algn="just">
              <a:buFont typeface="+mj-lt"/>
              <a:buAutoNum type="arabicPeriod" startAt="10"/>
            </a:pPr>
            <a:endParaRPr lang="pl-PL" dirty="0"/>
          </a:p>
          <a:p>
            <a:pPr marL="342900" indent="-342900" algn="just">
              <a:buFont typeface="+mj-lt"/>
              <a:buAutoNum type="arabicPeriod" startAt="10"/>
            </a:pPr>
            <a:r>
              <a:rPr lang="en-US" dirty="0"/>
              <a:t>make atoms active and read bond length </a:t>
            </a:r>
            <a:r>
              <a:rPr lang="en-US" dirty="0" smtClean="0"/>
              <a:t>O=O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en-US" dirty="0"/>
              <a:t>It should be 1.215 Angstroms</a:t>
            </a:r>
          </a:p>
          <a:p>
            <a:pPr marL="342900" indent="-342900" algn="just">
              <a:buFont typeface="+mj-lt"/>
              <a:buAutoNum type="arabicPeriod" startAt="10"/>
            </a:pPr>
            <a:endParaRPr lang="pl-PL" dirty="0" smtClean="0"/>
          </a:p>
          <a:p>
            <a:pPr marL="342900" indent="-342900" algn="just">
              <a:buFont typeface="+mj-lt"/>
              <a:buAutoNum type="arabicPeriod" startAt="10"/>
            </a:pPr>
            <a:endParaRPr lang="pl-PL" dirty="0"/>
          </a:p>
          <a:p>
            <a:pPr marL="342900" indent="-342900" algn="just">
              <a:buFont typeface="+mj-lt"/>
              <a:buAutoNum type="arabicPeriod" startAt="10"/>
            </a:pPr>
            <a:r>
              <a:rPr lang="pl-PL" dirty="0" smtClean="0"/>
              <a:t>r</a:t>
            </a:r>
            <a:r>
              <a:rPr lang="en-US" dirty="0" err="1" smtClean="0"/>
              <a:t>epeat</a:t>
            </a:r>
            <a:r>
              <a:rPr lang="en-US" dirty="0" smtClean="0"/>
              <a:t> </a:t>
            </a:r>
            <a:r>
              <a:rPr lang="en-US" dirty="0"/>
              <a:t>the O</a:t>
            </a:r>
            <a:r>
              <a:rPr lang="en-US" baseline="-25000" dirty="0"/>
              <a:t>2</a:t>
            </a:r>
            <a:r>
              <a:rPr lang="en-US" dirty="0"/>
              <a:t> calculation for the </a:t>
            </a:r>
            <a:r>
              <a:rPr lang="en-US" b="1" dirty="0"/>
              <a:t>singlet</a:t>
            </a:r>
            <a:r>
              <a:rPr lang="en-US" dirty="0"/>
              <a:t> </a:t>
            </a:r>
            <a:r>
              <a:rPr lang="en-US" dirty="0" smtClean="0"/>
              <a:t>state</a:t>
            </a:r>
            <a:r>
              <a:rPr lang="pl-PL" dirty="0" smtClean="0"/>
              <a:t>. </a:t>
            </a:r>
          </a:p>
          <a:p>
            <a:pPr marL="342900" indent="-342900" algn="just">
              <a:buFont typeface="+mj-lt"/>
              <a:buAutoNum type="arabicPeriod" startAt="10"/>
            </a:pPr>
            <a:r>
              <a:rPr lang="en-US" dirty="0"/>
              <a:t>what is the value of Electronic </a:t>
            </a:r>
            <a:r>
              <a:rPr lang="en-US" dirty="0" smtClean="0"/>
              <a:t>Energy</a:t>
            </a:r>
            <a:r>
              <a:rPr lang="pl-PL" dirty="0" smtClean="0"/>
              <a:t> </a:t>
            </a:r>
            <a:r>
              <a:rPr lang="pl-PL" dirty="0"/>
              <a:t>and </a:t>
            </a:r>
            <a:r>
              <a:rPr lang="pl-PL" dirty="0" err="1"/>
              <a:t>singlet</a:t>
            </a:r>
            <a:r>
              <a:rPr lang="pl-PL" dirty="0"/>
              <a:t> </a:t>
            </a:r>
            <a:r>
              <a:rPr lang="pl-PL" dirty="0" err="1"/>
              <a:t>bond</a:t>
            </a:r>
            <a:r>
              <a:rPr lang="pl-PL" dirty="0"/>
              <a:t> </a:t>
            </a:r>
            <a:r>
              <a:rPr lang="pl-PL" dirty="0" err="1"/>
              <a:t>length</a:t>
            </a:r>
            <a:r>
              <a:rPr lang="pl-PL" dirty="0"/>
              <a:t>?</a:t>
            </a:r>
            <a:endParaRPr lang="pl-PL" dirty="0" smtClean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l-PL" dirty="0" smtClean="0"/>
              <a:t>t</a:t>
            </a:r>
            <a:r>
              <a:rPr lang="en-US" dirty="0" smtClean="0"/>
              <a:t>he </a:t>
            </a:r>
            <a:r>
              <a:rPr lang="en-US" dirty="0"/>
              <a:t>calculation results should show that the singlet bond length is </a:t>
            </a:r>
            <a:r>
              <a:rPr lang="en-US" dirty="0" smtClean="0"/>
              <a:t>1.21</a:t>
            </a:r>
            <a:r>
              <a:rPr lang="pl-PL" dirty="0" smtClean="0"/>
              <a:t>594</a:t>
            </a:r>
            <a:r>
              <a:rPr lang="en-US" dirty="0" smtClean="0"/>
              <a:t> </a:t>
            </a:r>
            <a:r>
              <a:rPr lang="en-US" dirty="0"/>
              <a:t>Angstroms and the Electronic Energy is -</a:t>
            </a:r>
            <a:r>
              <a:rPr lang="en-US" dirty="0" smtClean="0"/>
              <a:t>150.257424</a:t>
            </a:r>
            <a:r>
              <a:rPr lang="pl-PL" dirty="0"/>
              <a:t> </a:t>
            </a:r>
            <a:r>
              <a:rPr lang="pl-PL" dirty="0" err="1" smtClean="0"/>
              <a:t>Hartree</a:t>
            </a:r>
            <a:r>
              <a:rPr lang="en-US" dirty="0" smtClean="0"/>
              <a:t>.</a:t>
            </a:r>
            <a:endParaRPr lang="pl-PL" dirty="0" smtClean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Electronic Energy unit is </a:t>
            </a:r>
            <a:r>
              <a:rPr lang="pl-PL" b="1" dirty="0" smtClean="0"/>
              <a:t>[</a:t>
            </a:r>
            <a:r>
              <a:rPr lang="en-US" b="1" dirty="0" err="1" smtClean="0"/>
              <a:t>Hartree</a:t>
            </a:r>
            <a:r>
              <a:rPr lang="pl-PL" b="1" dirty="0" smtClean="0"/>
              <a:t>]</a:t>
            </a:r>
            <a:r>
              <a:rPr lang="en-US" dirty="0" smtClean="0"/>
              <a:t>. </a:t>
            </a:r>
            <a:endParaRPr lang="en-US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dirty="0"/>
              <a:t>What is the difference of energy between these 2 spin states? </a:t>
            </a:r>
            <a:endParaRPr lang="pl-PL" dirty="0" smtClean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dirty="0" smtClean="0"/>
              <a:t>change </a:t>
            </a:r>
            <a:r>
              <a:rPr lang="en-US" dirty="0"/>
              <a:t>unit for kJ/</a:t>
            </a:r>
            <a:r>
              <a:rPr lang="en-US" dirty="0" err="1"/>
              <a:t>mol</a:t>
            </a:r>
            <a:r>
              <a:rPr lang="en-US" dirty="0"/>
              <a:t> and </a:t>
            </a:r>
            <a:r>
              <a:rPr lang="en-US" dirty="0" smtClean="0"/>
              <a:t>eV,</a:t>
            </a:r>
            <a:r>
              <a:rPr lang="pl-PL" dirty="0" smtClean="0"/>
              <a:t> </a:t>
            </a:r>
            <a:r>
              <a:rPr lang="en-US" dirty="0" smtClean="0"/>
              <a:t>knowing </a:t>
            </a:r>
            <a:r>
              <a:rPr lang="en-US" dirty="0"/>
              <a:t>that 1Hartree=2625.5 kJ/</a:t>
            </a:r>
            <a:r>
              <a:rPr lang="en-US" dirty="0" err="1"/>
              <a:t>mol</a:t>
            </a:r>
            <a:r>
              <a:rPr lang="en-US" dirty="0"/>
              <a:t> = 27.21 </a:t>
            </a:r>
            <a:r>
              <a:rPr lang="en-US" dirty="0" smtClean="0"/>
              <a:t>eV</a:t>
            </a:r>
            <a:endParaRPr lang="pl-PL" dirty="0"/>
          </a:p>
        </p:txBody>
      </p:sp>
      <p:cxnSp>
        <p:nvCxnSpPr>
          <p:cNvPr id="31" name="Łącznik prosty ze strzałką 30"/>
          <p:cNvCxnSpPr/>
          <p:nvPr/>
        </p:nvCxnSpPr>
        <p:spPr>
          <a:xfrm>
            <a:off x="4661977" y="2743556"/>
            <a:ext cx="2061580" cy="88773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Obraz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4353" y="1887466"/>
            <a:ext cx="511088" cy="511088"/>
          </a:xfrm>
          <a:prstGeom prst="rect">
            <a:avLst/>
          </a:prstGeom>
        </p:spPr>
      </p:pic>
      <p:grpSp>
        <p:nvGrpSpPr>
          <p:cNvPr id="25" name="Grupa 24"/>
          <p:cNvGrpSpPr/>
          <p:nvPr/>
        </p:nvGrpSpPr>
        <p:grpSpPr>
          <a:xfrm>
            <a:off x="6723557" y="815926"/>
            <a:ext cx="4976503" cy="3349774"/>
            <a:chOff x="5586689" y="800302"/>
            <a:chExt cx="4976503" cy="3349774"/>
          </a:xfrm>
        </p:grpSpPr>
        <p:pic>
          <p:nvPicPr>
            <p:cNvPr id="6" name="Obraz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89066" y="800302"/>
              <a:ext cx="3105911" cy="2915333"/>
            </a:xfrm>
            <a:prstGeom prst="rect">
              <a:avLst/>
            </a:prstGeom>
          </p:spPr>
        </p:pic>
        <p:pic>
          <p:nvPicPr>
            <p:cNvPr id="7" name="Obraz 6"/>
            <p:cNvPicPr>
              <a:picLocks noChangeAspect="1"/>
            </p:cNvPicPr>
            <p:nvPr/>
          </p:nvPicPr>
          <p:blipFill rotWithShape="1">
            <a:blip r:embed="rId3"/>
            <a:srcRect t="93642" r="79919"/>
            <a:stretch/>
          </p:blipFill>
          <p:spPr>
            <a:xfrm>
              <a:off x="7142021" y="3107327"/>
              <a:ext cx="3421171" cy="1016672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</p:pic>
        <p:cxnSp>
          <p:nvCxnSpPr>
            <p:cNvPr id="9" name="Łącznik prosty 8"/>
            <p:cNvCxnSpPr/>
            <p:nvPr/>
          </p:nvCxnSpPr>
          <p:spPr>
            <a:xfrm flipV="1">
              <a:off x="5625711" y="3107327"/>
              <a:ext cx="1513933" cy="42388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Łącznik prosty 18"/>
            <p:cNvCxnSpPr/>
            <p:nvPr/>
          </p:nvCxnSpPr>
          <p:spPr>
            <a:xfrm>
              <a:off x="5586689" y="3727543"/>
              <a:ext cx="1552955" cy="42253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pole tekstowe 12"/>
          <p:cNvSpPr txBox="1"/>
          <p:nvPr/>
        </p:nvSpPr>
        <p:spPr>
          <a:xfrm>
            <a:off x="81157" y="82668"/>
            <a:ext cx="6578789" cy="52322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pl-PL" sz="2800" b="1" dirty="0">
                <a:solidFill>
                  <a:srgbClr val="0070C0"/>
                </a:solidFill>
              </a:rPr>
              <a:t>ENERGY, BOND LENGTH, </a:t>
            </a:r>
            <a:r>
              <a:rPr lang="pl-PL" sz="2800" b="1" dirty="0" smtClean="0">
                <a:solidFill>
                  <a:srgbClr val="0070C0"/>
                </a:solidFill>
              </a:rPr>
              <a:t>DIPOLE MOMENT </a:t>
            </a:r>
            <a:endParaRPr lang="en-US" sz="2800" b="1" dirty="0">
              <a:solidFill>
                <a:srgbClr val="0070C0"/>
              </a:solidFill>
            </a:endParaRPr>
          </a:p>
        </p:txBody>
      </p:sp>
      <p:cxnSp>
        <p:nvCxnSpPr>
          <p:cNvPr id="33" name="Łącznik prosty ze strzałką 32"/>
          <p:cNvCxnSpPr/>
          <p:nvPr/>
        </p:nvCxnSpPr>
        <p:spPr>
          <a:xfrm flipV="1">
            <a:off x="4543370" y="1971453"/>
            <a:ext cx="2992324" cy="439009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6436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a 8"/>
          <p:cNvGrpSpPr/>
          <p:nvPr/>
        </p:nvGrpSpPr>
        <p:grpSpPr>
          <a:xfrm>
            <a:off x="4164522" y="644957"/>
            <a:ext cx="2174565" cy="2504049"/>
            <a:chOff x="6659946" y="22729"/>
            <a:chExt cx="1859723" cy="2156093"/>
          </a:xfrm>
        </p:grpSpPr>
        <p:pic>
          <p:nvPicPr>
            <p:cNvPr id="4" name="Obraz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59946" y="22729"/>
              <a:ext cx="1859723" cy="2156093"/>
            </a:xfrm>
            <a:prstGeom prst="rect">
              <a:avLst/>
            </a:prstGeom>
          </p:spPr>
        </p:pic>
        <p:sp>
          <p:nvSpPr>
            <p:cNvPr id="5" name="pole tekstowe 4"/>
            <p:cNvSpPr txBox="1"/>
            <p:nvPr/>
          </p:nvSpPr>
          <p:spPr>
            <a:xfrm>
              <a:off x="7125851" y="157404"/>
              <a:ext cx="46198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3200" b="1" dirty="0" smtClean="0">
                  <a:solidFill>
                    <a:srgbClr val="FFFF00"/>
                  </a:solidFill>
                </a:rPr>
                <a:t>O</a:t>
              </a:r>
              <a:endParaRPr lang="en-US" sz="3200" b="1" dirty="0">
                <a:solidFill>
                  <a:srgbClr val="FFFF00"/>
                </a:solidFill>
              </a:endParaRPr>
            </a:p>
          </p:txBody>
        </p:sp>
        <p:sp>
          <p:nvSpPr>
            <p:cNvPr id="6" name="pole tekstowe 5"/>
            <p:cNvSpPr txBox="1"/>
            <p:nvPr/>
          </p:nvSpPr>
          <p:spPr>
            <a:xfrm>
              <a:off x="7342400" y="1029413"/>
              <a:ext cx="40267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3200" b="1" dirty="0" smtClean="0">
                  <a:solidFill>
                    <a:schemeClr val="bg1"/>
                  </a:solidFill>
                </a:rPr>
                <a:t>C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pole tekstowe 6"/>
            <p:cNvSpPr txBox="1"/>
            <p:nvPr/>
          </p:nvSpPr>
          <p:spPr>
            <a:xfrm>
              <a:off x="6802253" y="1537299"/>
              <a:ext cx="44435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3200" b="1" dirty="0"/>
                <a:t>H</a:t>
              </a:r>
              <a:endParaRPr lang="en-US" sz="3200" b="1" dirty="0"/>
            </a:p>
          </p:txBody>
        </p:sp>
        <p:sp>
          <p:nvSpPr>
            <p:cNvPr id="8" name="pole tekstowe 7"/>
            <p:cNvSpPr txBox="1"/>
            <p:nvPr/>
          </p:nvSpPr>
          <p:spPr>
            <a:xfrm>
              <a:off x="8017723" y="1232798"/>
              <a:ext cx="44435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3200" b="1" dirty="0"/>
                <a:t>H</a:t>
              </a:r>
              <a:endParaRPr lang="en-US" sz="3200" b="1" dirty="0"/>
            </a:p>
          </p:txBody>
        </p:sp>
      </p:grpSp>
      <p:sp>
        <p:nvSpPr>
          <p:cNvPr id="2" name="pole tekstowe 1"/>
          <p:cNvSpPr txBox="1"/>
          <p:nvPr/>
        </p:nvSpPr>
        <p:spPr>
          <a:xfrm>
            <a:off x="81157" y="82668"/>
            <a:ext cx="6578789" cy="52322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pl-PL" sz="2800" b="1" dirty="0">
                <a:solidFill>
                  <a:srgbClr val="0070C0"/>
                </a:solidFill>
              </a:rPr>
              <a:t>ENERGY, BOND LENGTH, </a:t>
            </a:r>
            <a:r>
              <a:rPr lang="pl-PL" sz="2800" b="1" dirty="0" smtClean="0">
                <a:solidFill>
                  <a:srgbClr val="0070C0"/>
                </a:solidFill>
              </a:rPr>
              <a:t>DIPOLE MOMENT 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3" name="pole tekstowe 2"/>
          <p:cNvSpPr txBox="1"/>
          <p:nvPr/>
        </p:nvSpPr>
        <p:spPr>
          <a:xfrm>
            <a:off x="281354" y="815926"/>
            <a:ext cx="1401346" cy="769441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l-PL" sz="4400" dirty="0" smtClean="0"/>
              <a:t>CH</a:t>
            </a:r>
            <a:r>
              <a:rPr lang="pl-PL" sz="4400" baseline="-25000" dirty="0" smtClean="0"/>
              <a:t>2</a:t>
            </a:r>
            <a:r>
              <a:rPr lang="pl-PL" sz="4400" dirty="0" smtClean="0"/>
              <a:t>O</a:t>
            </a:r>
            <a:endParaRPr lang="en-US" sz="4400" dirty="0"/>
          </a:p>
        </p:txBody>
      </p:sp>
      <p:sp>
        <p:nvSpPr>
          <p:cNvPr id="10" name="pole tekstowe 9"/>
          <p:cNvSpPr txBox="1"/>
          <p:nvPr/>
        </p:nvSpPr>
        <p:spPr>
          <a:xfrm>
            <a:off x="204100" y="1564301"/>
            <a:ext cx="530771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en-US" dirty="0" smtClean="0"/>
              <a:t>Create</a:t>
            </a:r>
            <a:r>
              <a:rPr lang="pl-PL" dirty="0" smtClean="0"/>
              <a:t> </a:t>
            </a:r>
            <a:r>
              <a:rPr lang="en-US" dirty="0" smtClean="0"/>
              <a:t>CH</a:t>
            </a:r>
            <a:r>
              <a:rPr lang="en-US" baseline="-25000" dirty="0" smtClean="0"/>
              <a:t>2</a:t>
            </a:r>
            <a:r>
              <a:rPr lang="en-US" dirty="0" smtClean="0"/>
              <a:t>O</a:t>
            </a:r>
            <a:r>
              <a:rPr lang="pl-PL" baseline="-25000" dirty="0" smtClean="0"/>
              <a:t> </a:t>
            </a:r>
            <a:r>
              <a:rPr lang="pl-PL" dirty="0" smtClean="0"/>
              <a:t> </a:t>
            </a:r>
            <a:r>
              <a:rPr lang="en-US" dirty="0" smtClean="0"/>
              <a:t>molecule</a:t>
            </a:r>
            <a:endParaRPr lang="pl-PL" dirty="0" smtClean="0"/>
          </a:p>
          <a:p>
            <a:pPr marL="342900" indent="-342900" algn="just">
              <a:buAutoNum type="arabicPeriod"/>
            </a:pPr>
            <a:r>
              <a:rPr lang="pl-PL" dirty="0" smtClean="0"/>
              <a:t>s</a:t>
            </a:r>
            <a:r>
              <a:rPr lang="en-US" dirty="0" err="1" smtClean="0"/>
              <a:t>ave</a:t>
            </a:r>
            <a:r>
              <a:rPr lang="en-US" dirty="0" smtClean="0"/>
              <a:t> </a:t>
            </a:r>
            <a:r>
              <a:rPr lang="en-US" dirty="0"/>
              <a:t>CH</a:t>
            </a:r>
            <a:r>
              <a:rPr lang="en-US" baseline="-25000" dirty="0"/>
              <a:t>2</a:t>
            </a:r>
            <a:r>
              <a:rPr lang="en-US" dirty="0"/>
              <a:t>O </a:t>
            </a:r>
            <a:r>
              <a:rPr lang="en-US" dirty="0" smtClean="0"/>
              <a:t>molecule</a:t>
            </a:r>
            <a:r>
              <a:rPr lang="pl-PL" dirty="0"/>
              <a:t> as </a:t>
            </a:r>
            <a:r>
              <a:rPr lang="pl-PL" dirty="0" smtClean="0"/>
              <a:t>a .</a:t>
            </a:r>
            <a:r>
              <a:rPr lang="pl-PL" dirty="0" err="1"/>
              <a:t>gjf</a:t>
            </a:r>
            <a:endParaRPr lang="pl-PL" dirty="0" smtClean="0"/>
          </a:p>
          <a:p>
            <a:pPr marL="342900" indent="-342900" algn="just">
              <a:buAutoNum type="arabicPeriod"/>
            </a:pPr>
            <a:r>
              <a:rPr lang="en-US" dirty="0" smtClean="0"/>
              <a:t>optimize </a:t>
            </a:r>
            <a:r>
              <a:rPr lang="pl-PL" dirty="0" err="1" smtClean="0"/>
              <a:t>View</a:t>
            </a:r>
            <a:r>
              <a:rPr lang="pl-PL" dirty="0" smtClean="0"/>
              <a:t> </a:t>
            </a:r>
            <a:r>
              <a:rPr lang="pl-PL" dirty="0" err="1" smtClean="0"/>
              <a:t>window</a:t>
            </a:r>
            <a:endParaRPr lang="pl-PL" dirty="0" smtClean="0"/>
          </a:p>
          <a:p>
            <a:pPr marL="342900" indent="-342900" algn="just">
              <a:buAutoNum type="arabicPeriod"/>
            </a:pPr>
            <a:r>
              <a:rPr lang="en-US" dirty="0"/>
              <a:t>how many electrons has this molecule</a:t>
            </a:r>
            <a:r>
              <a:rPr lang="en-US" dirty="0" smtClean="0"/>
              <a:t>?</a:t>
            </a:r>
            <a:endParaRPr lang="pl-PL" dirty="0" smtClean="0"/>
          </a:p>
          <a:p>
            <a:pPr marL="342900" indent="-342900" algn="just">
              <a:buAutoNum type="arabicPeriod"/>
            </a:pPr>
            <a:r>
              <a:rPr lang="en-US" dirty="0" smtClean="0"/>
              <a:t>optimize a molecule geometry</a:t>
            </a:r>
            <a:endParaRPr lang="pl-PL" dirty="0" smtClean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dirty="0" smtClean="0"/>
              <a:t>set </a:t>
            </a:r>
            <a:r>
              <a:rPr lang="en-US" dirty="0"/>
              <a:t>up following settings in  Gaussian Calculations Setup </a:t>
            </a:r>
            <a:r>
              <a:rPr lang="en-US" dirty="0" smtClean="0"/>
              <a:t>window</a:t>
            </a:r>
            <a:r>
              <a:rPr lang="pl-PL" dirty="0" smtClean="0"/>
              <a:t>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l-PL" dirty="0" smtClean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pl-PL" dirty="0" smtClean="0"/>
          </a:p>
          <a:p>
            <a:pPr marL="342900" indent="-342900" algn="just">
              <a:buAutoNum type="arabicPeriod"/>
            </a:pPr>
            <a:endParaRPr lang="pl-PL" dirty="0" smtClean="0"/>
          </a:p>
          <a:p>
            <a:pPr marL="342900" indent="-342900" algn="just">
              <a:buAutoNum type="arabicPeriod"/>
            </a:pPr>
            <a:endParaRPr lang="pl-PL" dirty="0" smtClean="0"/>
          </a:p>
        </p:txBody>
      </p:sp>
      <p:graphicFrame>
        <p:nvGraphicFramePr>
          <p:cNvPr id="11" name="Tabe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871765"/>
              </p:ext>
            </p:extLst>
          </p:nvPr>
        </p:nvGraphicFramePr>
        <p:xfrm>
          <a:off x="473844" y="3514482"/>
          <a:ext cx="4768224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9408"/>
                <a:gridCol w="1589408"/>
                <a:gridCol w="1589408"/>
              </a:tblGrid>
              <a:tr h="239678">
                <a:tc>
                  <a:txBody>
                    <a:bodyPr/>
                    <a:lstStyle/>
                    <a:p>
                      <a:pPr algn="ctr"/>
                      <a:r>
                        <a:rPr lang="pl-PL" b="1" dirty="0"/>
                        <a:t>Job </a:t>
                      </a:r>
                      <a:r>
                        <a:rPr lang="pl-PL" b="1" dirty="0" err="1"/>
                        <a:t>Type</a:t>
                      </a:r>
                      <a:endParaRPr lang="pl-PL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 </a:t>
                      </a:r>
                      <a:r>
                        <a:rPr lang="pl-PL" dirty="0" smtClean="0"/>
                        <a:t>-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/>
                        <a:t>Optimization</a:t>
                      </a:r>
                    </a:p>
                  </a:txBody>
                  <a:tcPr anchor="ctr"/>
                </a:tc>
              </a:tr>
              <a:tr h="570268">
                <a:tc>
                  <a:txBody>
                    <a:bodyPr/>
                    <a:lstStyle/>
                    <a:p>
                      <a:pPr algn="ctr"/>
                      <a:r>
                        <a:rPr lang="pl-PL" b="1" dirty="0"/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/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DFT </a:t>
                      </a:r>
                      <a:r>
                        <a:rPr lang="pl-PL" dirty="0" err="1"/>
                        <a:t>Unrestricted</a:t>
                      </a:r>
                      <a:r>
                        <a:rPr lang="pl-PL" dirty="0"/>
                        <a:t> </a:t>
                      </a:r>
                      <a:r>
                        <a:rPr lang="pl-PL" dirty="0" smtClean="0"/>
                        <a:t>APFD</a:t>
                      </a:r>
                      <a:endParaRPr lang="pl-PL" dirty="0"/>
                    </a:p>
                  </a:txBody>
                  <a:tcPr anchor="ctr"/>
                </a:tc>
              </a:tr>
              <a:tr h="239678">
                <a:tc>
                  <a:txBody>
                    <a:bodyPr/>
                    <a:lstStyle/>
                    <a:p>
                      <a:pPr algn="ctr"/>
                      <a:r>
                        <a:rPr lang="pl-PL" b="1" dirty="0"/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/>
                        <a:t>Basis Set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6-311G </a:t>
                      </a:r>
                    </a:p>
                    <a:p>
                      <a:pPr algn="ctr"/>
                      <a:r>
                        <a:rPr lang="pl-PL" dirty="0" err="1" smtClean="0"/>
                        <a:t>Polarisation</a:t>
                      </a:r>
                      <a:r>
                        <a:rPr lang="pl-PL" dirty="0" smtClean="0"/>
                        <a:t> (2d, p </a:t>
                      </a:r>
                      <a:r>
                        <a:rPr lang="pl-PL" dirty="0"/>
                        <a:t>)</a:t>
                      </a:r>
                    </a:p>
                  </a:txBody>
                  <a:tcPr anchor="ctr"/>
                </a:tc>
              </a:tr>
              <a:tr h="239678">
                <a:tc>
                  <a:txBody>
                    <a:bodyPr/>
                    <a:lstStyle/>
                    <a:p>
                      <a:pPr algn="ctr"/>
                      <a:r>
                        <a:rPr lang="pl-PL" b="1" dirty="0"/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Spin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err="1" smtClean="0"/>
                        <a:t>Singlet</a:t>
                      </a:r>
                      <a:endParaRPr lang="pl-PL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2" name="pole tekstowe 11"/>
          <p:cNvSpPr txBox="1"/>
          <p:nvPr/>
        </p:nvSpPr>
        <p:spPr>
          <a:xfrm>
            <a:off x="6271741" y="1586686"/>
            <a:ext cx="530771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 startAt="6"/>
            </a:pPr>
            <a:r>
              <a:rPr lang="en-US" dirty="0"/>
              <a:t>Run the calculation</a:t>
            </a:r>
            <a:endParaRPr lang="pl-PL" dirty="0" smtClean="0"/>
          </a:p>
          <a:p>
            <a:pPr marL="342900" indent="-342900" algn="just">
              <a:buFont typeface="+mj-lt"/>
              <a:buAutoNum type="arabicPeriod" startAt="6"/>
            </a:pPr>
            <a:r>
              <a:rPr lang="en-US" dirty="0" smtClean="0"/>
              <a:t>read </a:t>
            </a:r>
            <a:r>
              <a:rPr lang="en-US" dirty="0"/>
              <a:t>the value of Electronic </a:t>
            </a:r>
            <a:r>
              <a:rPr lang="en-US" dirty="0" smtClean="0"/>
              <a:t>Energy</a:t>
            </a:r>
            <a:endParaRPr lang="pl-PL" dirty="0" smtClean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dirty="0" smtClean="0"/>
              <a:t>express </a:t>
            </a:r>
            <a:r>
              <a:rPr lang="pl-PL" dirty="0" err="1" smtClean="0"/>
              <a:t>value</a:t>
            </a:r>
            <a:r>
              <a:rPr lang="pl-PL" dirty="0" smtClean="0"/>
              <a:t> of </a:t>
            </a:r>
            <a:r>
              <a:rPr lang="en-US" dirty="0" smtClean="0"/>
              <a:t>Electronic Energy </a:t>
            </a:r>
            <a:r>
              <a:rPr lang="pl-PL" dirty="0" smtClean="0"/>
              <a:t>i</a:t>
            </a:r>
            <a:r>
              <a:rPr lang="en-US" dirty="0" smtClean="0"/>
              <a:t>n eV</a:t>
            </a:r>
            <a:r>
              <a:rPr lang="pl-PL" dirty="0" smtClean="0"/>
              <a:t> and </a:t>
            </a:r>
            <a:r>
              <a:rPr lang="en-US" dirty="0" smtClean="0"/>
              <a:t>kJ/</a:t>
            </a:r>
            <a:r>
              <a:rPr lang="en-US" dirty="0" err="1" smtClean="0"/>
              <a:t>mol</a:t>
            </a:r>
            <a:endParaRPr lang="en-US" dirty="0" smtClean="0"/>
          </a:p>
          <a:p>
            <a:pPr marL="342900" indent="-342900" algn="just">
              <a:buFont typeface="+mj-lt"/>
              <a:buAutoNum type="arabicPeriod" startAt="6"/>
            </a:pPr>
            <a:r>
              <a:rPr lang="en-US" dirty="0" smtClean="0"/>
              <a:t>read </a:t>
            </a:r>
            <a:r>
              <a:rPr lang="en-US" dirty="0"/>
              <a:t>the value of Dipole </a:t>
            </a:r>
            <a:r>
              <a:rPr lang="en-US" dirty="0" smtClean="0"/>
              <a:t>Moment</a:t>
            </a:r>
            <a:endParaRPr lang="pl-PL" dirty="0" smtClean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/>
              <a:t>what is the unit of CH</a:t>
            </a:r>
            <a:r>
              <a:rPr lang="en-US" baseline="-25000" dirty="0"/>
              <a:t>2</a:t>
            </a:r>
            <a:r>
              <a:rPr lang="en-US" dirty="0"/>
              <a:t>O Dipole </a:t>
            </a:r>
            <a:r>
              <a:rPr lang="en-US" dirty="0" smtClean="0"/>
              <a:t>Moment</a:t>
            </a:r>
            <a:r>
              <a:rPr lang="pl-PL" dirty="0" smtClean="0"/>
              <a:t>?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/>
              <a:t>express value of Dipole Moment in </a:t>
            </a:r>
            <a:r>
              <a:rPr lang="pl-PL" dirty="0"/>
              <a:t>[</a:t>
            </a:r>
            <a:r>
              <a:rPr lang="en-US" dirty="0" smtClean="0"/>
              <a:t>C*m</a:t>
            </a:r>
            <a:r>
              <a:rPr lang="pl-PL" dirty="0" smtClean="0"/>
              <a:t>]</a:t>
            </a:r>
            <a:r>
              <a:rPr lang="en-US" dirty="0" smtClean="0"/>
              <a:t>, </a:t>
            </a:r>
            <a:r>
              <a:rPr lang="en-US" dirty="0"/>
              <a:t>official unit in International System of </a:t>
            </a:r>
            <a:r>
              <a:rPr lang="en-US" dirty="0" smtClean="0"/>
              <a:t>Units</a:t>
            </a:r>
            <a:r>
              <a:rPr lang="pl-PL" dirty="0" smtClean="0"/>
              <a:t>.</a:t>
            </a:r>
            <a:br>
              <a:rPr lang="pl-PL" dirty="0" smtClean="0"/>
            </a:br>
            <a:r>
              <a:rPr lang="pl-PL" dirty="0"/>
              <a:t>- knowing </a:t>
            </a:r>
            <a:r>
              <a:rPr lang="pl-PL" dirty="0" err="1" smtClean="0"/>
              <a:t>that</a:t>
            </a:r>
            <a:r>
              <a:rPr lang="pl-PL" dirty="0"/>
              <a:t>  1 D = </a:t>
            </a:r>
            <a:r>
              <a:rPr lang="pl-PL" dirty="0" smtClean="0"/>
              <a:t>3.33564·10</a:t>
            </a:r>
            <a:r>
              <a:rPr lang="pl-PL" baseline="30000" dirty="0" smtClean="0"/>
              <a:t>–30</a:t>
            </a:r>
            <a:r>
              <a:rPr lang="pl-PL" dirty="0" smtClean="0"/>
              <a:t> </a:t>
            </a:r>
            <a:r>
              <a:rPr lang="pl-PL" dirty="0" err="1" smtClean="0"/>
              <a:t>C·m</a:t>
            </a:r>
            <a:endParaRPr lang="pl-PL" dirty="0" smtClean="0"/>
          </a:p>
          <a:p>
            <a:pPr marL="342900" indent="-342900" algn="just">
              <a:buAutoNum type="arabicPeriod" startAt="6"/>
            </a:pPr>
            <a:endParaRPr lang="pl-PL" dirty="0" smtClean="0"/>
          </a:p>
          <a:p>
            <a:pPr marL="342900" indent="-342900" algn="just">
              <a:buAutoNum type="arabicPeriod" startAt="6"/>
            </a:pPr>
            <a:endParaRPr lang="pl-PL" dirty="0" smtClean="0"/>
          </a:p>
        </p:txBody>
      </p:sp>
      <p:sp>
        <p:nvSpPr>
          <p:cNvPr id="13" name="pole tekstowe 12"/>
          <p:cNvSpPr txBox="1"/>
          <p:nvPr/>
        </p:nvSpPr>
        <p:spPr>
          <a:xfrm>
            <a:off x="6031390" y="4320476"/>
            <a:ext cx="5071309" cy="1754326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pl-PL" b="1" dirty="0" smtClean="0">
                <a:solidFill>
                  <a:srgbClr val="7030A0"/>
                </a:solidFill>
              </a:rPr>
              <a:t>NOTE:</a:t>
            </a:r>
          </a:p>
          <a:p>
            <a:pPr algn="just"/>
            <a:r>
              <a:rPr lang="pl-PL" b="1" dirty="0" smtClean="0">
                <a:solidFill>
                  <a:srgbClr val="7030A0"/>
                </a:solidFill>
              </a:rPr>
              <a:t>Dipole Moment</a:t>
            </a:r>
            <a:r>
              <a:rPr lang="pl-PL" dirty="0" smtClean="0">
                <a:solidFill>
                  <a:srgbClr val="7030A0"/>
                </a:solidFill>
              </a:rPr>
              <a:t> -</a:t>
            </a:r>
            <a:r>
              <a:rPr lang="en-US" dirty="0">
                <a:solidFill>
                  <a:srgbClr val="7030A0"/>
                </a:solidFill>
              </a:rPr>
              <a:t>The dipole moment is the </a:t>
            </a:r>
            <a:r>
              <a:rPr lang="en-US" b="1" dirty="0">
                <a:solidFill>
                  <a:srgbClr val="7030A0"/>
                </a:solidFill>
              </a:rPr>
              <a:t>first derivative</a:t>
            </a:r>
            <a:r>
              <a:rPr lang="en-US" dirty="0">
                <a:solidFill>
                  <a:srgbClr val="7030A0"/>
                </a:solidFill>
              </a:rPr>
              <a:t> of the energy with respect to an applied electric field. It is a measure of </a:t>
            </a:r>
            <a:r>
              <a:rPr lang="en-US" b="1" dirty="0">
                <a:solidFill>
                  <a:srgbClr val="7030A0"/>
                </a:solidFill>
              </a:rPr>
              <a:t>the asymmetry in the molecular charge distribution</a:t>
            </a:r>
            <a:r>
              <a:rPr lang="en-US" dirty="0">
                <a:solidFill>
                  <a:srgbClr val="7030A0"/>
                </a:solidFill>
              </a:rPr>
              <a:t>. It can be expressed as a </a:t>
            </a:r>
            <a:r>
              <a:rPr lang="en-US" b="1" dirty="0">
                <a:solidFill>
                  <a:srgbClr val="7030A0"/>
                </a:solidFill>
              </a:rPr>
              <a:t>vector</a:t>
            </a:r>
            <a:r>
              <a:rPr lang="en-US" dirty="0">
                <a:solidFill>
                  <a:srgbClr val="7030A0"/>
                </a:solidFill>
              </a:rPr>
              <a:t>. </a:t>
            </a:r>
          </a:p>
        </p:txBody>
      </p:sp>
      <p:sp>
        <p:nvSpPr>
          <p:cNvPr id="16" name="pole tekstowe 15"/>
          <p:cNvSpPr txBox="1"/>
          <p:nvPr/>
        </p:nvSpPr>
        <p:spPr>
          <a:xfrm>
            <a:off x="26261" y="6211669"/>
            <a:ext cx="60697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read Gaussian </a:t>
            </a:r>
            <a:r>
              <a:rPr lang="en-US" b="1" dirty="0" smtClean="0">
                <a:solidFill>
                  <a:srgbClr val="FF0000"/>
                </a:solidFill>
              </a:rPr>
              <a:t>documentation</a:t>
            </a:r>
            <a:r>
              <a:rPr lang="pl-PL" b="1" dirty="0" smtClean="0">
                <a:solidFill>
                  <a:srgbClr val="FF0000"/>
                </a:solidFill>
              </a:rPr>
              <a:t>:</a:t>
            </a:r>
          </a:p>
          <a:p>
            <a:r>
              <a:rPr lang="pl-PL" b="1" dirty="0" smtClean="0">
                <a:solidFill>
                  <a:srgbClr val="FF0000"/>
                </a:solidFill>
                <a:hlinkClick r:id="rId3"/>
              </a:rPr>
              <a:t>http</a:t>
            </a:r>
            <a:r>
              <a:rPr lang="pl-PL" b="1" dirty="0">
                <a:solidFill>
                  <a:srgbClr val="FF0000"/>
                </a:solidFill>
                <a:hlinkClick r:id="rId3"/>
              </a:rPr>
              <a:t>://</a:t>
            </a:r>
            <a:r>
              <a:rPr lang="pl-PL" b="1" dirty="0" smtClean="0">
                <a:solidFill>
                  <a:srgbClr val="FF0000"/>
                </a:solidFill>
                <a:hlinkClick r:id="rId3"/>
              </a:rPr>
              <a:t>gaussian.com/basissets/</a:t>
            </a:r>
            <a:r>
              <a:rPr lang="pl-PL" b="1" dirty="0">
                <a:solidFill>
                  <a:srgbClr val="FF0000"/>
                </a:solidFill>
              </a:rPr>
              <a:t> </a:t>
            </a:r>
            <a:r>
              <a:rPr lang="pl-PL" b="1" dirty="0" smtClean="0">
                <a:solidFill>
                  <a:srgbClr val="FF0000"/>
                </a:solidFill>
              </a:rPr>
              <a:t>and </a:t>
            </a:r>
            <a:r>
              <a:rPr lang="en-US" b="1" dirty="0" smtClean="0">
                <a:solidFill>
                  <a:srgbClr val="FF0000"/>
                </a:solidFill>
                <a:hlinkClick r:id="rId4"/>
              </a:rPr>
              <a:t>http</a:t>
            </a:r>
            <a:r>
              <a:rPr lang="en-US" b="1" dirty="0">
                <a:solidFill>
                  <a:srgbClr val="FF0000"/>
                </a:solidFill>
                <a:hlinkClick r:id="rId4"/>
              </a:rPr>
              <a:t>://gaussian.com/dft</a:t>
            </a:r>
            <a:r>
              <a:rPr lang="en-US" b="1" dirty="0" smtClean="0">
                <a:solidFill>
                  <a:srgbClr val="FF0000"/>
                </a:solidFill>
                <a:hlinkClick r:id="rId4"/>
              </a:rPr>
              <a:t>/</a:t>
            </a:r>
            <a:r>
              <a:rPr lang="pl-PL" b="1" dirty="0" smtClean="0">
                <a:solidFill>
                  <a:srgbClr val="FF0000"/>
                </a:solidFill>
              </a:rPr>
              <a:t> 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43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81157" y="82668"/>
            <a:ext cx="6578789" cy="52322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pl-PL" sz="2800" b="1" dirty="0">
                <a:solidFill>
                  <a:srgbClr val="0070C0"/>
                </a:solidFill>
              </a:rPr>
              <a:t>ENERGY, BOND LENGTH, </a:t>
            </a:r>
            <a:r>
              <a:rPr lang="pl-PL" sz="2800" b="1" dirty="0" smtClean="0">
                <a:solidFill>
                  <a:srgbClr val="0070C0"/>
                </a:solidFill>
              </a:rPr>
              <a:t>DIPOLE MOMENT 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3" name="pole tekstowe 2"/>
          <p:cNvSpPr txBox="1"/>
          <p:nvPr/>
        </p:nvSpPr>
        <p:spPr>
          <a:xfrm>
            <a:off x="281354" y="815926"/>
            <a:ext cx="1401346" cy="769441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l-PL" sz="4400" dirty="0" smtClean="0"/>
              <a:t>CH</a:t>
            </a:r>
            <a:r>
              <a:rPr lang="pl-PL" sz="4400" baseline="-25000" dirty="0" smtClean="0"/>
              <a:t>2</a:t>
            </a:r>
            <a:r>
              <a:rPr lang="pl-PL" sz="4400" dirty="0" smtClean="0"/>
              <a:t>O</a:t>
            </a:r>
            <a:endParaRPr lang="en-US" sz="4400" dirty="0"/>
          </a:p>
        </p:txBody>
      </p:sp>
      <p:sp>
        <p:nvSpPr>
          <p:cNvPr id="10" name="pole tekstowe 9"/>
          <p:cNvSpPr txBox="1"/>
          <p:nvPr/>
        </p:nvSpPr>
        <p:spPr>
          <a:xfrm>
            <a:off x="204101" y="1564301"/>
            <a:ext cx="42024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 startAt="9"/>
            </a:pPr>
            <a:r>
              <a:rPr lang="pl-PL" dirty="0"/>
              <a:t>Open </a:t>
            </a:r>
            <a:r>
              <a:rPr lang="pl-PL" dirty="0" err="1"/>
              <a:t>Results</a:t>
            </a:r>
            <a:r>
              <a:rPr lang="pl-PL" dirty="0"/>
              <a:t> </a:t>
            </a:r>
            <a:r>
              <a:rPr lang="pl-PL" dirty="0" smtClean="0"/>
              <a:t>menu/</a:t>
            </a:r>
            <a:r>
              <a:rPr lang="pl-PL" dirty="0" err="1" smtClean="0"/>
              <a:t>Charge</a:t>
            </a:r>
            <a:r>
              <a:rPr lang="pl-PL" dirty="0" smtClean="0"/>
              <a:t> Distribution</a:t>
            </a:r>
          </a:p>
          <a:p>
            <a:pPr marL="342900" indent="-342900" algn="just">
              <a:buAutoNum type="arabicPeriod" startAt="9"/>
            </a:pPr>
            <a:endParaRPr lang="pl-PL" dirty="0" smtClean="0"/>
          </a:p>
        </p:txBody>
      </p:sp>
      <p:pic>
        <p:nvPicPr>
          <p:cNvPr id="14" name="Obraz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6538" y="716878"/>
            <a:ext cx="7619434" cy="5683923"/>
          </a:xfrm>
          <a:prstGeom prst="rect">
            <a:avLst/>
          </a:prstGeom>
        </p:spPr>
      </p:pic>
      <p:sp>
        <p:nvSpPr>
          <p:cNvPr id="15" name="Elipsa 14"/>
          <p:cNvSpPr/>
          <p:nvPr/>
        </p:nvSpPr>
        <p:spPr>
          <a:xfrm>
            <a:off x="4516317" y="1097280"/>
            <a:ext cx="1368821" cy="25698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Elipsa 15"/>
          <p:cNvSpPr/>
          <p:nvPr/>
        </p:nvSpPr>
        <p:spPr>
          <a:xfrm>
            <a:off x="6399044" y="2764630"/>
            <a:ext cx="2379196" cy="66436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trzałka w prawo 16"/>
          <p:cNvSpPr/>
          <p:nvPr/>
        </p:nvSpPr>
        <p:spPr>
          <a:xfrm>
            <a:off x="8539090" y="2842331"/>
            <a:ext cx="978408" cy="484632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73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6121" y="605888"/>
            <a:ext cx="3108714" cy="4535475"/>
          </a:xfrm>
          <a:prstGeom prst="rect">
            <a:avLst/>
          </a:prstGeom>
        </p:spPr>
      </p:pic>
      <p:cxnSp>
        <p:nvCxnSpPr>
          <p:cNvPr id="19" name="Łącznik prosty ze strzałką 18"/>
          <p:cNvCxnSpPr>
            <a:endCxn id="15" idx="2"/>
          </p:cNvCxnSpPr>
          <p:nvPr/>
        </p:nvCxnSpPr>
        <p:spPr>
          <a:xfrm flipV="1">
            <a:off x="3673788" y="2524794"/>
            <a:ext cx="2300023" cy="811961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pole tekstowe 1"/>
          <p:cNvSpPr txBox="1"/>
          <p:nvPr/>
        </p:nvSpPr>
        <p:spPr>
          <a:xfrm>
            <a:off x="81157" y="82668"/>
            <a:ext cx="6578789" cy="52322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pl-PL" sz="2800" b="1" dirty="0">
                <a:solidFill>
                  <a:srgbClr val="0070C0"/>
                </a:solidFill>
              </a:rPr>
              <a:t>ENERGY, BOND LENGTH, </a:t>
            </a:r>
            <a:r>
              <a:rPr lang="pl-PL" sz="2800" b="1" dirty="0" smtClean="0">
                <a:solidFill>
                  <a:srgbClr val="0070C0"/>
                </a:solidFill>
              </a:rPr>
              <a:t>DIPOLE MOMENT 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3" name="pole tekstowe 2"/>
          <p:cNvSpPr txBox="1"/>
          <p:nvPr/>
        </p:nvSpPr>
        <p:spPr>
          <a:xfrm>
            <a:off x="281354" y="815926"/>
            <a:ext cx="1401346" cy="769441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l-PL" sz="4400" dirty="0" smtClean="0"/>
              <a:t>CH</a:t>
            </a:r>
            <a:r>
              <a:rPr lang="pl-PL" sz="4400" baseline="-25000" dirty="0" smtClean="0"/>
              <a:t>2</a:t>
            </a:r>
            <a:r>
              <a:rPr lang="pl-PL" sz="4400" dirty="0" smtClean="0"/>
              <a:t>O</a:t>
            </a:r>
            <a:endParaRPr lang="en-US" sz="4400" dirty="0"/>
          </a:p>
        </p:txBody>
      </p:sp>
      <p:sp>
        <p:nvSpPr>
          <p:cNvPr id="10" name="pole tekstowe 9"/>
          <p:cNvSpPr txBox="1"/>
          <p:nvPr/>
        </p:nvSpPr>
        <p:spPr>
          <a:xfrm>
            <a:off x="204101" y="1698527"/>
            <a:ext cx="569202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 startAt="10"/>
            </a:pPr>
            <a:r>
              <a:rPr lang="pl-PL" dirty="0"/>
              <a:t>Open </a:t>
            </a:r>
            <a:r>
              <a:rPr lang="pl-PL" dirty="0" err="1"/>
              <a:t>Results</a:t>
            </a:r>
            <a:r>
              <a:rPr lang="pl-PL" dirty="0"/>
              <a:t> </a:t>
            </a:r>
            <a:r>
              <a:rPr lang="pl-PL" dirty="0" smtClean="0"/>
              <a:t>menu/</a:t>
            </a:r>
            <a:r>
              <a:rPr lang="pl-PL" dirty="0" err="1" smtClean="0"/>
              <a:t>Charge</a:t>
            </a:r>
            <a:r>
              <a:rPr lang="pl-PL" dirty="0" smtClean="0"/>
              <a:t> Distribution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dirty="0"/>
              <a:t>using default settings (</a:t>
            </a:r>
            <a:r>
              <a:rPr lang="en-US" dirty="0" err="1"/>
              <a:t>Mulliken</a:t>
            </a:r>
            <a:r>
              <a:rPr lang="en-US" dirty="0"/>
              <a:t>), check atomic </a:t>
            </a:r>
            <a:r>
              <a:rPr lang="en-US" b="1" dirty="0"/>
              <a:t>Charge </a:t>
            </a:r>
            <a:r>
              <a:rPr lang="en-US" b="1" dirty="0" smtClean="0"/>
              <a:t>Distribution</a:t>
            </a:r>
            <a:endParaRPr lang="pl-PL" b="1" dirty="0" smtClean="0"/>
          </a:p>
          <a:p>
            <a:pPr lvl="1" algn="just"/>
            <a:r>
              <a:rPr lang="pl-PL" dirty="0"/>
              <a:t>	</a:t>
            </a:r>
            <a:r>
              <a:rPr lang="pl-PL" dirty="0" smtClean="0"/>
              <a:t>c</a:t>
            </a:r>
            <a:r>
              <a:rPr lang="en-US" dirty="0" smtClean="0"/>
              <a:t>lick </a:t>
            </a:r>
            <a:r>
              <a:rPr lang="en-US" dirty="0"/>
              <a:t>„</a:t>
            </a:r>
            <a:r>
              <a:rPr lang="en-US" b="1" dirty="0"/>
              <a:t>Show Numbers</a:t>
            </a:r>
            <a:r>
              <a:rPr lang="en-US" dirty="0"/>
              <a:t>” button - it shows the total </a:t>
            </a:r>
            <a:r>
              <a:rPr lang="pl-PL" dirty="0" smtClean="0"/>
              <a:t>	</a:t>
            </a:r>
            <a:r>
              <a:rPr lang="en-US" dirty="0" smtClean="0"/>
              <a:t>charge </a:t>
            </a:r>
            <a:r>
              <a:rPr lang="en-US" dirty="0"/>
              <a:t>among the atoms in the </a:t>
            </a:r>
            <a:r>
              <a:rPr lang="en-US" dirty="0" smtClean="0"/>
              <a:t>molecule</a:t>
            </a:r>
            <a:endParaRPr lang="pl-PL" dirty="0" smtClean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color </a:t>
            </a:r>
            <a:r>
              <a:rPr lang="en-US" dirty="0"/>
              <a:t>also atoms by </a:t>
            </a:r>
            <a:r>
              <a:rPr lang="en-US" dirty="0" smtClean="0"/>
              <a:t>charge</a:t>
            </a:r>
            <a:endParaRPr lang="pl-PL" dirty="0" smtClean="0"/>
          </a:p>
          <a:p>
            <a:pPr lvl="1" algn="just"/>
            <a:r>
              <a:rPr lang="pl-PL" dirty="0" smtClean="0"/>
              <a:t>	c</a:t>
            </a:r>
            <a:r>
              <a:rPr lang="en-US" dirty="0"/>
              <a:t>lick </a:t>
            </a:r>
            <a:r>
              <a:rPr lang="en-US" dirty="0" smtClean="0"/>
              <a:t>„</a:t>
            </a:r>
            <a:r>
              <a:rPr lang="pl-PL" b="1" dirty="0" smtClean="0"/>
              <a:t>C</a:t>
            </a:r>
            <a:r>
              <a:rPr lang="en-US" b="1" dirty="0" err="1" smtClean="0"/>
              <a:t>olor</a:t>
            </a:r>
            <a:r>
              <a:rPr lang="en-US" b="1" dirty="0" smtClean="0"/>
              <a:t> </a:t>
            </a:r>
            <a:r>
              <a:rPr lang="pl-PL" b="1" dirty="0" smtClean="0"/>
              <a:t>A</a:t>
            </a:r>
            <a:r>
              <a:rPr lang="en-US" b="1" dirty="0" smtClean="0"/>
              <a:t>toms </a:t>
            </a:r>
            <a:r>
              <a:rPr lang="en-US" b="1" dirty="0"/>
              <a:t>by </a:t>
            </a:r>
            <a:r>
              <a:rPr lang="pl-PL" b="1" dirty="0" smtClean="0"/>
              <a:t>C</a:t>
            </a:r>
            <a:r>
              <a:rPr lang="en-US" b="1" dirty="0" err="1" smtClean="0"/>
              <a:t>harge</a:t>
            </a:r>
            <a:r>
              <a:rPr lang="en-US" dirty="0" smtClean="0"/>
              <a:t>” button</a:t>
            </a:r>
            <a:endParaRPr lang="pl-PL" dirty="0" smtClean="0"/>
          </a:p>
          <a:p>
            <a:pPr marL="742950" lvl="1" indent="-285750" algn="just">
              <a:buFont typeface="Wingdings" panose="05000000000000000000" pitchFamily="2" charset="2"/>
              <a:buChar char="ü"/>
            </a:pPr>
            <a:endParaRPr lang="pl-PL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/>
              <a:t>in the Dipole Moment section of the dialog, </a:t>
            </a:r>
            <a:endParaRPr lang="pl-PL" dirty="0" smtClean="0"/>
          </a:p>
          <a:p>
            <a:pPr lvl="2" algn="just"/>
            <a:r>
              <a:rPr lang="en-US" dirty="0" smtClean="0"/>
              <a:t>click </a:t>
            </a:r>
            <a:r>
              <a:rPr lang="en-US" dirty="0"/>
              <a:t>"</a:t>
            </a:r>
            <a:r>
              <a:rPr lang="en-US" b="1" dirty="0"/>
              <a:t>Show Vector</a:t>
            </a:r>
            <a:r>
              <a:rPr lang="en-US" dirty="0"/>
              <a:t>", to display a three-dimensional vector of molecular charge distribution</a:t>
            </a:r>
            <a:endParaRPr lang="pl-PL" dirty="0" smtClean="0"/>
          </a:p>
          <a:p>
            <a:pPr marL="342900" indent="-342900" algn="just">
              <a:buAutoNum type="arabicPeriod" startAt="10"/>
            </a:pPr>
            <a:endParaRPr lang="pl-PL" dirty="0" smtClean="0"/>
          </a:p>
        </p:txBody>
      </p:sp>
      <p:cxnSp>
        <p:nvCxnSpPr>
          <p:cNvPr id="11" name="Łącznik prosty ze strzałką 10"/>
          <p:cNvCxnSpPr>
            <a:endCxn id="20" idx="2"/>
          </p:cNvCxnSpPr>
          <p:nvPr/>
        </p:nvCxnSpPr>
        <p:spPr>
          <a:xfrm flipV="1">
            <a:off x="3407796" y="2256592"/>
            <a:ext cx="2692411" cy="36138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trzałka w prawo 16"/>
          <p:cNvSpPr/>
          <p:nvPr/>
        </p:nvSpPr>
        <p:spPr>
          <a:xfrm>
            <a:off x="8618565" y="910127"/>
            <a:ext cx="978408" cy="484632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Elipsa 14"/>
          <p:cNvSpPr/>
          <p:nvPr/>
        </p:nvSpPr>
        <p:spPr>
          <a:xfrm>
            <a:off x="5973811" y="2431615"/>
            <a:ext cx="1707149" cy="186357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Elipsa 19"/>
          <p:cNvSpPr/>
          <p:nvPr/>
        </p:nvSpPr>
        <p:spPr>
          <a:xfrm>
            <a:off x="6100207" y="2169080"/>
            <a:ext cx="1122663" cy="175023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trzałka w prawo 20"/>
          <p:cNvSpPr/>
          <p:nvPr/>
        </p:nvSpPr>
        <p:spPr>
          <a:xfrm>
            <a:off x="8634145" y="2537387"/>
            <a:ext cx="978408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Elipsa 21"/>
          <p:cNvSpPr/>
          <p:nvPr/>
        </p:nvSpPr>
        <p:spPr>
          <a:xfrm>
            <a:off x="5970871" y="4046511"/>
            <a:ext cx="1105178" cy="222165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Obraz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5001" y="4658151"/>
            <a:ext cx="2485097" cy="2156992"/>
          </a:xfrm>
          <a:prstGeom prst="rect">
            <a:avLst/>
          </a:prstGeom>
        </p:spPr>
      </p:pic>
      <p:sp>
        <p:nvSpPr>
          <p:cNvPr id="23" name="Strzałka w prawo 22"/>
          <p:cNvSpPr/>
          <p:nvPr/>
        </p:nvSpPr>
        <p:spPr>
          <a:xfrm>
            <a:off x="8747117" y="4656731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Łącznik prosty ze strzałką 23"/>
          <p:cNvCxnSpPr/>
          <p:nvPr/>
        </p:nvCxnSpPr>
        <p:spPr>
          <a:xfrm flipV="1">
            <a:off x="3438749" y="4169830"/>
            <a:ext cx="2457372" cy="4339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Obraz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6074" y="92950"/>
            <a:ext cx="1867086" cy="2121010"/>
          </a:xfrm>
          <a:prstGeom prst="rect">
            <a:avLst/>
          </a:prstGeom>
        </p:spPr>
      </p:pic>
      <p:pic>
        <p:nvPicPr>
          <p:cNvPr id="28" name="Obraz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96973" y="2261820"/>
            <a:ext cx="2132621" cy="232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92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Obraz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5772" y="3691958"/>
            <a:ext cx="2838450" cy="2667000"/>
          </a:xfrm>
          <a:prstGeom prst="rect">
            <a:avLst/>
          </a:prstGeom>
        </p:spPr>
      </p:pic>
      <p:sp>
        <p:nvSpPr>
          <p:cNvPr id="2" name="pole tekstowe 1"/>
          <p:cNvSpPr txBox="1"/>
          <p:nvPr/>
        </p:nvSpPr>
        <p:spPr>
          <a:xfrm>
            <a:off x="81157" y="82668"/>
            <a:ext cx="6578789" cy="52322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pl-PL" sz="2800" b="1" dirty="0">
                <a:solidFill>
                  <a:srgbClr val="0070C0"/>
                </a:solidFill>
              </a:rPr>
              <a:t>ENERGY, BOND LENGTH, </a:t>
            </a:r>
            <a:r>
              <a:rPr lang="pl-PL" sz="2800" b="1" dirty="0" smtClean="0">
                <a:solidFill>
                  <a:srgbClr val="0070C0"/>
                </a:solidFill>
              </a:rPr>
              <a:t>DIPOLE MOMENT 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3" name="pole tekstowe 2"/>
          <p:cNvSpPr txBox="1"/>
          <p:nvPr/>
        </p:nvSpPr>
        <p:spPr>
          <a:xfrm>
            <a:off x="281354" y="815926"/>
            <a:ext cx="1401346" cy="769441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l-PL" sz="4400" dirty="0" smtClean="0"/>
              <a:t>CH</a:t>
            </a:r>
            <a:r>
              <a:rPr lang="pl-PL" sz="4400" baseline="-25000" dirty="0" smtClean="0"/>
              <a:t>2</a:t>
            </a:r>
            <a:r>
              <a:rPr lang="pl-PL" sz="4400" dirty="0" smtClean="0"/>
              <a:t>O</a:t>
            </a:r>
            <a:endParaRPr lang="en-US" sz="4400" dirty="0"/>
          </a:p>
        </p:txBody>
      </p:sp>
      <p:sp>
        <p:nvSpPr>
          <p:cNvPr id="10" name="pole tekstowe 9"/>
          <p:cNvSpPr txBox="1"/>
          <p:nvPr/>
        </p:nvSpPr>
        <p:spPr>
          <a:xfrm>
            <a:off x="204101" y="1698526"/>
            <a:ext cx="523897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 startAt="11"/>
            </a:pPr>
            <a:r>
              <a:rPr lang="en-US" dirty="0"/>
              <a:t>measure the </a:t>
            </a:r>
            <a:endParaRPr lang="pl-PL" dirty="0" smtClean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FFC000"/>
                </a:solidFill>
              </a:rPr>
              <a:t>O=</a:t>
            </a:r>
            <a:r>
              <a:rPr lang="pl-PL" b="1" dirty="0" smtClean="0">
                <a:solidFill>
                  <a:srgbClr val="FFC000"/>
                </a:solidFill>
              </a:rPr>
              <a:t>C</a:t>
            </a:r>
            <a:r>
              <a:rPr lang="en-US" dirty="0" smtClean="0"/>
              <a:t> </a:t>
            </a:r>
            <a:r>
              <a:rPr lang="pl-PL" dirty="0" smtClean="0"/>
              <a:t> and </a:t>
            </a:r>
            <a:r>
              <a:rPr lang="pl-PL" b="1" dirty="0" smtClean="0">
                <a:solidFill>
                  <a:srgbClr val="0070C0"/>
                </a:solidFill>
              </a:rPr>
              <a:t>C-H</a:t>
            </a:r>
            <a:r>
              <a:rPr lang="pl-PL" dirty="0" smtClean="0"/>
              <a:t> </a:t>
            </a:r>
            <a:r>
              <a:rPr lang="en-US" dirty="0" smtClean="0"/>
              <a:t>bond length</a:t>
            </a:r>
            <a:r>
              <a:rPr lang="pl-PL" dirty="0" smtClean="0"/>
              <a:t>, by </a:t>
            </a:r>
            <a:r>
              <a:rPr lang="pl-PL" dirty="0" err="1" smtClean="0"/>
              <a:t>using</a:t>
            </a:r>
            <a:r>
              <a:rPr lang="pl-PL" dirty="0" smtClean="0"/>
              <a:t> </a:t>
            </a:r>
            <a:r>
              <a:rPr lang="en-US" b="1" dirty="0"/>
              <a:t>Inquire</a:t>
            </a:r>
            <a:r>
              <a:rPr lang="en-US" dirty="0"/>
              <a:t> </a:t>
            </a:r>
            <a:r>
              <a:rPr lang="en-US" dirty="0" err="1" smtClean="0"/>
              <a:t>buton</a:t>
            </a:r>
            <a:r>
              <a:rPr lang="pl-PL" dirty="0" smtClean="0"/>
              <a:t>, </a:t>
            </a:r>
            <a:r>
              <a:rPr lang="pl-PL" dirty="0" err="1" smtClean="0"/>
              <a:t>like</a:t>
            </a:r>
            <a:r>
              <a:rPr lang="pl-PL" dirty="0" smtClean="0"/>
              <a:t> for O</a:t>
            </a:r>
            <a:r>
              <a:rPr lang="pl-PL" baseline="-25000" dirty="0" smtClean="0"/>
              <a:t>2</a:t>
            </a:r>
            <a:r>
              <a:rPr lang="pl-PL" dirty="0" smtClean="0"/>
              <a:t> </a:t>
            </a:r>
            <a:r>
              <a:rPr lang="pl-PL" dirty="0" err="1" smtClean="0"/>
              <a:t>molecule</a:t>
            </a:r>
            <a:r>
              <a:rPr lang="pl-PL" dirty="0" smtClean="0"/>
              <a:t>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pl-PL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l-PL" dirty="0" err="1" smtClean="0"/>
              <a:t>note</a:t>
            </a:r>
            <a:r>
              <a:rPr lang="pl-PL" dirty="0" smtClean="0"/>
              <a:t> the </a:t>
            </a:r>
            <a:r>
              <a:rPr lang="pl-PL" dirty="0" err="1" smtClean="0"/>
              <a:t>both</a:t>
            </a:r>
            <a:r>
              <a:rPr lang="pl-PL" dirty="0" smtClean="0"/>
              <a:t> </a:t>
            </a:r>
            <a:r>
              <a:rPr lang="pl-PL" dirty="0" err="1" smtClean="0"/>
              <a:t>values</a:t>
            </a:r>
            <a:endParaRPr lang="pl-PL" dirty="0" smtClean="0"/>
          </a:p>
          <a:p>
            <a:pPr marL="342900" lvl="1" indent="-342900" algn="just">
              <a:buFont typeface="+mj-lt"/>
              <a:buAutoNum type="arabicPeriod" startAt="10"/>
            </a:pPr>
            <a:endParaRPr lang="pl-PL" dirty="0" smtClean="0"/>
          </a:p>
          <a:p>
            <a:pPr marL="342900" lvl="1" indent="-342900" algn="just">
              <a:buFont typeface="+mj-lt"/>
              <a:buAutoNum type="arabicPeriod" startAt="10"/>
            </a:pPr>
            <a:endParaRPr lang="pl-PL" dirty="0" smtClean="0"/>
          </a:p>
          <a:p>
            <a:pPr marL="342900" lvl="1" indent="-342900" algn="just">
              <a:buFont typeface="+mj-lt"/>
              <a:buAutoNum type="arabicPeriod" startAt="12"/>
            </a:pPr>
            <a:r>
              <a:rPr lang="pl-PL" dirty="0"/>
              <a:t>Open </a:t>
            </a:r>
            <a:r>
              <a:rPr lang="pl-PL" dirty="0" err="1"/>
              <a:t>Results</a:t>
            </a:r>
            <a:r>
              <a:rPr lang="pl-PL" dirty="0"/>
              <a:t> </a:t>
            </a:r>
            <a:r>
              <a:rPr lang="pl-PL" dirty="0" smtClean="0"/>
              <a:t>menu/Atom </a:t>
            </a:r>
            <a:r>
              <a:rPr lang="pl-PL" dirty="0" err="1" smtClean="0"/>
              <a:t>Properties</a:t>
            </a:r>
            <a:endParaRPr lang="pl-PL" dirty="0" smtClean="0"/>
          </a:p>
          <a:p>
            <a:pPr marL="800100" lvl="2" indent="-342900" algn="just">
              <a:buFont typeface="Arial" panose="020B0604020202020204" pitchFamily="34" charset="0"/>
              <a:buChar char="•"/>
            </a:pPr>
            <a:r>
              <a:rPr lang="pl-PL" dirty="0"/>
              <a:t>c</a:t>
            </a:r>
            <a:r>
              <a:rPr lang="en-US" dirty="0"/>
              <a:t>lick „</a:t>
            </a:r>
            <a:r>
              <a:rPr lang="en-US" b="1" dirty="0"/>
              <a:t>Show Numbers</a:t>
            </a:r>
            <a:r>
              <a:rPr lang="en-US" dirty="0"/>
              <a:t>” button</a:t>
            </a:r>
            <a:endParaRPr lang="pl-PL" dirty="0"/>
          </a:p>
          <a:p>
            <a:pPr marL="800100" lvl="2" indent="-342900" algn="just">
              <a:buFont typeface="Arial" panose="020B0604020202020204" pitchFamily="34" charset="0"/>
              <a:buChar char="•"/>
            </a:pPr>
            <a:r>
              <a:rPr lang="pl-PL" dirty="0"/>
              <a:t>c</a:t>
            </a:r>
            <a:r>
              <a:rPr lang="en-US" dirty="0"/>
              <a:t>lick „</a:t>
            </a:r>
            <a:r>
              <a:rPr lang="en-US" b="1" dirty="0"/>
              <a:t>Show </a:t>
            </a:r>
            <a:r>
              <a:rPr lang="pl-PL" b="1" dirty="0" err="1"/>
              <a:t>Colors</a:t>
            </a:r>
            <a:r>
              <a:rPr lang="en-US" dirty="0"/>
              <a:t>” </a:t>
            </a:r>
            <a:r>
              <a:rPr lang="en-US" dirty="0" smtClean="0"/>
              <a:t>button</a:t>
            </a:r>
            <a:endParaRPr lang="pl-PL" dirty="0" smtClean="0"/>
          </a:p>
          <a:p>
            <a:pPr marL="800100" lvl="2" indent="-342900" algn="just">
              <a:buFont typeface="Arial" panose="020B0604020202020204" pitchFamily="34" charset="0"/>
              <a:buChar char="•"/>
            </a:pPr>
            <a:endParaRPr lang="pl-PL" dirty="0"/>
          </a:p>
          <a:p>
            <a:pPr marL="800100" lvl="2" indent="-342900" algn="just">
              <a:buFont typeface="Arial" panose="020B0604020202020204" pitchFamily="34" charset="0"/>
              <a:buChar char="•"/>
            </a:pPr>
            <a:endParaRPr lang="pl-PL" dirty="0"/>
          </a:p>
          <a:p>
            <a:pPr marL="342900" lvl="1" indent="-342900" algn="just">
              <a:buFont typeface="+mj-lt"/>
              <a:buAutoNum type="arabicPeriod" startAt="12"/>
            </a:pPr>
            <a:r>
              <a:rPr lang="en-US" dirty="0" smtClean="0"/>
              <a:t>Compare </a:t>
            </a:r>
            <a:r>
              <a:rPr lang="en-US" dirty="0"/>
              <a:t>values from both methods</a:t>
            </a:r>
            <a:endParaRPr lang="pl-PL" dirty="0" smtClean="0"/>
          </a:p>
          <a:p>
            <a:pPr marL="800100" lvl="2" indent="-342900" algn="just">
              <a:buFont typeface="Arial" panose="020B0604020202020204" pitchFamily="34" charset="0"/>
              <a:buChar char="•"/>
            </a:pPr>
            <a:endParaRPr lang="pl-PL" dirty="0"/>
          </a:p>
          <a:p>
            <a:pPr marL="800100" lvl="2" indent="-342900" algn="just">
              <a:buFont typeface="Arial" panose="020B0604020202020204" pitchFamily="34" charset="0"/>
              <a:buChar char="•"/>
            </a:pPr>
            <a:endParaRPr lang="pl-PL" dirty="0" smtClean="0"/>
          </a:p>
        </p:txBody>
      </p:sp>
      <p:sp>
        <p:nvSpPr>
          <p:cNvPr id="21" name="Strzałka w prawo 20"/>
          <p:cNvSpPr/>
          <p:nvPr/>
        </p:nvSpPr>
        <p:spPr>
          <a:xfrm>
            <a:off x="4760838" y="1485821"/>
            <a:ext cx="978408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upa 6"/>
          <p:cNvGrpSpPr/>
          <p:nvPr/>
        </p:nvGrpSpPr>
        <p:grpSpPr>
          <a:xfrm>
            <a:off x="5818533" y="718429"/>
            <a:ext cx="2252971" cy="2504049"/>
            <a:chOff x="5806371" y="815926"/>
            <a:chExt cx="2252971" cy="2504049"/>
          </a:xfrm>
        </p:grpSpPr>
        <p:grpSp>
          <p:nvGrpSpPr>
            <p:cNvPr id="29" name="Grupa 28"/>
            <p:cNvGrpSpPr/>
            <p:nvPr/>
          </p:nvGrpSpPr>
          <p:grpSpPr>
            <a:xfrm>
              <a:off x="5884777" y="815926"/>
              <a:ext cx="2174565" cy="2504049"/>
              <a:chOff x="6659946" y="22729"/>
              <a:chExt cx="1859723" cy="2156093"/>
            </a:xfrm>
          </p:grpSpPr>
          <p:pic>
            <p:nvPicPr>
              <p:cNvPr id="30" name="Obraz 2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59946" y="22729"/>
                <a:ext cx="1859723" cy="2156093"/>
              </a:xfrm>
              <a:prstGeom prst="rect">
                <a:avLst/>
              </a:prstGeom>
            </p:spPr>
          </p:pic>
          <p:sp>
            <p:nvSpPr>
              <p:cNvPr id="31" name="pole tekstowe 30"/>
              <p:cNvSpPr txBox="1"/>
              <p:nvPr/>
            </p:nvSpPr>
            <p:spPr>
              <a:xfrm>
                <a:off x="7125851" y="157404"/>
                <a:ext cx="46198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l-PL" sz="3200" b="1" dirty="0" smtClean="0">
                    <a:solidFill>
                      <a:srgbClr val="FFFF00"/>
                    </a:solidFill>
                  </a:rPr>
                  <a:t>O</a:t>
                </a:r>
                <a:endParaRPr lang="en-US" sz="3200" b="1" dirty="0">
                  <a:solidFill>
                    <a:srgbClr val="FFFF00"/>
                  </a:solidFill>
                </a:endParaRPr>
              </a:p>
            </p:txBody>
          </p:sp>
          <p:sp>
            <p:nvSpPr>
              <p:cNvPr id="32" name="pole tekstowe 31"/>
              <p:cNvSpPr txBox="1"/>
              <p:nvPr/>
            </p:nvSpPr>
            <p:spPr>
              <a:xfrm>
                <a:off x="7342400" y="1029413"/>
                <a:ext cx="40267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l-PL" sz="3200" b="1" dirty="0" smtClean="0">
                    <a:solidFill>
                      <a:schemeClr val="bg1"/>
                    </a:solidFill>
                  </a:rPr>
                  <a:t>C</a:t>
                </a:r>
                <a:endParaRPr lang="en-US" sz="3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3" name="pole tekstowe 32"/>
              <p:cNvSpPr txBox="1"/>
              <p:nvPr/>
            </p:nvSpPr>
            <p:spPr>
              <a:xfrm>
                <a:off x="6802253" y="1537299"/>
                <a:ext cx="44435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l-PL" sz="3200" b="1" dirty="0"/>
                  <a:t>H</a:t>
                </a:r>
                <a:endParaRPr lang="en-US" sz="3200" b="1" dirty="0"/>
              </a:p>
            </p:txBody>
          </p:sp>
          <p:sp>
            <p:nvSpPr>
              <p:cNvPr id="34" name="pole tekstowe 33"/>
              <p:cNvSpPr txBox="1"/>
              <p:nvPr/>
            </p:nvSpPr>
            <p:spPr>
              <a:xfrm>
                <a:off x="8017723" y="1232798"/>
                <a:ext cx="44435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l-PL" sz="3200" b="1" dirty="0"/>
                  <a:t>H</a:t>
                </a:r>
                <a:endParaRPr lang="en-US" sz="3200" b="1" dirty="0"/>
              </a:p>
            </p:txBody>
          </p:sp>
        </p:grpSp>
        <p:sp>
          <p:nvSpPr>
            <p:cNvPr id="20" name="Elipsa 19"/>
            <p:cNvSpPr/>
            <p:nvPr/>
          </p:nvSpPr>
          <p:spPr>
            <a:xfrm rot="20581446">
              <a:off x="6328930" y="816072"/>
              <a:ext cx="971162" cy="2083758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Elipsa 14"/>
            <p:cNvSpPr/>
            <p:nvPr/>
          </p:nvSpPr>
          <p:spPr>
            <a:xfrm rot="19176358">
              <a:off x="5806371" y="2069513"/>
              <a:ext cx="1707149" cy="978464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Obraz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7829" y="3213396"/>
            <a:ext cx="3841238" cy="3624124"/>
          </a:xfrm>
          <a:prstGeom prst="rect">
            <a:avLst/>
          </a:prstGeom>
        </p:spPr>
      </p:pic>
      <p:sp>
        <p:nvSpPr>
          <p:cNvPr id="35" name="Elipsa 34"/>
          <p:cNvSpPr/>
          <p:nvPr/>
        </p:nvSpPr>
        <p:spPr>
          <a:xfrm>
            <a:off x="4320413" y="4127342"/>
            <a:ext cx="1122663" cy="175023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Łącznik prosty ze strzałką 18"/>
          <p:cNvCxnSpPr/>
          <p:nvPr/>
        </p:nvCxnSpPr>
        <p:spPr>
          <a:xfrm flipV="1">
            <a:off x="6934758" y="5061689"/>
            <a:ext cx="2542046" cy="775731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Łącznik prosty ze strzałką 10"/>
          <p:cNvCxnSpPr/>
          <p:nvPr/>
        </p:nvCxnSpPr>
        <p:spPr>
          <a:xfrm>
            <a:off x="2349305" y="4617050"/>
            <a:ext cx="3708748" cy="1186741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605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A27B0C08D5CBB4C868980FA659FE705" ma:contentTypeVersion="9" ma:contentTypeDescription="Utwórz nowy dokument." ma:contentTypeScope="" ma:versionID="e47fbe61b4e8378d255425a4f9e1a233">
  <xsd:schema xmlns:xsd="http://www.w3.org/2001/XMLSchema" xmlns:xs="http://www.w3.org/2001/XMLSchema" xmlns:p="http://schemas.microsoft.com/office/2006/metadata/properties" xmlns:ns2="e5c45805-49a0-4128-9d2a-f95200602c39" targetNamespace="http://schemas.microsoft.com/office/2006/metadata/properties" ma:root="true" ma:fieldsID="d30bf3c2e6635acc4930d989db5fe9ce" ns2:_="">
    <xsd:import namespace="e5c45805-49a0-4128-9d2a-f95200602c3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c45805-49a0-4128-9d2a-f95200602c3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0254019-297B-4065-8A02-F655043FEBC6}"/>
</file>

<file path=customXml/itemProps2.xml><?xml version="1.0" encoding="utf-8"?>
<ds:datastoreItem xmlns:ds="http://schemas.openxmlformats.org/officeDocument/2006/customXml" ds:itemID="{92E47B79-C353-4DBB-92A7-4A6A1A8F6F11}"/>
</file>

<file path=customXml/itemProps3.xml><?xml version="1.0" encoding="utf-8"?>
<ds:datastoreItem xmlns:ds="http://schemas.openxmlformats.org/officeDocument/2006/customXml" ds:itemID="{EBBE56FF-1F2F-4A1E-8EFD-8D04B9C6F509}"/>
</file>

<file path=docProps/app.xml><?xml version="1.0" encoding="utf-8"?>
<Properties xmlns="http://schemas.openxmlformats.org/officeDocument/2006/extended-properties" xmlns:vt="http://schemas.openxmlformats.org/officeDocument/2006/docPropsVTypes">
  <TotalTime>1028</TotalTime>
  <Words>1478</Words>
  <Application>Microsoft Office PowerPoint</Application>
  <PresentationFormat>Panoramiczny</PresentationFormat>
  <Paragraphs>400</Paragraphs>
  <Slides>22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Wingdings</vt:lpstr>
      <vt:lpstr>Office Theme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worker</dc:creator>
  <cp:lastModifiedBy>E</cp:lastModifiedBy>
  <cp:revision>205</cp:revision>
  <dcterms:created xsi:type="dcterms:W3CDTF">2019-01-11T14:05:41Z</dcterms:created>
  <dcterms:modified xsi:type="dcterms:W3CDTF">2019-01-13T15:15:36Z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0x0101001A27B0C08D5CBB4C868980FA659FE705</vt:lpwstr>
  </property>
</Properties>
</file>