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75" r:id="rId4"/>
    <p:sldId id="258" r:id="rId5"/>
    <p:sldId id="266" r:id="rId6"/>
    <p:sldId id="265" r:id="rId7"/>
    <p:sldId id="257" r:id="rId8"/>
    <p:sldId id="276" r:id="rId9"/>
    <p:sldId id="270" r:id="rId10"/>
    <p:sldId id="267" r:id="rId11"/>
    <p:sldId id="262" r:id="rId12"/>
    <p:sldId id="263" r:id="rId13"/>
    <p:sldId id="261" r:id="rId14"/>
    <p:sldId id="269" r:id="rId15"/>
    <p:sldId id="260" r:id="rId16"/>
    <p:sldId id="271" r:id="rId17"/>
    <p:sldId id="273" r:id="rId18"/>
    <p:sldId id="272" r:id="rId19"/>
    <p:sldId id="274" r:id="rId20"/>
    <p:sldId id="268" r:id="rId21"/>
    <p:sldId id="264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-engine/blob/master/docs/topics/clusterdefinitions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quality-service-pod/#create-a-pod-that-gets-assigned-a-qos-class-of-guarantee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H-2FfFD2P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fail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quota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war on Azure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Pudłowski</a:t>
            </a:r>
          </a:p>
          <a:p>
            <a:r>
              <a:rPr lang="pl-PL" dirty="0" smtClean="0"/>
              <a:t>Łódź, 23.10.2019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10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ResourceQuota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</a:t>
            </a:r>
            <a:r>
              <a:rPr lang="pl-PL" dirty="0" err="1"/>
              <a:t>compute-resources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hard: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pods</a:t>
            </a:r>
            <a:r>
              <a:rPr lang="pl-PL" dirty="0"/>
              <a:t>: "20"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requests.cpu</a:t>
            </a:r>
            <a:r>
              <a:rPr lang="pl-PL" dirty="0"/>
              <a:t>: "1"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requests.memory</a:t>
            </a:r>
            <a:r>
              <a:rPr lang="pl-PL" dirty="0"/>
              <a:t>: 1Gi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limits.cpu</a:t>
            </a:r>
            <a:r>
              <a:rPr lang="pl-PL" dirty="0"/>
              <a:t>: "2"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limits.memory</a:t>
            </a:r>
            <a:r>
              <a:rPr lang="pl-PL" dirty="0"/>
              <a:t>: 2Gi</a:t>
            </a:r>
          </a:p>
          <a:p>
            <a:pPr marL="0" indent="0">
              <a:buNone/>
            </a:pPr>
            <a:r>
              <a:rPr lang="pl-PL" dirty="0"/>
              <a:t>    requests.nvidia.com/</a:t>
            </a:r>
            <a:r>
              <a:rPr lang="pl-PL" dirty="0" err="1"/>
              <a:t>gpu</a:t>
            </a:r>
            <a:r>
              <a:rPr lang="pl-PL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4951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resources are measured in </a:t>
            </a:r>
            <a:r>
              <a:rPr lang="en-US" dirty="0" err="1"/>
              <a:t>millicore</a:t>
            </a:r>
            <a:r>
              <a:rPr lang="en-US" dirty="0"/>
              <a:t>. If a node has 2 cores, the node’s CPU capacity would be represented as 2000m. The unit suffix m stands for “thousandth of a core.”</a:t>
            </a:r>
          </a:p>
          <a:p>
            <a:r>
              <a:rPr lang="en-US" dirty="0"/>
              <a:t>1000m or 1000 </a:t>
            </a:r>
            <a:r>
              <a:rPr lang="en-US" dirty="0" err="1"/>
              <a:t>millicore</a:t>
            </a:r>
            <a:r>
              <a:rPr lang="en-US" dirty="0"/>
              <a:t> is equal to 1 core. 4000m would represent 4 cores. 250 </a:t>
            </a:r>
            <a:r>
              <a:rPr lang="en-US" dirty="0" err="1"/>
              <a:t>millicore</a:t>
            </a:r>
            <a:r>
              <a:rPr lang="en-US" dirty="0"/>
              <a:t> per pod means 4 pods with a similar value of 250m can run on a single core. On a 4 core node, 16 pods each having 250m can run on that node.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7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Memory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is measured in bytes. However, you can express memory with various suffixes (E,P,T,G,M,K and </a:t>
            </a:r>
            <a:r>
              <a:rPr lang="en-US" dirty="0" err="1"/>
              <a:t>Ei</a:t>
            </a:r>
            <a:r>
              <a:rPr lang="en-US" dirty="0"/>
              <a:t>, Pi,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Gi</a:t>
            </a:r>
            <a:r>
              <a:rPr lang="en-US" dirty="0"/>
              <a:t>, </a:t>
            </a:r>
            <a:r>
              <a:rPr lang="en-US" dirty="0" err="1"/>
              <a:t>Mi</a:t>
            </a:r>
            <a:r>
              <a:rPr lang="en-US" dirty="0"/>
              <a:t>, Ki) to express </a:t>
            </a:r>
            <a:r>
              <a:rPr lang="en-US" dirty="0" err="1"/>
              <a:t>mebibytes</a:t>
            </a:r>
            <a:r>
              <a:rPr lang="en-US" dirty="0"/>
              <a:t> (</a:t>
            </a:r>
            <a:r>
              <a:rPr lang="en-US" dirty="0" err="1"/>
              <a:t>Mi</a:t>
            </a:r>
            <a:r>
              <a:rPr lang="en-US" dirty="0"/>
              <a:t>) to petabytes (Pi). </a:t>
            </a:r>
            <a:r>
              <a:rPr lang="en-US" b="1" dirty="0"/>
              <a:t>Most simply use Mi</a:t>
            </a:r>
            <a:r>
              <a:rPr lang="en-US" dirty="0"/>
              <a:t>.</a:t>
            </a:r>
          </a:p>
          <a:p>
            <a:r>
              <a:rPr lang="en-US" dirty="0"/>
              <a:t>Like CPU, </a:t>
            </a:r>
            <a:r>
              <a:rPr lang="en-US" dirty="0">
                <a:solidFill>
                  <a:srgbClr val="FF0000"/>
                </a:solidFill>
              </a:rPr>
              <a:t>pods will never be scheduled if they require more resources than the capacity of a node</a:t>
            </a:r>
            <a:r>
              <a:rPr lang="en-US" dirty="0"/>
              <a:t>. Unlike CPU, memory is not compressible. You can’t make memory run slower or faster like CPU or network throttling. Pods will be terminated if it reaches the memory limit.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313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kubectl</a:t>
            </a:r>
            <a:r>
              <a:rPr lang="pl-PL" b="1" dirty="0"/>
              <a:t> </a:t>
            </a:r>
            <a:r>
              <a:rPr lang="pl-PL" b="1" dirty="0" err="1" smtClean="0"/>
              <a:t>describe</a:t>
            </a:r>
            <a:r>
              <a:rPr lang="pl-PL" b="1" dirty="0" smtClean="0"/>
              <a:t> </a:t>
            </a:r>
            <a:r>
              <a:rPr lang="pl-PL" b="1" dirty="0" err="1"/>
              <a:t>node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64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9536"/>
              </p:ext>
            </p:extLst>
          </p:nvPr>
        </p:nvGraphicFramePr>
        <p:xfrm>
          <a:off x="1187624" y="1628800"/>
          <a:ext cx="6598920" cy="118872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"--max-</a:t>
                      </a:r>
                      <a:r>
                        <a:rPr lang="pl-PL" dirty="0" err="1">
                          <a:effectLst/>
                        </a:rPr>
                        <a:t>pods</a:t>
                      </a:r>
                      <a:r>
                        <a:rPr lang="pl-PL" dirty="0"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"30", </a:t>
                      </a:r>
                      <a:r>
                        <a:rPr lang="pl-PL" dirty="0" err="1">
                          <a:effectLst/>
                        </a:rPr>
                        <a:t>or</a:t>
                      </a:r>
                      <a:r>
                        <a:rPr lang="pl-PL" dirty="0">
                          <a:effectLst/>
                        </a:rPr>
                        <a:t> "110" </a:t>
                      </a:r>
                      <a:r>
                        <a:rPr lang="pl-PL" dirty="0" err="1">
                          <a:effectLst/>
                        </a:rPr>
                        <a:t>if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using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 --network-</a:t>
                      </a:r>
                      <a:r>
                        <a:rPr lang="pl-PL" dirty="0" err="1">
                          <a:effectLst/>
                        </a:rPr>
                        <a:t>plugin</a:t>
                      </a:r>
                      <a:r>
                        <a:rPr lang="pl-PL" dirty="0">
                          <a:effectLst/>
                        </a:rPr>
                        <a:t> (i.e., "</a:t>
                      </a:r>
                      <a:r>
                        <a:rPr lang="pl-PL" dirty="0" err="1">
                          <a:effectLst/>
                        </a:rPr>
                        <a:t>networkPlugin</a:t>
                      </a:r>
                      <a:r>
                        <a:rPr lang="pl-PL" dirty="0">
                          <a:effectLst/>
                        </a:rPr>
                        <a:t>": "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8831"/>
              </p:ext>
            </p:extLst>
          </p:nvPr>
        </p:nvGraphicFramePr>
        <p:xfrm>
          <a:off x="1187624" y="3140968"/>
          <a:ext cx="6598920" cy="100584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</a:t>
                      </a:r>
                      <a:r>
                        <a:rPr lang="pl-PL" dirty="0" err="1">
                          <a:effectLst/>
                        </a:rPr>
                        <a:t>node</a:t>
                      </a:r>
                      <a:r>
                        <a:rPr lang="pl-PL" dirty="0">
                          <a:effectLst/>
                        </a:rPr>
                        <a:t>-monitor-grace-period"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"40s"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"--pod-eviction-timeout"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"5m0s"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1259632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https://github.com/Azure/aks-engine/blob/master/docs/topics/clusterdefinitions.md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36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Scheduler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</a:t>
            </a:r>
            <a:r>
              <a:rPr lang="pl-PL" dirty="0" smtClean="0"/>
              <a:t>o</a:t>
            </a:r>
            <a:r>
              <a:rPr lang="en-US" dirty="0" smtClean="0"/>
              <a:t>S</a:t>
            </a:r>
            <a:r>
              <a:rPr lang="pl-PL" dirty="0" smtClean="0"/>
              <a:t> (</a:t>
            </a:r>
            <a:r>
              <a:rPr lang="pl-PL" dirty="0" err="1"/>
              <a:t>Quality</a:t>
            </a:r>
            <a:r>
              <a:rPr lang="pl-PL" dirty="0"/>
              <a:t> of </a:t>
            </a:r>
            <a:r>
              <a:rPr lang="pl-PL" dirty="0" smtClean="0"/>
              <a:t>Service)</a:t>
            </a:r>
            <a:r>
              <a:rPr lang="en-US" dirty="0" smtClean="0"/>
              <a:t> Classes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Kubernetes creates a pod, it assigns one of these three </a:t>
            </a:r>
            <a:r>
              <a:rPr lang="en-US" dirty="0" err="1"/>
              <a:t>QoS</a:t>
            </a:r>
            <a:r>
              <a:rPr lang="en-US" dirty="0"/>
              <a:t> classes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Guaranteed</a:t>
            </a:r>
          </a:p>
          <a:p>
            <a:pPr marL="0" indent="0" latinLnBrk="1">
              <a:buNone/>
            </a:pPr>
            <a:r>
              <a:rPr lang="en-US" dirty="0"/>
              <a:t>Burstable</a:t>
            </a:r>
          </a:p>
          <a:p>
            <a:pPr marL="0" indent="0" latinLnBrk="1">
              <a:buNone/>
            </a:pPr>
            <a:r>
              <a:rPr lang="en-US" dirty="0" err="1"/>
              <a:t>BestEffort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338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050776"/>
          </a:xfrm>
        </p:spPr>
        <p:txBody>
          <a:bodyPr>
            <a:normAutofit fontScale="55000" lnSpcReduction="20000"/>
          </a:bodyPr>
          <a:lstStyle/>
          <a:p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en-US" sz="3600" b="1" dirty="0"/>
              <a:t>For a Pod to be given a </a:t>
            </a:r>
            <a:r>
              <a:rPr lang="en-US" sz="3600" b="1" dirty="0" err="1"/>
              <a:t>QoS</a:t>
            </a:r>
            <a:r>
              <a:rPr lang="en-US" sz="3600" b="1" dirty="0"/>
              <a:t> class of Guaranteed</a:t>
            </a:r>
            <a:r>
              <a:rPr lang="en-US" sz="3600" b="1" dirty="0" smtClean="0"/>
              <a:t>:</a:t>
            </a:r>
            <a:endParaRPr lang="pl-PL" sz="36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memory limit and a memory request, and they must be the same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CPU limit and a CPU request, and they must be the same.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resources:</a:t>
            </a:r>
          </a:p>
          <a:p>
            <a:pPr marL="0" indent="0">
              <a:buNone/>
            </a:pPr>
            <a:r>
              <a:rPr lang="en-US" sz="3600" dirty="0"/>
              <a:t>      limits: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</a:t>
            </a:r>
          </a:p>
          <a:p>
            <a:pPr marL="0" indent="0">
              <a:buNone/>
            </a:pPr>
            <a:r>
              <a:rPr lang="en-US" sz="3600" dirty="0"/>
              <a:t>      requests: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	</a:t>
            </a:r>
            <a:endParaRPr lang="pl-PL" sz="3600" dirty="0" smtClean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22992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https://kubernetes.io/docs/tasks/configure-pod-container/quality-service-pod/#create-a-pod-that-gets-assigned-a-qos-class-of-guaranteed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02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Burstable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Burstable</a:t>
            </a:r>
            <a:r>
              <a:rPr lang="en-US" dirty="0"/>
              <a:t> class have two conditions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They don’t meet the </a:t>
            </a:r>
            <a:r>
              <a:rPr lang="en-US" dirty="0" err="1"/>
              <a:t>QoS</a:t>
            </a:r>
            <a:r>
              <a:rPr lang="en-US" dirty="0"/>
              <a:t> guaranteed criteria.</a:t>
            </a:r>
          </a:p>
          <a:p>
            <a:pPr marL="0" indent="0" latinLnBrk="1">
              <a:buNone/>
            </a:pPr>
            <a:r>
              <a:rPr lang="en-US" dirty="0"/>
              <a:t>They have at least one memory or CPU request.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29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BestEffort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BestEffort</a:t>
            </a:r>
            <a:r>
              <a:rPr lang="en-US" dirty="0"/>
              <a:t> is a container with no memory or CPU limits or requests. If you’ve never defined any resources before reading </a:t>
            </a:r>
            <a:r>
              <a:rPr lang="en-US" dirty="0" smtClean="0"/>
              <a:t>this, </a:t>
            </a:r>
            <a:r>
              <a:rPr lang="en-US" dirty="0"/>
              <a:t>your pod is by default running in </a:t>
            </a:r>
            <a:r>
              <a:rPr lang="en-US" dirty="0" err="1"/>
              <a:t>BestEffort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Simply, </a:t>
            </a:r>
            <a:r>
              <a:rPr lang="en-US" dirty="0" err="1"/>
              <a:t>BestEffort</a:t>
            </a:r>
            <a:r>
              <a:rPr lang="en-US" dirty="0"/>
              <a:t> is when you don’t set anything at all.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of Service Best </a:t>
            </a:r>
            <a:r>
              <a:rPr lang="en-US" dirty="0" smtClean="0"/>
              <a:t>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production workloads, </a:t>
            </a:r>
            <a:r>
              <a:rPr lang="en-US" dirty="0" err="1"/>
              <a:t>BestEffort</a:t>
            </a:r>
            <a:r>
              <a:rPr lang="en-US" dirty="0"/>
              <a:t> is not recommended. </a:t>
            </a:r>
            <a:r>
              <a:rPr lang="en-US" dirty="0">
                <a:solidFill>
                  <a:srgbClr val="FF0000"/>
                </a:solidFill>
              </a:rPr>
              <a:t>Keep in mind, these containers will be killed first</a:t>
            </a:r>
            <a:r>
              <a:rPr lang="en-US" dirty="0"/>
              <a:t>. Burstable is suitable for most generic workloads. For sensitive applications that may have spikes or anything that runs in a </a:t>
            </a:r>
            <a:r>
              <a:rPr lang="en-US" dirty="0" err="1"/>
              <a:t>stateful</a:t>
            </a:r>
            <a:r>
              <a:rPr lang="en-US" dirty="0"/>
              <a:t> set like databases, it is recommended to apply a </a:t>
            </a:r>
            <a:r>
              <a:rPr lang="en-US" dirty="0" err="1"/>
              <a:t>QoS</a:t>
            </a:r>
            <a:r>
              <a:rPr lang="en-US" dirty="0"/>
              <a:t> guaranteed </a:t>
            </a:r>
            <a:r>
              <a:rPr lang="en-US" dirty="0" smtClean="0"/>
              <a:t>class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Kubernetes</a:t>
            </a:r>
            <a:r>
              <a:rPr lang="pl-PL" dirty="0" smtClean="0"/>
              <a:t> in 5 </a:t>
            </a:r>
            <a:r>
              <a:rPr lang="pl-PL" dirty="0" err="1" smtClean="0"/>
              <a:t>minutes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>
                <a:hlinkClick r:id="rId2"/>
              </a:rPr>
              <a:t>https://www.youtube.com/watch?v=PH-2FfFD2PU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73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Failure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workflow of what happens when a node gets down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posts its status to the masters using </a:t>
            </a:r>
            <a:r>
              <a:rPr lang="en-US" b="1" i="1" dirty="0"/>
              <a:t>–</a:t>
            </a:r>
            <a:r>
              <a:rPr lang="en-US" b="1" i="1" dirty="0" smtClean="0"/>
              <a:t>node-status-</a:t>
            </a:r>
            <a:endParaRPr lang="pl-PL" b="1" i="1" dirty="0" smtClean="0"/>
          </a:p>
          <a:p>
            <a:pPr marL="0" indent="0">
              <a:buNone/>
            </a:pPr>
            <a:r>
              <a:rPr lang="en-US" b="1" i="1" dirty="0" smtClean="0"/>
              <a:t>update-frequency=10s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2- </a:t>
            </a:r>
            <a:r>
              <a:rPr lang="en-US" dirty="0">
                <a:solidFill>
                  <a:srgbClr val="FF0000"/>
                </a:solidFill>
              </a:rPr>
              <a:t>A node dies</a:t>
            </a:r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/>
              <a:t>The </a:t>
            </a:r>
            <a:r>
              <a:rPr lang="en-US" dirty="0" err="1"/>
              <a:t>kube</a:t>
            </a:r>
            <a:r>
              <a:rPr lang="en-US" dirty="0"/>
              <a:t> controller manager is the one monitoring the nodes, using </a:t>
            </a:r>
            <a:r>
              <a:rPr lang="en-US" b="1" dirty="0"/>
              <a:t>–</a:t>
            </a:r>
            <a:r>
              <a:rPr lang="en-US" b="1" i="1" dirty="0"/>
              <a:t>-node-monitor-period=5s</a:t>
            </a:r>
            <a:r>
              <a:rPr lang="en-US" dirty="0"/>
              <a:t> it checks, in the masters, the node status reported by the </a:t>
            </a:r>
            <a:r>
              <a:rPr lang="en-US" dirty="0" err="1"/>
              <a:t>Kubelet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4- </a:t>
            </a:r>
            <a:r>
              <a:rPr lang="en-US" dirty="0" err="1"/>
              <a:t>Kube</a:t>
            </a:r>
            <a:r>
              <a:rPr lang="en-US" dirty="0"/>
              <a:t> controller manager will see the node is unresponsive, and has this grace period</a:t>
            </a:r>
            <a:r>
              <a:rPr lang="en-US" b="1" i="1" dirty="0"/>
              <a:t> –node-monitor-grace-period=40s</a:t>
            </a:r>
            <a:r>
              <a:rPr lang="en-US" dirty="0"/>
              <a:t> until it considers the node unhealthy. This parameter must be N times </a:t>
            </a:r>
            <a:r>
              <a:rPr lang="en-US" b="1" i="1" dirty="0"/>
              <a:t>node-status-update-frequency</a:t>
            </a:r>
            <a:r>
              <a:rPr lang="en-US" dirty="0"/>
              <a:t> being N the number of retries allowed for the </a:t>
            </a:r>
            <a:r>
              <a:rPr lang="en-US" dirty="0" err="1"/>
              <a:t>Kubelet</a:t>
            </a:r>
            <a:r>
              <a:rPr lang="en-US" dirty="0"/>
              <a:t> to post node status. N is a constant in the </a:t>
            </a:r>
            <a:r>
              <a:rPr lang="en-US" dirty="0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equals</a:t>
            </a:r>
            <a:r>
              <a:rPr lang="pl-PL" dirty="0" smtClean="0"/>
              <a:t> </a:t>
            </a:r>
            <a:r>
              <a:rPr lang="pl-PL" dirty="0"/>
              <a:t>to </a:t>
            </a:r>
            <a:r>
              <a:rPr lang="pl-PL" b="1" dirty="0" smtClean="0"/>
              <a:t>5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0437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Failure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8183880" cy="15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github.com/djkormo/k8s-AKS-primer/tree/master/examples/failure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2204864"/>
            <a:ext cx="2520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 smtClean="0"/>
              <a:t>DEMO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9663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 smtClean="0"/>
          </a:p>
          <a:p>
            <a:pPr marL="0" indent="0">
              <a:buNone/>
            </a:pPr>
            <a:r>
              <a:rPr lang="en-US" dirty="0"/>
              <a:t>At v1.16, Kubernetes supports clusters with up to 5000 nodes. More specifically, we support configurations that meet </a:t>
            </a:r>
            <a:r>
              <a:rPr lang="en-US" i="1" dirty="0"/>
              <a:t>all</a:t>
            </a:r>
            <a:r>
              <a:rPr lang="en-US" dirty="0"/>
              <a:t> of the following criteria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more than 5000 nodes</a:t>
            </a:r>
          </a:p>
          <a:p>
            <a:pPr marL="0" indent="0">
              <a:buNone/>
            </a:pPr>
            <a:r>
              <a:rPr lang="en-US" dirty="0"/>
              <a:t>No more than 150000 total pods</a:t>
            </a:r>
          </a:p>
          <a:p>
            <a:pPr marL="0" indent="0">
              <a:buNone/>
            </a:pPr>
            <a:r>
              <a:rPr lang="en-US" dirty="0"/>
              <a:t>No more than 300000 total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more than 100 pods per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https://kubernetes.io/docs/setup/best-practices/cluster-large/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Limits</a:t>
            </a:r>
            <a:r>
              <a:rPr lang="pl-PL" dirty="0" smtClean="0"/>
              <a:t>, </a:t>
            </a:r>
            <a:r>
              <a:rPr lang="pl-PL" dirty="0" err="1" smtClean="0"/>
              <a:t>requests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Kubernetes employs requests and limits to control resources. Requests are guaranteed resources that a container is entitled to use. Limits, on the other hand, are the maximum resources or threshold a container can use. </a:t>
            </a:r>
            <a:endParaRPr lang="pl-PL" dirty="0" smtClean="0"/>
          </a:p>
          <a:p>
            <a:r>
              <a:rPr lang="en-US" dirty="0" smtClean="0"/>
              <a:t>After </a:t>
            </a:r>
            <a:r>
              <a:rPr lang="en-US" dirty="0"/>
              <a:t>reaching the limits, containers will be restricted. If a container requests a resource, Kubernetes will only schedule it on an available node that can provide those resources. These resources and limit are defined in the standard YAML configuration of your containers.</a:t>
            </a:r>
          </a:p>
          <a:p>
            <a:r>
              <a:rPr lang="en-US" dirty="0"/>
              <a:t>In Kubernetes, there are two types of resources: </a:t>
            </a:r>
            <a:r>
              <a:rPr lang="en-US" dirty="0">
                <a:solidFill>
                  <a:srgbClr val="FF0000"/>
                </a:solidFill>
              </a:rPr>
              <a:t>CPU and Memory</a:t>
            </a:r>
            <a:r>
              <a:rPr lang="en-US" dirty="0"/>
              <a:t>. CPU is measured in core units, and memory is specified in bytes.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1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Container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4069080" cy="325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apiVersion</a:t>
            </a:r>
            <a:r>
              <a:rPr lang="pl-PL" sz="1900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kind</a:t>
            </a:r>
            <a:r>
              <a:rPr lang="pl-PL" sz="1900" dirty="0">
                <a:solidFill>
                  <a:srgbClr val="FF0000"/>
                </a:solidFill>
              </a:rPr>
              <a:t>: Pod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metadata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containers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-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  image: </a:t>
            </a:r>
            <a:r>
              <a:rPr lang="pl-PL" sz="1900" dirty="0" err="1" smtClean="0">
                <a:solidFill>
                  <a:srgbClr val="FF0000"/>
                </a:solidFill>
              </a:rPr>
              <a:t>nginx</a:t>
            </a:r>
            <a:endParaRPr lang="pl-PL" sz="1900" dirty="0" smtClean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13995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apiVersion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v1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kind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spec: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containers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-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image: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resources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limits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"1Gi"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"800m"      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requests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"700Mi"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"400m"</a:t>
            </a:r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8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Namespaces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Beyond the individual container resources, you may want to investigate setting limits on namespaces. So what is a namespace? Namespaces can be used to define a cluster of applications, departments, or environments. Simply, Namespace refers to scope or grouping of objects in a Kubernetes </a:t>
            </a:r>
            <a:r>
              <a:rPr lang="en-US" dirty="0" smtClean="0"/>
              <a:t>cluster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>
                <a:solidFill>
                  <a:srgbClr val="FF0000"/>
                </a:solidFill>
              </a:rPr>
              <a:t>At the Namespace level, you can set up </a:t>
            </a:r>
            <a:r>
              <a:rPr lang="en-US" dirty="0" err="1">
                <a:solidFill>
                  <a:srgbClr val="FF0000"/>
                </a:solidFill>
              </a:rPr>
              <a:t>ResourceQuotas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LimitRanges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755576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https://github.com/djkormo/k8s-AKS-primer/tree/master/examples/quotas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apiVersion</a:t>
            </a:r>
            <a:r>
              <a:rPr lang="pl-PL" dirty="0" smtClean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kind</a:t>
            </a:r>
            <a:r>
              <a:rPr lang="pl-PL" dirty="0" smtClean="0">
                <a:solidFill>
                  <a:srgbClr val="FF0000"/>
                </a:solidFill>
              </a:rPr>
              <a:t>: </a:t>
            </a:r>
            <a:r>
              <a:rPr lang="pl-PL" dirty="0" err="1" smtClean="0">
                <a:solidFill>
                  <a:srgbClr val="FF0000"/>
                </a:solidFill>
              </a:rPr>
              <a:t>ResourceQuota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 smtClean="0">
                <a:solidFill>
                  <a:schemeClr val="tx2"/>
                </a:solidFill>
              </a:rPr>
              <a:t>metadata</a:t>
            </a:r>
            <a:r>
              <a:rPr lang="pl-PL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</a:t>
            </a:r>
            <a:r>
              <a:rPr lang="pl-PL" dirty="0" err="1" smtClean="0">
                <a:solidFill>
                  <a:schemeClr val="tx2"/>
                </a:solidFill>
              </a:rPr>
              <a:t>name</a:t>
            </a:r>
            <a:r>
              <a:rPr lang="pl-PL" dirty="0" smtClean="0">
                <a:solidFill>
                  <a:schemeClr val="tx2"/>
                </a:solidFill>
              </a:rPr>
              <a:t>: </a:t>
            </a:r>
            <a:r>
              <a:rPr lang="pl-PL" dirty="0" err="1" smtClean="0">
                <a:solidFill>
                  <a:schemeClr val="tx2"/>
                </a:solidFill>
              </a:rPr>
              <a:t>compute-resources</a:t>
            </a:r>
            <a:endParaRPr lang="pl-PL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hard: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pods</a:t>
            </a:r>
            <a:r>
              <a:rPr lang="pl-PL" dirty="0" smtClean="0">
                <a:solidFill>
                  <a:schemeClr val="tx2"/>
                </a:solidFill>
              </a:rPr>
              <a:t>: "20"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requests.cpu</a:t>
            </a:r>
            <a:r>
              <a:rPr lang="pl-PL" dirty="0" smtClean="0">
                <a:solidFill>
                  <a:schemeClr val="tx2"/>
                </a:solidFill>
              </a:rPr>
              <a:t>: "1"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requests.memory</a:t>
            </a:r>
            <a:r>
              <a:rPr lang="pl-PL" dirty="0" smtClean="0">
                <a:solidFill>
                  <a:schemeClr val="tx2"/>
                </a:solidFill>
              </a:rPr>
              <a:t>: 1Gi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limits.cpu</a:t>
            </a:r>
            <a:r>
              <a:rPr lang="pl-PL" dirty="0" smtClean="0">
                <a:solidFill>
                  <a:schemeClr val="tx2"/>
                </a:solidFill>
              </a:rPr>
              <a:t>: "2"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limits.memory</a:t>
            </a:r>
            <a:r>
              <a:rPr lang="pl-PL" dirty="0" smtClean="0">
                <a:solidFill>
                  <a:schemeClr val="tx2"/>
                </a:solidFill>
              </a:rPr>
              <a:t>: 2Gi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requests.nvidia.com/</a:t>
            </a:r>
            <a:r>
              <a:rPr lang="pl-PL" dirty="0" err="1" smtClean="0">
                <a:solidFill>
                  <a:schemeClr val="tx2"/>
                </a:solidFill>
              </a:rPr>
              <a:t>gpu</a:t>
            </a:r>
            <a:r>
              <a:rPr lang="pl-PL" dirty="0" smtClean="0">
                <a:solidFill>
                  <a:schemeClr val="tx2"/>
                </a:solidFill>
              </a:rPr>
              <a:t>: 3</a:t>
            </a:r>
            <a:endParaRPr lang="pl-PL" dirty="0" smtClean="0">
              <a:solidFill>
                <a:schemeClr val="tx2"/>
              </a:solidFill>
              <a:hlinkClick r:id="rId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6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LimitRange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limit-</a:t>
            </a:r>
            <a:r>
              <a:rPr lang="pl-PL" dirty="0" err="1"/>
              <a:t>mem</a:t>
            </a:r>
            <a:r>
              <a:rPr lang="pl-PL" dirty="0"/>
              <a:t>-</a:t>
            </a:r>
            <a:r>
              <a:rPr lang="pl-PL" dirty="0" err="1"/>
              <a:t>cpu</a:t>
            </a:r>
            <a:r>
              <a:rPr lang="pl-PL" dirty="0"/>
              <a:t>-per-</a:t>
            </a:r>
            <a:r>
              <a:rPr lang="pl-PL" dirty="0" err="1"/>
              <a:t>container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limits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- max: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"800m"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"1Gi"</a:t>
            </a:r>
          </a:p>
          <a:p>
            <a:pPr marL="0" indent="0">
              <a:buNone/>
            </a:pPr>
            <a:r>
              <a:rPr lang="pl-PL" dirty="0"/>
              <a:t>    min: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"50m"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"50Mi"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"200m"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"200Mi"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defaultRequest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"100m"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>
                <a:solidFill>
                  <a:srgbClr val="FF0000"/>
                </a:solidFill>
              </a:rPr>
              <a:t>type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Container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5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quota</a:t>
            </a:r>
            <a:r>
              <a:rPr lang="pl-PL" dirty="0" smtClean="0"/>
              <a:t>/limit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DEMO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5021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250</TotalTime>
  <Words>949</Words>
  <Application>Microsoft Office PowerPoint</Application>
  <PresentationFormat>Pokaz na ekranie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Aspekt</vt:lpstr>
      <vt:lpstr>Kubernetes at war on Azure</vt:lpstr>
      <vt:lpstr>Kubernetes in 5 minutes </vt:lpstr>
      <vt:lpstr>Kubernetes limits</vt:lpstr>
      <vt:lpstr>Limits, requests</vt:lpstr>
      <vt:lpstr>Container limits</vt:lpstr>
      <vt:lpstr>Namespaces</vt:lpstr>
      <vt:lpstr>Resource quota</vt:lpstr>
      <vt:lpstr>Limit range</vt:lpstr>
      <vt:lpstr>Resources quota/limit range</vt:lpstr>
      <vt:lpstr>Resource quotas</vt:lpstr>
      <vt:lpstr>CPU</vt:lpstr>
      <vt:lpstr>Memory</vt:lpstr>
      <vt:lpstr>Nodes limits</vt:lpstr>
      <vt:lpstr>Node limits</vt:lpstr>
      <vt:lpstr>Scheduler</vt:lpstr>
      <vt:lpstr>Guaranteed QoS</vt:lpstr>
      <vt:lpstr>Burstable QoS</vt:lpstr>
      <vt:lpstr>BestEffort QoS</vt:lpstr>
      <vt:lpstr>Quality of Service Best Practices</vt:lpstr>
      <vt:lpstr>Node Failure </vt:lpstr>
      <vt:lpstr>Failure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at war on Azure</dc:title>
  <dc:creator>Krzysztof Pudłowski</dc:creator>
  <cp:lastModifiedBy>kpudlowski</cp:lastModifiedBy>
  <cp:revision>45</cp:revision>
  <dcterms:created xsi:type="dcterms:W3CDTF">2019-10-11T05:59:26Z</dcterms:created>
  <dcterms:modified xsi:type="dcterms:W3CDTF">2019-10-12T23:59:06Z</dcterms:modified>
</cp:coreProperties>
</file>