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7" r:id="rId3"/>
    <p:sldId id="259" r:id="rId4"/>
    <p:sldId id="281" r:id="rId5"/>
    <p:sldId id="275" r:id="rId6"/>
    <p:sldId id="258" r:id="rId7"/>
    <p:sldId id="279" r:id="rId8"/>
    <p:sldId id="266" r:id="rId9"/>
    <p:sldId id="265" r:id="rId10"/>
    <p:sldId id="257" r:id="rId11"/>
    <p:sldId id="276" r:id="rId12"/>
    <p:sldId id="270" r:id="rId13"/>
    <p:sldId id="267" r:id="rId14"/>
    <p:sldId id="262" r:id="rId15"/>
    <p:sldId id="263" r:id="rId16"/>
    <p:sldId id="261" r:id="rId17"/>
    <p:sldId id="269" r:id="rId18"/>
    <p:sldId id="278" r:id="rId19"/>
    <p:sldId id="260" r:id="rId20"/>
    <p:sldId id="280" r:id="rId21"/>
    <p:sldId id="271" r:id="rId22"/>
    <p:sldId id="273" r:id="rId23"/>
    <p:sldId id="272" r:id="rId24"/>
    <p:sldId id="274" r:id="rId25"/>
    <p:sldId id="268" r:id="rId26"/>
    <p:sldId id="264" r:id="rId2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3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zaokrąglony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ytuł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0" name="Podtytuł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19" name="Symbol zastępczy daty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ostokąt zaokrąglony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zaokrąglony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z zaokrąglonym rogie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zaokrąglony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Symbol zastępczy tytuł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25" name="Symbol zastępczy daty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985609B-2F98-4665-80AE-902D6BB7ECF4}" type="datetimeFigureOut">
              <a:rPr lang="pl-PL" smtClean="0"/>
              <a:t>2019-10-22</a:t>
            </a:fld>
            <a:endParaRPr lang="pl-PL"/>
          </a:p>
        </p:txBody>
      </p:sp>
      <p:sp>
        <p:nvSpPr>
          <p:cNvPr id="18" name="Symbol zastępczy stopki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kormo/k8s-AKS-primer/tree/master/examples/quota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ks-engine/blob/master/docs/topics/clusterdefinitions.m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ave.works/blog/kubernetes-pod-resource-limitations-and-quality-of-servic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tasks/configure-pod-container/quality-service-pod/#create-a-pod-that-gets-assigned-a-qos-class-of-guarantee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kormo/k8s-AKS-primer/tree/master/examples/failu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PH-2FfFD2P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setup/best-practices/cluster-larg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axenter.com/manage-container-resource-kubernetes-141977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ncentlauzon.com/2019/04/02/requests-vs-limits-in-kubernete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Kubernetes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war on Azure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Krzysztof Pudłowski</a:t>
            </a:r>
          </a:p>
          <a:p>
            <a:r>
              <a:rPr lang="pl-PL" dirty="0" smtClean="0"/>
              <a:t>Łódź, 23.10.2019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100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Resource </a:t>
            </a:r>
            <a:r>
              <a:rPr lang="pl-PL" dirty="0" err="1" smtClean="0"/>
              <a:t>quota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755576" y="4725144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https://github.com/djkormo/k8s-AKS-primer/tree/master/examples/quotas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 smtClean="0">
                <a:solidFill>
                  <a:srgbClr val="FF0000"/>
                </a:solidFill>
              </a:rPr>
              <a:t>apiVersion</a:t>
            </a:r>
            <a:r>
              <a:rPr lang="pl-PL" dirty="0" smtClean="0">
                <a:solidFill>
                  <a:srgbClr val="FF0000"/>
                </a:solidFill>
              </a:rPr>
              <a:t>: v1</a:t>
            </a:r>
          </a:p>
          <a:p>
            <a:pPr marL="0" indent="0">
              <a:buNone/>
            </a:pPr>
            <a:r>
              <a:rPr lang="pl-PL" dirty="0" err="1" smtClean="0">
                <a:solidFill>
                  <a:srgbClr val="FF0000"/>
                </a:solidFill>
              </a:rPr>
              <a:t>kind</a:t>
            </a:r>
            <a:r>
              <a:rPr lang="pl-PL" dirty="0" smtClean="0">
                <a:solidFill>
                  <a:srgbClr val="FF0000"/>
                </a:solidFill>
              </a:rPr>
              <a:t>: </a:t>
            </a:r>
            <a:r>
              <a:rPr lang="pl-PL" dirty="0" err="1" smtClean="0">
                <a:solidFill>
                  <a:srgbClr val="FF0000"/>
                </a:solidFill>
              </a:rPr>
              <a:t>ResourceQuota</a:t>
            </a:r>
            <a:endParaRPr lang="pl-PL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dirty="0" err="1" smtClean="0">
                <a:solidFill>
                  <a:schemeClr val="tx2"/>
                </a:solidFill>
              </a:rPr>
              <a:t>metadata</a:t>
            </a:r>
            <a:r>
              <a:rPr lang="pl-PL" dirty="0" smtClean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</a:t>
            </a:r>
            <a:r>
              <a:rPr lang="pl-PL" dirty="0" err="1" smtClean="0">
                <a:solidFill>
                  <a:schemeClr val="tx2"/>
                </a:solidFill>
              </a:rPr>
              <a:t>name</a:t>
            </a:r>
            <a:r>
              <a:rPr lang="pl-PL" dirty="0" smtClean="0">
                <a:solidFill>
                  <a:schemeClr val="tx2"/>
                </a:solidFill>
              </a:rPr>
              <a:t>: </a:t>
            </a:r>
            <a:r>
              <a:rPr lang="pl-PL" dirty="0" err="1" smtClean="0">
                <a:solidFill>
                  <a:schemeClr val="tx2"/>
                </a:solidFill>
              </a:rPr>
              <a:t>compute-resources</a:t>
            </a:r>
            <a:endParaRPr lang="pl-PL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spec: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hard: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pods</a:t>
            </a:r>
            <a:r>
              <a:rPr lang="pl-PL" dirty="0" smtClean="0">
                <a:solidFill>
                  <a:schemeClr val="tx2"/>
                </a:solidFill>
              </a:rPr>
              <a:t>: "20"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requests.cpu</a:t>
            </a:r>
            <a:r>
              <a:rPr lang="pl-PL" dirty="0" smtClean="0">
                <a:solidFill>
                  <a:schemeClr val="tx2"/>
                </a:solidFill>
              </a:rPr>
              <a:t>: "1"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requests.memory</a:t>
            </a:r>
            <a:r>
              <a:rPr lang="pl-PL" dirty="0" smtClean="0">
                <a:solidFill>
                  <a:schemeClr val="tx2"/>
                </a:solidFill>
              </a:rPr>
              <a:t>: 1Gi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limits.cpu</a:t>
            </a:r>
            <a:r>
              <a:rPr lang="pl-PL" dirty="0" smtClean="0">
                <a:solidFill>
                  <a:schemeClr val="tx2"/>
                </a:solidFill>
              </a:rPr>
              <a:t>: "2"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</a:t>
            </a:r>
            <a:r>
              <a:rPr lang="pl-PL" dirty="0" err="1" smtClean="0">
                <a:solidFill>
                  <a:schemeClr val="tx2"/>
                </a:solidFill>
              </a:rPr>
              <a:t>limits.memory</a:t>
            </a:r>
            <a:r>
              <a:rPr lang="pl-PL" dirty="0" smtClean="0">
                <a:solidFill>
                  <a:schemeClr val="tx2"/>
                </a:solidFill>
              </a:rPr>
              <a:t>: 2Gi</a:t>
            </a: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</a:rPr>
              <a:t>    requests.nvidia.com/</a:t>
            </a:r>
            <a:r>
              <a:rPr lang="pl-PL" dirty="0" err="1" smtClean="0">
                <a:solidFill>
                  <a:schemeClr val="tx2"/>
                </a:solidFill>
              </a:rPr>
              <a:t>gpu</a:t>
            </a:r>
            <a:r>
              <a:rPr lang="pl-PL" dirty="0" smtClean="0">
                <a:solidFill>
                  <a:schemeClr val="tx2"/>
                </a:solidFill>
              </a:rPr>
              <a:t>: 3</a:t>
            </a:r>
            <a:endParaRPr lang="pl-PL" dirty="0" smtClean="0">
              <a:solidFill>
                <a:schemeClr val="tx2"/>
              </a:solidFill>
              <a:hlinkClick r:id="rId2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160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Limit </a:t>
            </a:r>
            <a:r>
              <a:rPr lang="pl-PL" dirty="0" err="1" smtClean="0"/>
              <a:t>range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308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 err="1"/>
              <a:t>apiVersion</a:t>
            </a:r>
            <a:r>
              <a:rPr lang="pl-PL" dirty="0"/>
              <a:t>: v1</a:t>
            </a:r>
          </a:p>
          <a:p>
            <a:pPr marL="0" indent="0">
              <a:buNone/>
            </a:pPr>
            <a:r>
              <a:rPr lang="pl-PL" dirty="0" err="1"/>
              <a:t>kind</a:t>
            </a:r>
            <a:r>
              <a:rPr lang="pl-PL" dirty="0"/>
              <a:t>: </a:t>
            </a:r>
            <a:r>
              <a:rPr lang="pl-PL" dirty="0" err="1"/>
              <a:t>LimitRange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metadata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name</a:t>
            </a:r>
            <a:r>
              <a:rPr lang="pl-PL" dirty="0"/>
              <a:t>: limit-</a:t>
            </a:r>
            <a:r>
              <a:rPr lang="pl-PL" dirty="0" err="1"/>
              <a:t>mem</a:t>
            </a:r>
            <a:r>
              <a:rPr lang="pl-PL" dirty="0"/>
              <a:t>-</a:t>
            </a:r>
            <a:r>
              <a:rPr lang="pl-PL" dirty="0" err="1"/>
              <a:t>cpu</a:t>
            </a:r>
            <a:r>
              <a:rPr lang="pl-PL" dirty="0"/>
              <a:t>-per-</a:t>
            </a:r>
            <a:r>
              <a:rPr lang="pl-PL" dirty="0" err="1"/>
              <a:t>container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spec: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limits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- max: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"800m"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"1Gi"</a:t>
            </a:r>
          </a:p>
          <a:p>
            <a:pPr marL="0" indent="0">
              <a:buNone/>
            </a:pPr>
            <a:r>
              <a:rPr lang="pl-PL" dirty="0"/>
              <a:t>    min: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"50m"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"50Mi"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default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"200m"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"200Mi"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defaultRequest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"100m"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"100Mi"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>
                <a:solidFill>
                  <a:srgbClr val="FF0000"/>
                </a:solidFill>
              </a:rPr>
              <a:t>type</a:t>
            </a:r>
            <a:r>
              <a:rPr lang="pl-PL" dirty="0">
                <a:solidFill>
                  <a:srgbClr val="FF0000"/>
                </a:solidFill>
              </a:rPr>
              <a:t>: </a:t>
            </a:r>
            <a:r>
              <a:rPr lang="pl-PL" dirty="0" err="1">
                <a:solidFill>
                  <a:srgbClr val="FF0000"/>
                </a:solidFill>
              </a:rPr>
              <a:t>Container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85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Resources</a:t>
            </a:r>
            <a:r>
              <a:rPr lang="pl-PL" dirty="0" smtClean="0"/>
              <a:t> </a:t>
            </a:r>
            <a:r>
              <a:rPr lang="pl-PL" dirty="0" err="1" smtClean="0"/>
              <a:t>quota</a:t>
            </a:r>
            <a:r>
              <a:rPr lang="pl-PL" dirty="0" smtClean="0"/>
              <a:t>/limit </a:t>
            </a:r>
            <a:r>
              <a:rPr lang="pl-PL" dirty="0" err="1" smtClean="0"/>
              <a:t>range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pPr marL="0" indent="0" algn="ctr">
              <a:buNone/>
            </a:pPr>
            <a:r>
              <a:rPr lang="pl-PL" sz="4000" dirty="0" smtClean="0"/>
              <a:t>DEMO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5021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Resource </a:t>
            </a:r>
            <a:r>
              <a:rPr lang="pl-PL" dirty="0" err="1" smtClean="0"/>
              <a:t>quotas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/>
              <a:t>apiVersion</a:t>
            </a:r>
            <a:r>
              <a:rPr lang="pl-PL" dirty="0"/>
              <a:t>: v1</a:t>
            </a:r>
          </a:p>
          <a:p>
            <a:pPr marL="0" indent="0">
              <a:buNone/>
            </a:pPr>
            <a:r>
              <a:rPr lang="pl-PL" dirty="0" err="1"/>
              <a:t>kind</a:t>
            </a:r>
            <a:r>
              <a:rPr lang="pl-PL" dirty="0"/>
              <a:t>: </a:t>
            </a:r>
            <a:r>
              <a:rPr lang="pl-PL" dirty="0" err="1"/>
              <a:t>ResourceQuota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metadata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name</a:t>
            </a:r>
            <a:r>
              <a:rPr lang="pl-PL" dirty="0"/>
              <a:t>: </a:t>
            </a:r>
            <a:r>
              <a:rPr lang="pl-PL" dirty="0" err="1"/>
              <a:t>compute-resources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spec:</a:t>
            </a:r>
          </a:p>
          <a:p>
            <a:pPr marL="0" indent="0">
              <a:buNone/>
            </a:pPr>
            <a:r>
              <a:rPr lang="pl-PL" dirty="0"/>
              <a:t>  hard: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pods</a:t>
            </a:r>
            <a:r>
              <a:rPr lang="pl-PL" dirty="0"/>
              <a:t>: "20"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requests.cpu</a:t>
            </a:r>
            <a:r>
              <a:rPr lang="pl-PL" dirty="0"/>
              <a:t>: "1"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requests.memory</a:t>
            </a:r>
            <a:r>
              <a:rPr lang="pl-PL" dirty="0"/>
              <a:t>: 1Gi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limits.cpu</a:t>
            </a:r>
            <a:r>
              <a:rPr lang="pl-PL" dirty="0"/>
              <a:t>: "2"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limits.memory</a:t>
            </a:r>
            <a:r>
              <a:rPr lang="pl-PL" dirty="0"/>
              <a:t>: 2Gi</a:t>
            </a:r>
          </a:p>
          <a:p>
            <a:pPr marL="0" indent="0">
              <a:buNone/>
            </a:pPr>
            <a:r>
              <a:rPr lang="pl-PL" dirty="0"/>
              <a:t>    requests.nvidia.com/</a:t>
            </a:r>
            <a:r>
              <a:rPr lang="pl-PL" dirty="0" err="1"/>
              <a:t>gpu</a:t>
            </a:r>
            <a:r>
              <a:rPr lang="pl-PL" dirty="0"/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34951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CPU resources are measured in </a:t>
            </a:r>
            <a:r>
              <a:rPr lang="en-US" dirty="0" err="1"/>
              <a:t>millicore</a:t>
            </a:r>
            <a:r>
              <a:rPr lang="en-US" dirty="0"/>
              <a:t>. If a node has 2 cores, the node’s CPU capacity would be represented as 2000m. The unit suffix m stands for “thousandth of a core.”</a:t>
            </a:r>
          </a:p>
          <a:p>
            <a:r>
              <a:rPr lang="en-US" dirty="0"/>
              <a:t>1000m or 1000 </a:t>
            </a:r>
            <a:r>
              <a:rPr lang="en-US" dirty="0" err="1"/>
              <a:t>millicore</a:t>
            </a:r>
            <a:r>
              <a:rPr lang="en-US" dirty="0"/>
              <a:t> is equal to 1 core. 4000m would represent 4 cores. 250 </a:t>
            </a:r>
            <a:r>
              <a:rPr lang="en-US" dirty="0" err="1"/>
              <a:t>millicore</a:t>
            </a:r>
            <a:r>
              <a:rPr lang="en-US" dirty="0"/>
              <a:t> per pod means 4 pods with a similar value of 250m can run on a single core. On a 4 core node, 16 pods each having 250m can run on that node.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75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Memory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Memory is measured in bytes. However, you can express memory with various suffixes (E,P,T,G,M,K and </a:t>
            </a:r>
            <a:r>
              <a:rPr lang="en-US" dirty="0" err="1"/>
              <a:t>Ei</a:t>
            </a:r>
            <a:r>
              <a:rPr lang="en-US" dirty="0"/>
              <a:t>, Pi, </a:t>
            </a:r>
            <a:r>
              <a:rPr lang="en-US" dirty="0" err="1"/>
              <a:t>Ti</a:t>
            </a:r>
            <a:r>
              <a:rPr lang="en-US" dirty="0"/>
              <a:t>, </a:t>
            </a:r>
            <a:r>
              <a:rPr lang="en-US" dirty="0" err="1"/>
              <a:t>Gi</a:t>
            </a:r>
            <a:r>
              <a:rPr lang="en-US" dirty="0"/>
              <a:t>, </a:t>
            </a:r>
            <a:r>
              <a:rPr lang="en-US" dirty="0" err="1"/>
              <a:t>Mi</a:t>
            </a:r>
            <a:r>
              <a:rPr lang="en-US" dirty="0"/>
              <a:t>, Ki) to express </a:t>
            </a:r>
            <a:r>
              <a:rPr lang="en-US" dirty="0" err="1"/>
              <a:t>mebibytes</a:t>
            </a:r>
            <a:r>
              <a:rPr lang="en-US" dirty="0"/>
              <a:t> (</a:t>
            </a:r>
            <a:r>
              <a:rPr lang="en-US" dirty="0" err="1"/>
              <a:t>Mi</a:t>
            </a:r>
            <a:r>
              <a:rPr lang="en-US" dirty="0"/>
              <a:t>) to petabytes (Pi). </a:t>
            </a:r>
            <a:r>
              <a:rPr lang="en-US" b="1" dirty="0"/>
              <a:t>Most simply use Mi</a:t>
            </a:r>
            <a:r>
              <a:rPr lang="en-US" dirty="0"/>
              <a:t>.</a:t>
            </a:r>
          </a:p>
          <a:p>
            <a:r>
              <a:rPr lang="en-US" dirty="0"/>
              <a:t>Like CPU, </a:t>
            </a:r>
            <a:r>
              <a:rPr lang="en-US" dirty="0">
                <a:solidFill>
                  <a:srgbClr val="FF0000"/>
                </a:solidFill>
              </a:rPr>
              <a:t>pods will never be scheduled if they require more resources than the capacity of a node</a:t>
            </a:r>
            <a:r>
              <a:rPr lang="en-US" dirty="0"/>
              <a:t>. Unlike CPU, memory is not compressible. You can’t make memory run slower or faster like CPU or network throttling. Pods will be terminated if it reaches the memory limit.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313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Nodes</a:t>
            </a:r>
            <a:r>
              <a:rPr lang="pl-PL" dirty="0" smtClean="0"/>
              <a:t> </a:t>
            </a:r>
            <a:r>
              <a:rPr lang="pl-PL" dirty="0" err="1" smtClean="0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kubectl</a:t>
            </a:r>
            <a:r>
              <a:rPr lang="pl-PL" b="1" dirty="0"/>
              <a:t> </a:t>
            </a:r>
            <a:r>
              <a:rPr lang="pl-PL" b="1" dirty="0" err="1" smtClean="0"/>
              <a:t>describe</a:t>
            </a:r>
            <a:r>
              <a:rPr lang="pl-PL" b="1" dirty="0" smtClean="0"/>
              <a:t> </a:t>
            </a:r>
            <a:r>
              <a:rPr lang="pl-PL" b="1" dirty="0" err="1" smtClean="0"/>
              <a:t>node</a:t>
            </a:r>
            <a:endParaRPr lang="pl-PL" b="1" dirty="0" smtClean="0"/>
          </a:p>
          <a:p>
            <a:r>
              <a:rPr lang="pl-PL" b="1" dirty="0" err="1"/>
              <a:t>kubectl</a:t>
            </a:r>
            <a:r>
              <a:rPr lang="pl-PL" b="1" dirty="0"/>
              <a:t> top </a:t>
            </a:r>
            <a:r>
              <a:rPr lang="pl-PL" b="1" dirty="0" err="1"/>
              <a:t>nodes</a:t>
            </a:r>
            <a:endParaRPr lang="pl-PL" b="1" dirty="0"/>
          </a:p>
          <a:p>
            <a:r>
              <a:rPr lang="pl-PL" b="1" dirty="0" err="1"/>
              <a:t>kubectl</a:t>
            </a:r>
            <a:r>
              <a:rPr lang="pl-PL" b="1" dirty="0"/>
              <a:t> top </a:t>
            </a:r>
            <a:r>
              <a:rPr lang="pl-PL" b="1" dirty="0" err="1"/>
              <a:t>pods</a:t>
            </a:r>
            <a:r>
              <a:rPr lang="pl-PL" b="1" dirty="0"/>
              <a:t> --</a:t>
            </a:r>
            <a:r>
              <a:rPr lang="pl-PL" b="1" dirty="0" err="1"/>
              <a:t>all-namespaces</a:t>
            </a:r>
            <a:endParaRPr lang="pl-PL" b="1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364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Node</a:t>
            </a:r>
            <a:r>
              <a:rPr lang="pl-PL" dirty="0" smtClean="0"/>
              <a:t> </a:t>
            </a:r>
            <a:r>
              <a:rPr lang="pl-PL" dirty="0" err="1" smtClean="0"/>
              <a:t>limits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949536"/>
              </p:ext>
            </p:extLst>
          </p:nvPr>
        </p:nvGraphicFramePr>
        <p:xfrm>
          <a:off x="1187624" y="1628800"/>
          <a:ext cx="6598920" cy="1188720"/>
        </p:xfrm>
        <a:graphic>
          <a:graphicData uri="http://schemas.openxmlformats.org/drawingml/2006/table">
            <a:tbl>
              <a:tblPr/>
              <a:tblGrid>
                <a:gridCol w="3299460"/>
                <a:gridCol w="3299460"/>
              </a:tblGrid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"--max-</a:t>
                      </a:r>
                      <a:r>
                        <a:rPr lang="pl-PL" dirty="0" err="1">
                          <a:effectLst/>
                        </a:rPr>
                        <a:t>pods</a:t>
                      </a:r>
                      <a:r>
                        <a:rPr lang="pl-PL" dirty="0">
                          <a:effectLst/>
                        </a:rPr>
                        <a:t>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"30", </a:t>
                      </a:r>
                      <a:r>
                        <a:rPr lang="pl-PL" dirty="0" err="1">
                          <a:effectLst/>
                        </a:rPr>
                        <a:t>or</a:t>
                      </a:r>
                      <a:r>
                        <a:rPr lang="pl-PL" dirty="0">
                          <a:effectLst/>
                        </a:rPr>
                        <a:t> "110" </a:t>
                      </a:r>
                      <a:r>
                        <a:rPr lang="pl-PL" dirty="0" err="1">
                          <a:effectLst/>
                        </a:rPr>
                        <a:t>if</a:t>
                      </a:r>
                      <a:r>
                        <a:rPr lang="pl-PL" dirty="0">
                          <a:effectLst/>
                        </a:rPr>
                        <a:t> </a:t>
                      </a:r>
                      <a:r>
                        <a:rPr lang="pl-PL" dirty="0" err="1">
                          <a:effectLst/>
                        </a:rPr>
                        <a:t>using</a:t>
                      </a:r>
                      <a:r>
                        <a:rPr lang="pl-PL" dirty="0">
                          <a:effectLst/>
                        </a:rPr>
                        <a:t> </a:t>
                      </a:r>
                      <a:r>
                        <a:rPr lang="pl-PL" dirty="0" err="1">
                          <a:effectLst/>
                        </a:rPr>
                        <a:t>kubenet</a:t>
                      </a:r>
                      <a:r>
                        <a:rPr lang="pl-PL" dirty="0">
                          <a:effectLst/>
                        </a:rPr>
                        <a:t> --network-</a:t>
                      </a:r>
                      <a:r>
                        <a:rPr lang="pl-PL" dirty="0" err="1">
                          <a:effectLst/>
                        </a:rPr>
                        <a:t>plugin</a:t>
                      </a:r>
                      <a:r>
                        <a:rPr lang="pl-PL" dirty="0">
                          <a:effectLst/>
                        </a:rPr>
                        <a:t> (i.e., "</a:t>
                      </a:r>
                      <a:r>
                        <a:rPr lang="pl-PL" dirty="0" err="1">
                          <a:effectLst/>
                        </a:rPr>
                        <a:t>networkPlugin</a:t>
                      </a:r>
                      <a:r>
                        <a:rPr lang="pl-PL" dirty="0">
                          <a:effectLst/>
                        </a:rPr>
                        <a:t>": "</a:t>
                      </a:r>
                      <a:r>
                        <a:rPr lang="pl-PL" dirty="0" err="1">
                          <a:effectLst/>
                        </a:rPr>
                        <a:t>kubenet</a:t>
                      </a:r>
                      <a:r>
                        <a:rPr lang="pl-PL" dirty="0">
                          <a:effectLst/>
                        </a:rPr>
                        <a:t>")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948831"/>
              </p:ext>
            </p:extLst>
          </p:nvPr>
        </p:nvGraphicFramePr>
        <p:xfrm>
          <a:off x="1187624" y="3140968"/>
          <a:ext cx="6598920" cy="1005840"/>
        </p:xfrm>
        <a:graphic>
          <a:graphicData uri="http://schemas.openxmlformats.org/drawingml/2006/table">
            <a:tbl>
              <a:tblPr/>
              <a:tblGrid>
                <a:gridCol w="3299460"/>
                <a:gridCol w="3299460"/>
              </a:tblGrid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"--</a:t>
                      </a:r>
                      <a:r>
                        <a:rPr lang="pl-PL" dirty="0" err="1">
                          <a:effectLst/>
                        </a:rPr>
                        <a:t>node</a:t>
                      </a:r>
                      <a:r>
                        <a:rPr lang="pl-PL" dirty="0">
                          <a:effectLst/>
                        </a:rPr>
                        <a:t>-monitor-grace-period"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"40s"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"--pod-eviction-timeout"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"5m0s"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  <p:sp>
        <p:nvSpPr>
          <p:cNvPr id="6" name="Prostokąt 5"/>
          <p:cNvSpPr/>
          <p:nvPr/>
        </p:nvSpPr>
        <p:spPr>
          <a:xfrm>
            <a:off x="1259632" y="692696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https://github.com/Azure/aks-engine/blob/master/docs/topics/clusterdefinitions.md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8361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Triage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20688"/>
            <a:ext cx="4979913" cy="497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52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Scheduler</a:t>
            </a:r>
            <a:r>
              <a:rPr lang="pl-PL" dirty="0" smtClean="0"/>
              <a:t> and </a:t>
            </a:r>
            <a:r>
              <a:rPr lang="pl-PL" dirty="0" err="1" smtClean="0"/>
              <a:t>QoS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</a:t>
            </a:r>
            <a:r>
              <a:rPr lang="pl-PL" dirty="0" smtClean="0"/>
              <a:t>o</a:t>
            </a:r>
            <a:r>
              <a:rPr lang="en-US" dirty="0" smtClean="0"/>
              <a:t>S</a:t>
            </a:r>
            <a:r>
              <a:rPr lang="pl-PL" dirty="0" smtClean="0"/>
              <a:t> (</a:t>
            </a:r>
            <a:r>
              <a:rPr lang="pl-PL" dirty="0" err="1"/>
              <a:t>Quality</a:t>
            </a:r>
            <a:r>
              <a:rPr lang="pl-PL" dirty="0"/>
              <a:t> of </a:t>
            </a:r>
            <a:r>
              <a:rPr lang="pl-PL" dirty="0" smtClean="0"/>
              <a:t>Service)</a:t>
            </a:r>
            <a:r>
              <a:rPr lang="en-US" dirty="0" smtClean="0"/>
              <a:t> Classes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Kubernetes creates a pod, it assigns one of these three </a:t>
            </a:r>
            <a:r>
              <a:rPr lang="en-US" dirty="0" err="1"/>
              <a:t>QoS</a:t>
            </a:r>
            <a:r>
              <a:rPr lang="en-US" dirty="0"/>
              <a:t> classes</a:t>
            </a:r>
            <a:r>
              <a:rPr lang="en-US" dirty="0" smtClean="0"/>
              <a:t>: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>
                <a:solidFill>
                  <a:srgbClr val="FF0000"/>
                </a:solidFill>
              </a:rPr>
              <a:t>Guaranteed</a:t>
            </a:r>
          </a:p>
          <a:p>
            <a:pPr marL="0" indent="0" latinLnBrk="1">
              <a:buNone/>
            </a:pPr>
            <a:r>
              <a:rPr lang="en-US" dirty="0">
                <a:solidFill>
                  <a:srgbClr val="FFC000"/>
                </a:solidFill>
              </a:rPr>
              <a:t>Burstable</a:t>
            </a:r>
          </a:p>
          <a:p>
            <a:pPr marL="0" indent="0" latinLnBrk="1">
              <a:buNone/>
            </a:pPr>
            <a:r>
              <a:rPr lang="en-US" dirty="0" err="1">
                <a:solidFill>
                  <a:srgbClr val="00B050"/>
                </a:solidFill>
              </a:rPr>
              <a:t>BestEffort</a:t>
            </a:r>
            <a:endParaRPr lang="en-US" dirty="0">
              <a:solidFill>
                <a:srgbClr val="00B050"/>
              </a:solidFill>
            </a:endParaRPr>
          </a:p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040321"/>
            <a:ext cx="44862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38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About</a:t>
            </a:r>
            <a:r>
              <a:rPr lang="pl-PL" dirty="0" smtClean="0"/>
              <a:t> me…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Long-time </a:t>
            </a:r>
            <a:r>
              <a:rPr lang="en-US" dirty="0"/>
              <a:t>corporate employee. Currently, he works in the telecommunications sector. Physicist by profession, education completed with a doctorate from the University of </a:t>
            </a:r>
            <a:r>
              <a:rPr lang="en-US" dirty="0" err="1"/>
              <a:t>Łódź</a:t>
            </a:r>
            <a:r>
              <a:rPr lang="en-US" dirty="0"/>
              <a:t>. Practical knowledge of enterprise software development. Administrator, developer, team leader, IT expert. </a:t>
            </a:r>
            <a:r>
              <a:rPr lang="pl-PL" dirty="0" smtClean="0"/>
              <a:t>He </a:t>
            </a:r>
            <a:r>
              <a:rPr lang="en-US" dirty="0" smtClean="0"/>
              <a:t>holds </a:t>
            </a:r>
            <a:r>
              <a:rPr lang="en-US" dirty="0"/>
              <a:t>professional certificates: MCP, MCSA: SQL Server 2012/2014, MCSE: Data Management and Analytics, MCSA: Cloud Platform, MCSE: Cloud Platform and Infrastructure , MPP Data Science , Microsoft Certified: Azure Administrator Associate , Microsoft Certified: Azure Data Scientist </a:t>
            </a:r>
            <a:r>
              <a:rPr lang="en-US" dirty="0" smtClean="0"/>
              <a:t>Associate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1513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Quality</a:t>
            </a:r>
            <a:r>
              <a:rPr lang="pl-PL" dirty="0" smtClean="0"/>
              <a:t> of Service (</a:t>
            </a:r>
            <a:r>
              <a:rPr lang="pl-PL" dirty="0" err="1" smtClean="0"/>
              <a:t>QoS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086600" cy="29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rostokąt 3"/>
          <p:cNvSpPr/>
          <p:nvPr/>
        </p:nvSpPr>
        <p:spPr>
          <a:xfrm>
            <a:off x="899592" y="4293096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3"/>
              </a:rPr>
              <a:t>https://www.weave.works/blog/kubernetes-pod-resource-limitations-and-quality-of-service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8285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Guaranteed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QoS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050776"/>
          </a:xfrm>
        </p:spPr>
        <p:txBody>
          <a:bodyPr>
            <a:normAutofit fontScale="55000" lnSpcReduction="20000"/>
          </a:bodyPr>
          <a:lstStyle/>
          <a:p>
            <a:endParaRPr lang="pl-PL" dirty="0" smtClean="0">
              <a:hlinkClick r:id="rId2"/>
            </a:endParaRPr>
          </a:p>
          <a:p>
            <a:pPr marL="0" indent="0">
              <a:buNone/>
            </a:pPr>
            <a:r>
              <a:rPr lang="en-US" sz="3600" b="1" dirty="0"/>
              <a:t>For a Pod to be given a </a:t>
            </a:r>
            <a:r>
              <a:rPr lang="en-US" sz="3600" b="1" dirty="0" err="1"/>
              <a:t>QoS</a:t>
            </a:r>
            <a:r>
              <a:rPr lang="en-US" sz="3600" b="1" dirty="0"/>
              <a:t> class of Guaranteed</a:t>
            </a:r>
            <a:r>
              <a:rPr lang="en-US" sz="3600" b="1" dirty="0" smtClean="0"/>
              <a:t>:</a:t>
            </a:r>
            <a:endParaRPr lang="pl-PL" sz="3600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Container in the Pod must have a memory limit and a memory request, and they must be the same</a:t>
            </a:r>
            <a:r>
              <a:rPr lang="en-US" dirty="0" smtClean="0"/>
              <a:t>.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Container in the Pod must have a CPU limit and a CPU request, and they must be the same.</a:t>
            </a:r>
          </a:p>
          <a:p>
            <a:pPr marL="0" indent="0">
              <a:buNone/>
            </a:pPr>
            <a:endParaRPr lang="pl-PL" dirty="0">
              <a:hlinkClick r:id="rId2"/>
            </a:endParaRPr>
          </a:p>
          <a:p>
            <a:pPr marL="0" indent="0">
              <a:buNone/>
            </a:pPr>
            <a:r>
              <a:rPr lang="en-US" sz="3600" dirty="0"/>
              <a:t>resources:</a:t>
            </a:r>
          </a:p>
          <a:p>
            <a:pPr marL="0" indent="0">
              <a:buNone/>
            </a:pPr>
            <a:r>
              <a:rPr lang="en-US" sz="3600" dirty="0"/>
              <a:t>      limits:</a:t>
            </a:r>
          </a:p>
          <a:p>
            <a:pPr marL="0" indent="0">
              <a:buNone/>
            </a:pPr>
            <a:r>
              <a:rPr lang="en-US" sz="3600" dirty="0"/>
              <a:t>        memory: "200Mi"</a:t>
            </a:r>
          </a:p>
          <a:p>
            <a:pPr marL="0" indent="0">
              <a:buNone/>
            </a:pPr>
            <a:r>
              <a:rPr lang="en-US" sz="3600" dirty="0"/>
              <a:t>        </a:t>
            </a:r>
            <a:r>
              <a:rPr lang="en-US" sz="3600" dirty="0" err="1"/>
              <a:t>cpu</a:t>
            </a:r>
            <a:r>
              <a:rPr lang="en-US" sz="3600" dirty="0"/>
              <a:t>: "700m"</a:t>
            </a:r>
          </a:p>
          <a:p>
            <a:pPr marL="0" indent="0">
              <a:buNone/>
            </a:pPr>
            <a:r>
              <a:rPr lang="en-US" sz="3600" dirty="0"/>
              <a:t>      requests:</a:t>
            </a:r>
          </a:p>
          <a:p>
            <a:pPr marL="0" indent="0">
              <a:buNone/>
            </a:pPr>
            <a:r>
              <a:rPr lang="en-US" sz="3600" dirty="0"/>
              <a:t>        memory: "200Mi"</a:t>
            </a:r>
          </a:p>
          <a:p>
            <a:pPr marL="0" indent="0">
              <a:buNone/>
            </a:pPr>
            <a:r>
              <a:rPr lang="en-US" sz="3600" dirty="0"/>
              <a:t>        </a:t>
            </a:r>
            <a:r>
              <a:rPr lang="en-US" sz="3600" dirty="0" err="1"/>
              <a:t>cpu</a:t>
            </a:r>
            <a:r>
              <a:rPr lang="en-US" sz="3600" dirty="0"/>
              <a:t>: "700m"	</a:t>
            </a:r>
            <a:endParaRPr lang="pl-PL" sz="3600" dirty="0" smtClean="0">
              <a:hlinkClick r:id="rId2"/>
            </a:endParaRPr>
          </a:p>
          <a:p>
            <a:pPr marL="0" indent="0">
              <a:buNone/>
            </a:pPr>
            <a:endParaRPr lang="pl-PL" dirty="0">
              <a:hlinkClick r:id="rId2"/>
            </a:endParaRPr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22992" y="4581128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https://kubernetes.io/docs/tasks/configure-pod-container/quality-service-pod/#create-a-pod-that-gets-assigned-a-qos-class-of-guaranteed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3025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Burstable</a:t>
            </a:r>
            <a:r>
              <a:rPr lang="pl-PL" dirty="0" smtClean="0"/>
              <a:t> </a:t>
            </a:r>
            <a:r>
              <a:rPr lang="pl-PL" dirty="0" err="1" smtClean="0"/>
              <a:t>QoS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Burstable</a:t>
            </a:r>
            <a:r>
              <a:rPr lang="en-US" dirty="0"/>
              <a:t> class have two conditions</a:t>
            </a:r>
            <a:r>
              <a:rPr lang="en-US" dirty="0" smtClean="0"/>
              <a:t>: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/>
              <a:t>They don’t meet the </a:t>
            </a:r>
            <a:r>
              <a:rPr lang="en-US" dirty="0" err="1"/>
              <a:t>QoS</a:t>
            </a:r>
            <a:r>
              <a:rPr lang="en-US" dirty="0"/>
              <a:t> guaranteed criteria.</a:t>
            </a:r>
          </a:p>
          <a:p>
            <a:pPr marL="0" indent="0" latinLnBrk="1">
              <a:buNone/>
            </a:pPr>
            <a:r>
              <a:rPr lang="en-US" dirty="0"/>
              <a:t>They have at least one memory or CPU request.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17299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BestEffort</a:t>
            </a:r>
            <a:r>
              <a:rPr lang="pl-PL" dirty="0" smtClean="0"/>
              <a:t> </a:t>
            </a:r>
            <a:r>
              <a:rPr lang="pl-PL" dirty="0" err="1" smtClean="0"/>
              <a:t>QoS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BestEffort</a:t>
            </a:r>
            <a:r>
              <a:rPr lang="en-US" dirty="0"/>
              <a:t> is a container with no memory or CPU limits or requests. If you’ve never defined any resources before reading </a:t>
            </a:r>
            <a:r>
              <a:rPr lang="en-US" dirty="0" smtClean="0"/>
              <a:t>this, </a:t>
            </a:r>
            <a:r>
              <a:rPr lang="en-US" dirty="0"/>
              <a:t>your pod is by default running in </a:t>
            </a:r>
            <a:r>
              <a:rPr lang="en-US" dirty="0" err="1"/>
              <a:t>BestEffort</a:t>
            </a:r>
            <a:r>
              <a:rPr lang="en-US" dirty="0" smtClean="0"/>
              <a:t>.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Simply, </a:t>
            </a:r>
            <a:r>
              <a:rPr lang="en-US" dirty="0" err="1"/>
              <a:t>BestEffort</a:t>
            </a:r>
            <a:r>
              <a:rPr lang="en-US" dirty="0"/>
              <a:t> is when you don’t set anything at all.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9245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Quality of Service Best </a:t>
            </a:r>
            <a:r>
              <a:rPr lang="en-US" dirty="0" smtClean="0"/>
              <a:t>Practices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production workloads, </a:t>
            </a:r>
            <a:r>
              <a:rPr lang="en-US" dirty="0" err="1"/>
              <a:t>BestEffort</a:t>
            </a:r>
            <a:r>
              <a:rPr lang="en-US" dirty="0"/>
              <a:t> is not recommended. </a:t>
            </a:r>
            <a:r>
              <a:rPr lang="en-US" dirty="0">
                <a:solidFill>
                  <a:srgbClr val="FF0000"/>
                </a:solidFill>
              </a:rPr>
              <a:t>Keep in mind, these containers will be killed first</a:t>
            </a:r>
            <a:r>
              <a:rPr lang="en-US" dirty="0"/>
              <a:t>. Burstable is suitable for most generic workloads. For sensitive applications that may have spikes or anything that runs in a </a:t>
            </a:r>
            <a:r>
              <a:rPr lang="en-US" dirty="0" err="1"/>
              <a:t>stateful</a:t>
            </a:r>
            <a:r>
              <a:rPr lang="en-US" dirty="0"/>
              <a:t> set like databases, it is recommended to apply a </a:t>
            </a:r>
            <a:r>
              <a:rPr lang="en-US" dirty="0" err="1"/>
              <a:t>QoS</a:t>
            </a:r>
            <a:r>
              <a:rPr lang="en-US" dirty="0"/>
              <a:t> guaranteed </a:t>
            </a:r>
            <a:r>
              <a:rPr lang="en-US" dirty="0" smtClean="0"/>
              <a:t>class</a:t>
            </a:r>
            <a:r>
              <a:rPr lang="pl-P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09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Node</a:t>
            </a:r>
            <a:r>
              <a:rPr lang="pl-PL" dirty="0" smtClean="0"/>
              <a:t> </a:t>
            </a:r>
            <a:r>
              <a:rPr lang="pl-PL" dirty="0" err="1" smtClean="0"/>
              <a:t>Failure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708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This is the workflow of what happens when a node gets down</a:t>
            </a:r>
            <a:r>
              <a:rPr lang="en-US" dirty="0" smtClean="0"/>
              <a:t>: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 smtClean="0"/>
              <a:t>1- </a:t>
            </a:r>
            <a:r>
              <a:rPr lang="en-US" dirty="0"/>
              <a:t>The </a:t>
            </a:r>
            <a:r>
              <a:rPr lang="en-US" dirty="0" err="1"/>
              <a:t>Kubelet</a:t>
            </a:r>
            <a:r>
              <a:rPr lang="en-US" dirty="0"/>
              <a:t> posts its status to the masters using </a:t>
            </a:r>
            <a:r>
              <a:rPr lang="en-US" b="1" i="1" dirty="0"/>
              <a:t>–</a:t>
            </a:r>
            <a:r>
              <a:rPr lang="en-US" b="1" i="1" dirty="0" smtClean="0"/>
              <a:t>node-status-</a:t>
            </a:r>
            <a:endParaRPr lang="pl-PL" b="1" i="1" dirty="0" smtClean="0"/>
          </a:p>
          <a:p>
            <a:pPr marL="0" indent="0">
              <a:buNone/>
            </a:pPr>
            <a:r>
              <a:rPr lang="en-US" b="1" i="1" dirty="0" smtClean="0"/>
              <a:t>update-frequency=10s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2- </a:t>
            </a:r>
            <a:r>
              <a:rPr lang="en-US" dirty="0">
                <a:solidFill>
                  <a:srgbClr val="FF0000"/>
                </a:solidFill>
              </a:rPr>
              <a:t>A node dies</a:t>
            </a:r>
          </a:p>
          <a:p>
            <a:pPr marL="0" indent="0">
              <a:buNone/>
            </a:pPr>
            <a:r>
              <a:rPr lang="en-US" dirty="0" smtClean="0"/>
              <a:t>3- </a:t>
            </a:r>
            <a:r>
              <a:rPr lang="en-US" dirty="0"/>
              <a:t>The </a:t>
            </a:r>
            <a:r>
              <a:rPr lang="en-US" dirty="0" err="1"/>
              <a:t>kube</a:t>
            </a:r>
            <a:r>
              <a:rPr lang="en-US" dirty="0"/>
              <a:t> controller manager is the one monitoring the nodes, using </a:t>
            </a:r>
            <a:r>
              <a:rPr lang="en-US" b="1" dirty="0"/>
              <a:t>–</a:t>
            </a:r>
            <a:r>
              <a:rPr lang="en-US" b="1" i="1" dirty="0"/>
              <a:t>-node-monitor-period=5s</a:t>
            </a:r>
            <a:r>
              <a:rPr lang="en-US" dirty="0"/>
              <a:t> it checks, in the masters, the node status reported by the </a:t>
            </a:r>
            <a:r>
              <a:rPr lang="en-US" dirty="0" err="1"/>
              <a:t>Kubelet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4- </a:t>
            </a:r>
            <a:r>
              <a:rPr lang="en-US" dirty="0" err="1"/>
              <a:t>Kube</a:t>
            </a:r>
            <a:r>
              <a:rPr lang="en-US" dirty="0"/>
              <a:t> controller manager will see the node is unresponsive, and has this grace period</a:t>
            </a:r>
            <a:r>
              <a:rPr lang="en-US" b="1" i="1" dirty="0"/>
              <a:t> –node-monitor-grace-period=40s</a:t>
            </a:r>
            <a:r>
              <a:rPr lang="en-US" dirty="0"/>
              <a:t> until it considers the node unhealthy. This parameter must be N times </a:t>
            </a:r>
            <a:r>
              <a:rPr lang="en-US" b="1" i="1" dirty="0"/>
              <a:t>node-status-update-frequency</a:t>
            </a:r>
            <a:r>
              <a:rPr lang="en-US" dirty="0"/>
              <a:t> being N the number of retries allowed for the </a:t>
            </a:r>
            <a:r>
              <a:rPr lang="en-US" dirty="0" err="1"/>
              <a:t>Kubelet</a:t>
            </a:r>
            <a:r>
              <a:rPr lang="en-US" dirty="0"/>
              <a:t> to post node status. N is a constant in the </a:t>
            </a:r>
            <a:r>
              <a:rPr lang="en-US" dirty="0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equals</a:t>
            </a:r>
            <a:r>
              <a:rPr lang="pl-PL" dirty="0" smtClean="0"/>
              <a:t> </a:t>
            </a:r>
            <a:r>
              <a:rPr lang="pl-PL" dirty="0"/>
              <a:t>to </a:t>
            </a:r>
            <a:r>
              <a:rPr lang="pl-PL" b="1" dirty="0" smtClean="0"/>
              <a:t>5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404377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Failure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3789040"/>
            <a:ext cx="8183880" cy="1530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 smtClean="0">
              <a:hlinkClick r:id="rId2"/>
            </a:endParaRPr>
          </a:p>
          <a:p>
            <a:pPr marL="0" indent="0">
              <a:buNone/>
            </a:pPr>
            <a:r>
              <a:rPr lang="pl-PL" dirty="0" smtClean="0">
                <a:hlinkClick r:id="rId2"/>
              </a:rPr>
              <a:t>https</a:t>
            </a:r>
            <a:r>
              <a:rPr lang="pl-PL" dirty="0">
                <a:hlinkClick r:id="rId2"/>
              </a:rPr>
              <a:t>://</a:t>
            </a:r>
            <a:r>
              <a:rPr lang="pl-PL" dirty="0" smtClean="0">
                <a:hlinkClick r:id="rId2"/>
              </a:rPr>
              <a:t>github.com/djkormo/k8s-AKS-primer/tree/master/examples/failure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275856" y="2204864"/>
            <a:ext cx="25202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dirty="0" smtClean="0"/>
              <a:t>DEMO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396638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Kubernetes</a:t>
            </a:r>
            <a:r>
              <a:rPr lang="pl-PL" dirty="0" smtClean="0"/>
              <a:t> in 5 </a:t>
            </a:r>
            <a:r>
              <a:rPr lang="pl-PL" dirty="0" err="1" smtClean="0"/>
              <a:t>minutes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 smtClean="0">
                <a:hlinkClick r:id="rId2"/>
              </a:rPr>
              <a:t>https://www.youtube.com/watch?v=PH-2FfFD2PU</a:t>
            </a:r>
            <a:endParaRPr lang="pl-PL" sz="2400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zawartości 2"/>
          <p:cNvSpPr>
            <a:spLocks noGrp="1"/>
          </p:cNvSpPr>
          <p:nvPr/>
        </p:nvSpPr>
        <p:spPr>
          <a:xfrm>
            <a:off x="822960" y="126876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sz="1800" i="1" dirty="0" smtClean="0"/>
              <a:t>Cluster master</a:t>
            </a:r>
            <a:r>
              <a:rPr lang="en-US" sz="1800" dirty="0" smtClean="0"/>
              <a:t> nodes provide the core Kubernetes services and orchestration of application workloads.</a:t>
            </a:r>
          </a:p>
          <a:p>
            <a:pPr marL="82296" indent="0">
              <a:buNone/>
            </a:pPr>
            <a:r>
              <a:rPr lang="en-US" sz="1800" i="1" dirty="0" smtClean="0"/>
              <a:t>Nodes</a:t>
            </a:r>
            <a:r>
              <a:rPr lang="en-US" sz="1800" dirty="0" smtClean="0"/>
              <a:t> run your application workloads.</a:t>
            </a:r>
          </a:p>
          <a:p>
            <a:endParaRPr lang="pl-PL" dirty="0"/>
          </a:p>
        </p:txBody>
      </p:sp>
      <p:pic>
        <p:nvPicPr>
          <p:cNvPr id="5" name="Picture 2" descr="Kubernetes cluster master and node componen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1133" y="2456328"/>
            <a:ext cx="7141734" cy="2448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73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Kubernetes</a:t>
            </a:r>
            <a:r>
              <a:rPr lang="pl-PL" dirty="0" smtClean="0"/>
              <a:t> in 5 </a:t>
            </a:r>
            <a:r>
              <a:rPr lang="pl-PL" dirty="0" err="1" smtClean="0"/>
              <a:t>minutes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677326"/>
            <a:ext cx="8183562" cy="389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22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Kubernetes</a:t>
            </a:r>
            <a:r>
              <a:rPr lang="pl-PL" dirty="0" smtClean="0"/>
              <a:t> </a:t>
            </a:r>
            <a:r>
              <a:rPr lang="pl-PL" dirty="0" err="1" smtClean="0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pl-PL" dirty="0" smtClean="0"/>
          </a:p>
          <a:p>
            <a:pPr marL="0" indent="0">
              <a:buNone/>
            </a:pPr>
            <a:r>
              <a:rPr lang="en-US" dirty="0"/>
              <a:t>At v1.16, Kubernetes supports clusters with up to 5000 nodes. More specifically, we support configurations that meet </a:t>
            </a:r>
            <a:r>
              <a:rPr lang="en-US" i="1" dirty="0"/>
              <a:t>all</a:t>
            </a:r>
            <a:r>
              <a:rPr lang="en-US" dirty="0"/>
              <a:t> of the following criteria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 more than 5000 nodes</a:t>
            </a:r>
          </a:p>
          <a:p>
            <a:pPr marL="0" indent="0">
              <a:buNone/>
            </a:pPr>
            <a:r>
              <a:rPr lang="en-US" dirty="0"/>
              <a:t>No more than 150000 total pods</a:t>
            </a:r>
          </a:p>
          <a:p>
            <a:pPr marL="0" indent="0">
              <a:buNone/>
            </a:pPr>
            <a:r>
              <a:rPr lang="en-US" dirty="0"/>
              <a:t>No more than 300000 total containers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 more than 100 pods per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endParaRPr lang="pl-PL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2"/>
              </a:rPr>
              <a:t>https://kubernetes.io/docs/setup/best-practices/cluster-large/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44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Limits</a:t>
            </a:r>
            <a:r>
              <a:rPr lang="pl-PL" dirty="0" smtClean="0"/>
              <a:t>, </a:t>
            </a:r>
            <a:r>
              <a:rPr lang="pl-PL" dirty="0" err="1" smtClean="0"/>
              <a:t>requests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Kubernetes employs requests and limits to control resources. Requests are guaranteed resources that a container is entitled to use. Limits, on the other hand, are the maximum resources or threshold a container can use. </a:t>
            </a:r>
            <a:endParaRPr lang="pl-PL" dirty="0" smtClean="0"/>
          </a:p>
          <a:p>
            <a:r>
              <a:rPr lang="en-US" dirty="0" smtClean="0"/>
              <a:t>After </a:t>
            </a:r>
            <a:r>
              <a:rPr lang="en-US" dirty="0"/>
              <a:t>reaching the limits, containers will be restricted. If a container requests a resource, Kubernetes will only schedule it on an available node that can provide those resources. These resources and limit are defined in the standard YAML configuration of your containers.</a:t>
            </a:r>
          </a:p>
          <a:p>
            <a:r>
              <a:rPr lang="en-US" dirty="0"/>
              <a:t>In Kubernetes, there are two types of resources: </a:t>
            </a:r>
            <a:r>
              <a:rPr lang="en-US" dirty="0">
                <a:solidFill>
                  <a:srgbClr val="FF0000"/>
                </a:solidFill>
              </a:rPr>
              <a:t>CPU and Memory</a:t>
            </a:r>
            <a:r>
              <a:rPr lang="en-US" dirty="0"/>
              <a:t>. CPU is measured in core units, and memory is specified in bytes.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716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Limits</a:t>
            </a:r>
            <a:r>
              <a:rPr lang="pl-PL" dirty="0" smtClean="0"/>
              <a:t>, </a:t>
            </a:r>
            <a:r>
              <a:rPr lang="pl-PL" dirty="0" err="1" smtClean="0"/>
              <a:t>requests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47" y="583814"/>
            <a:ext cx="651068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rostokąt 3"/>
          <p:cNvSpPr/>
          <p:nvPr/>
        </p:nvSpPr>
        <p:spPr>
          <a:xfrm>
            <a:off x="1043608" y="4149080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3"/>
              </a:rPr>
              <a:t>https://jaxenter.com/manage-container-resource-kubernetes-141977.html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1043608" y="4869160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4"/>
              </a:rPr>
              <a:t>https://vincentlauzon.com/2019/04/02/requests-vs-limits-in-kubernetes/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416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Container</a:t>
            </a:r>
            <a:r>
              <a:rPr lang="pl-PL" dirty="0" smtClean="0"/>
              <a:t> </a:t>
            </a:r>
            <a:r>
              <a:rPr lang="pl-PL" dirty="0" err="1" smtClean="0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4069080" cy="3258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apiVersion</a:t>
            </a:r>
            <a:r>
              <a:rPr lang="pl-PL" sz="1900" dirty="0">
                <a:solidFill>
                  <a:srgbClr val="FF0000"/>
                </a:solidFill>
              </a:rPr>
              <a:t>: v1</a:t>
            </a:r>
          </a:p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kind</a:t>
            </a:r>
            <a:r>
              <a:rPr lang="pl-PL" sz="1900" dirty="0">
                <a:solidFill>
                  <a:srgbClr val="FF0000"/>
                </a:solidFill>
              </a:rPr>
              <a:t>: Pod</a:t>
            </a:r>
          </a:p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metadata</a:t>
            </a:r>
            <a:r>
              <a:rPr lang="pl-PL" sz="19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</a:t>
            </a:r>
            <a:r>
              <a:rPr lang="pl-PL" sz="1900" dirty="0" err="1">
                <a:solidFill>
                  <a:srgbClr val="FF0000"/>
                </a:solidFill>
              </a:rPr>
              <a:t>name</a:t>
            </a:r>
            <a:r>
              <a:rPr lang="pl-PL" sz="1900" dirty="0">
                <a:solidFill>
                  <a:srgbClr val="FF0000"/>
                </a:solidFill>
              </a:rPr>
              <a:t>: pod-quota-1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spec: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</a:t>
            </a:r>
            <a:r>
              <a:rPr lang="pl-PL" sz="1900" dirty="0" err="1">
                <a:solidFill>
                  <a:srgbClr val="FF0000"/>
                </a:solidFill>
              </a:rPr>
              <a:t>containers</a:t>
            </a:r>
            <a:r>
              <a:rPr lang="pl-PL" sz="19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- </a:t>
            </a:r>
            <a:r>
              <a:rPr lang="pl-PL" sz="1900" dirty="0" err="1">
                <a:solidFill>
                  <a:srgbClr val="FF0000"/>
                </a:solidFill>
              </a:rPr>
              <a:t>name</a:t>
            </a:r>
            <a:r>
              <a:rPr lang="pl-PL" sz="1900" dirty="0">
                <a:solidFill>
                  <a:srgbClr val="FF0000"/>
                </a:solidFill>
              </a:rPr>
              <a:t>: pod-quota-1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  image: </a:t>
            </a:r>
            <a:r>
              <a:rPr lang="pl-PL" sz="1900" dirty="0" err="1" smtClean="0">
                <a:solidFill>
                  <a:srgbClr val="FF0000"/>
                </a:solidFill>
              </a:rPr>
              <a:t>nginx</a:t>
            </a:r>
            <a:endParaRPr lang="pl-PL" sz="1900" dirty="0" smtClean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4139952" y="69269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apiVersion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v1</a:t>
            </a:r>
          </a:p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kind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</a:t>
            </a:r>
          </a:p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metadata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pod-quota-2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spec: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containers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-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pod-quota-2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  image: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redis</a:t>
            </a:r>
            <a:endParaRPr lang="pl-PL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resources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limits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memory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"1Gi"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cpu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"800m"      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requests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memory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"700Mi"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cpu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"400m"</a:t>
            </a:r>
          </a:p>
          <a:p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187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Namespaces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Beyond the individual container resources, you may want to investigate setting limits on namespaces. So what is a namespace? Namespaces can be used to define a cluster of applications, departments, or environments. Simply, Namespace refers to scope or grouping of objects in a Kubernetes </a:t>
            </a:r>
            <a:r>
              <a:rPr lang="en-US" dirty="0" smtClean="0"/>
              <a:t>cluster</a:t>
            </a:r>
            <a:endParaRPr lang="pl-PL" dirty="0" smtClean="0"/>
          </a:p>
          <a:p>
            <a:endParaRPr lang="pl-PL" dirty="0" smtClean="0"/>
          </a:p>
          <a:p>
            <a:r>
              <a:rPr lang="en-US" dirty="0">
                <a:solidFill>
                  <a:srgbClr val="FF0000"/>
                </a:solidFill>
              </a:rPr>
              <a:t>At the Namespace level, you can set up </a:t>
            </a:r>
            <a:r>
              <a:rPr lang="en-US" dirty="0" err="1">
                <a:solidFill>
                  <a:srgbClr val="FF0000"/>
                </a:solidFill>
              </a:rPr>
              <a:t>ResourceQuotas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LimitRanges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293</TotalTime>
  <Words>1101</Words>
  <Application>Microsoft Office PowerPoint</Application>
  <PresentationFormat>Pokaz na ekranie (4:3)</PresentationFormat>
  <Paragraphs>177</Paragraphs>
  <Slides>26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27" baseType="lpstr">
      <vt:lpstr>Aspekt</vt:lpstr>
      <vt:lpstr>Kubernetes at war on Azure</vt:lpstr>
      <vt:lpstr>About me…</vt:lpstr>
      <vt:lpstr>Kubernetes in 5 minutes </vt:lpstr>
      <vt:lpstr>Kubernetes in 5 minutes</vt:lpstr>
      <vt:lpstr>Kubernetes limits</vt:lpstr>
      <vt:lpstr>Limits, requests</vt:lpstr>
      <vt:lpstr>Limits, requests</vt:lpstr>
      <vt:lpstr>Container limits</vt:lpstr>
      <vt:lpstr>Namespaces</vt:lpstr>
      <vt:lpstr>Resource quota</vt:lpstr>
      <vt:lpstr>Limit range</vt:lpstr>
      <vt:lpstr>Resources quota/limit range</vt:lpstr>
      <vt:lpstr>Resource quotas</vt:lpstr>
      <vt:lpstr>CPU</vt:lpstr>
      <vt:lpstr>Memory</vt:lpstr>
      <vt:lpstr>Nodes limits</vt:lpstr>
      <vt:lpstr>Node limits</vt:lpstr>
      <vt:lpstr>Triage</vt:lpstr>
      <vt:lpstr>Scheduler and QoS</vt:lpstr>
      <vt:lpstr>Quality of Service (QoS)</vt:lpstr>
      <vt:lpstr>Guaranteed QoS</vt:lpstr>
      <vt:lpstr>Burstable QoS</vt:lpstr>
      <vt:lpstr>BestEffort QoS</vt:lpstr>
      <vt:lpstr>Quality of Service Best Practices</vt:lpstr>
      <vt:lpstr>Node Failure </vt:lpstr>
      <vt:lpstr>Failure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at war on Azure</dc:title>
  <dc:creator>Krzysztof Pudłowski</dc:creator>
  <cp:lastModifiedBy>Krzysztof Pudłowski</cp:lastModifiedBy>
  <cp:revision>54</cp:revision>
  <dcterms:created xsi:type="dcterms:W3CDTF">2019-10-11T05:59:26Z</dcterms:created>
  <dcterms:modified xsi:type="dcterms:W3CDTF">2019-10-22T07:20:52Z</dcterms:modified>
</cp:coreProperties>
</file>