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Kliknij, aby edytować format tekstu konspektu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Drugi poziom konspektu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Trzeci poziom konspektu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Czwarty poziom konspektu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Piąty poziom konspektu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Szósty poziom konspektu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Siódmy poziom konspektu</a:t>
            </a:r>
            <a:endParaRPr b="0" lang="pl-P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sqlite.org/download.html" TargetMode="External"/><Relationship Id="rId2" Type="http://schemas.openxmlformats.org/officeDocument/2006/relationships/hyperlink" Target="https://www.sqlite.org/2019/sqlite-tools-win32-x86-3280000.zip" TargetMode="External"/><Relationship Id="rId3" Type="http://schemas.openxmlformats.org/officeDocument/2006/relationships/hyperlink" Target="https://www.sqlite.org/2019/sqlite-dll-win64-x64-3280000.zip" TargetMode="External"/><Relationship Id="rId4" Type="http://schemas.openxmlformats.org/officeDocument/2006/relationships/hyperlink" Target="https://sqlitestudio.pl/index.rvt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pl-PL" sz="5200" spc="-1" strike="noStrike">
                <a:solidFill>
                  <a:srgbClr val="000000"/>
                </a:solidFill>
                <a:latin typeface="Arial"/>
                <a:ea typeface="Arial"/>
              </a:rPr>
              <a:t>Projekt bazy danych “Wyposazenie”</a:t>
            </a:r>
            <a:endParaRPr b="0" lang="pl-PL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595959"/>
                </a:solidFill>
                <a:latin typeface="Arial"/>
                <a:ea typeface="Arial"/>
              </a:rPr>
              <a:t>w oparciu o bazę SQLite</a:t>
            </a:r>
            <a:endParaRPr b="0" lang="pl-P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Tworzenie bazy danych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Tworzymy baze danych. W command line wpisujemy: sqlite3 &lt;nazwa_bazy_danych&gt; , np. sqlite3 wyposazenie.db .</a:t>
            </a:r>
            <a:endParaRPr b="0" lang="pl-PL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Będąc w interpreterze sqlite3 z nowo utworzoną pustą baza danych, przechodzimy to tworzenia tabel.</a:t>
            </a:r>
            <a:endParaRPr b="0" lang="pl-PL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CREATE TABLE dzialy (id INTEGER PRIMARY KEY AUTOINCREMENT, nazwa TEXT);</a:t>
            </a:r>
            <a:endParaRPr b="0" lang="pl-PL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CREATE TABLE stanowiska (id INTEGER PRIMARY KEY AUTOINCREMENT, nazwa TEXT);</a:t>
            </a:r>
            <a:endParaRPr b="0" lang="pl-PL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CREATE TABLE uzytkownicy (id INTEGER PRIMARY KEY AUTOINCREMENT, imie TEXT,nazwisko TEXT, dzialy_id INTEGER,stanowiska_id INTEGER,FOREIGN KEY(dzialy_id) REFERENCES dzialy(id), FOREIGN KEY(stanowiska_id) REFERENCES stanowiska(id));</a:t>
            </a:r>
            <a:endParaRPr b="0" lang="pl-PL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CREATE TABLE sprzety (id INTEGER PRIMARY KEY AUTOINCREMENT, nazwa TEXT, opis TEXT, uzytkownicy_id INTEGER, FOREING KEY uzytkownicy_id REFERENCES uzytkownicy(id));</a:t>
            </a:r>
            <a:endParaRPr b="0" lang="pl-PL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sprawdzamy strukture stworzonych tabel poprzez polecenie .schema i wychodzimy z sqlite3 poprzez polecenie .quit .</a:t>
            </a: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rial"/>
              </a:rPr>
              <a:t>Narzędzia do pracy z SQLite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-"/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do realizacji projektu wybrana została baza danych SQLite. </a:t>
            </a:r>
            <a:endParaRPr b="0" lang="pl-PL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-"/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pobranie plików potrzebnych do zarządzania bazą SQLite ze strony: </a:t>
            </a:r>
            <a:r>
              <a:rPr b="0" lang="pl-PL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https://www.sqlite.org/download.html</a:t>
            </a: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 , sekcja : </a:t>
            </a:r>
            <a:r>
              <a:rPr b="1" lang="pl-PL" sz="1100" spc="-1" strike="noStrike">
                <a:solidFill>
                  <a:srgbClr val="000000"/>
                </a:solidFill>
                <a:latin typeface="Verdana"/>
                <a:ea typeface="Verdana"/>
              </a:rPr>
              <a:t>Precompiled Binaries for Windows, pliki: </a:t>
            </a:r>
            <a:r>
              <a:rPr b="0" lang="pl-PL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  <a:hlinkClick r:id="rId2"/>
              </a:rPr>
              <a:t>sqlite-tools-win32-x86-3280000.zip</a:t>
            </a: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 oraz </a:t>
            </a:r>
            <a:r>
              <a:rPr b="0" lang="pl-PL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  <a:hlinkClick r:id="rId3"/>
              </a:rPr>
              <a:t>sqlite-dll-win64-x64-3280000.zip</a:t>
            </a: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 .</a:t>
            </a:r>
            <a:endParaRPr b="0" lang="pl-PL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-"/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rozpakowanie i umieszczenie powyższych plików na komputerze w miejsce które jest wpisane w zmiennej srodowiskowej PATH.</a:t>
            </a:r>
            <a:endParaRPr b="0" lang="pl-PL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-"/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pobranie i instalacja graficznego narzędzia do zarządzania bazą sqlite ze strony: </a:t>
            </a:r>
            <a:r>
              <a:rPr b="0" lang="pl-PL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https://sqlitestudio.pl/index.rvt</a:t>
            </a:r>
            <a:endParaRPr b="0" lang="pl-PL" sz="11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pl-PL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rial"/>
              </a:rPr>
              <a:t>Schemat tabel.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Tabele: Dzialy, Stanowiska, Uzytkownicy, Sprzet</a:t>
            </a:r>
            <a:endParaRPr b="0" lang="pl-PL" sz="1800" spc="-1" strike="noStrike">
              <a:latin typeface="Arial"/>
            </a:endParaRPr>
          </a:p>
        </p:txBody>
      </p:sp>
      <p:graphicFrame>
        <p:nvGraphicFramePr>
          <p:cNvPr id="82" name="Table 3"/>
          <p:cNvGraphicFramePr/>
          <p:nvPr/>
        </p:nvGraphicFramePr>
        <p:xfrm>
          <a:off x="370080" y="1594440"/>
          <a:ext cx="3333600" cy="2176920"/>
        </p:xfrm>
        <a:graphic>
          <a:graphicData uri="http://schemas.openxmlformats.org/drawingml/2006/table">
            <a:tbl>
              <a:tblPr/>
              <a:tblGrid>
                <a:gridCol w="3333960"/>
              </a:tblGrid>
              <a:tr h="3794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primary key autoincrement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NAZWA, text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Table 4"/>
          <p:cNvGraphicFramePr/>
          <p:nvPr/>
        </p:nvGraphicFramePr>
        <p:xfrm>
          <a:off x="4422960" y="1619280"/>
          <a:ext cx="3972600" cy="2176920"/>
        </p:xfrm>
        <a:graphic>
          <a:graphicData uri="http://schemas.openxmlformats.org/drawingml/2006/table">
            <a:tbl>
              <a:tblPr/>
              <a:tblGrid>
                <a:gridCol w="3972960"/>
              </a:tblGrid>
              <a:tr h="3794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primary key autoincrement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 , text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rial"/>
              </a:rPr>
              <a:t>Schemat tabel ciąg dalszy.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Tabele: Dzialy, Stanowiska, Uzytkownicy, Sprzet</a:t>
            </a:r>
            <a:endParaRPr b="0" lang="pl-PL" sz="18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952560" y="1619280"/>
          <a:ext cx="7238520" cy="2473200"/>
        </p:xfrm>
        <a:graphic>
          <a:graphicData uri="http://schemas.openxmlformats.org/drawingml/2006/table">
            <a:tbl>
              <a:tblPr/>
              <a:tblGrid>
                <a:gridCol w="7238880"/>
              </a:tblGrid>
              <a:tr h="3794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primary key autoincrement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IMIE , text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NAZWISKO , text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9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DZIALY_ID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foreign key("DZIALY_ID") references "DZIALY"("ID")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STANOWISKA_ID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foreign key ("STANOWISKA_ID") references "STANOWISKA"("ID")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rial"/>
              </a:rPr>
              <a:t>Schemat tabel ciąg dalszy.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1528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Tabele: Dzialy, Stanowiska, Uzytkownicy, Sprzet</a:t>
            </a:r>
            <a:endParaRPr b="0" lang="pl-PL" sz="1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952560" y="1619280"/>
          <a:ext cx="7238520" cy="1904400"/>
        </p:xfrm>
        <a:graphic>
          <a:graphicData uri="http://schemas.openxmlformats.org/drawingml/2006/table">
            <a:tbl>
              <a:tblPr/>
              <a:tblGrid>
                <a:gridCol w="723888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SPRZETY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primary key autoincrement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 , text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OPIS , text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UZYTKOWNICY_ID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integer, foreign key (UZYTKOWNICY_ID) references UZYKOWNICY (ID) 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rial"/>
              </a:rPr>
              <a:t>Relacja pomiędzy tabelami Dzialy a Uzytkownicy.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Użytkownik może należeć tylko do jednego działu. Ten sam dział może być przypisany kilku użytkownikom.</a:t>
            </a:r>
            <a:endParaRPr b="0" lang="pl-PL" sz="1800" spc="-1" strike="noStrike"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2261160" y="2241000"/>
          <a:ext cx="1766520" cy="2285280"/>
        </p:xfrm>
        <a:graphic>
          <a:graphicData uri="http://schemas.openxmlformats.org/drawingml/2006/table">
            <a:tbl>
              <a:tblPr/>
              <a:tblGrid>
                <a:gridCol w="176688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imie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nazwisko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  <a:tr h="381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93" name="CustomShape 4"/>
          <p:cNvSpPr/>
          <p:nvPr/>
        </p:nvSpPr>
        <p:spPr>
          <a:xfrm>
            <a:off x="1329840" y="3653280"/>
            <a:ext cx="4701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 rot="5400000">
            <a:off x="1950480" y="3655440"/>
            <a:ext cx="259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 flipH="1" rot="10800000">
            <a:off x="2304000" y="3936960"/>
            <a:ext cx="1002960" cy="4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6" name="Table 7"/>
          <p:cNvGraphicFramePr/>
          <p:nvPr/>
        </p:nvGraphicFramePr>
        <p:xfrm>
          <a:off x="386280" y="3386880"/>
          <a:ext cx="929880" cy="1142280"/>
        </p:xfrm>
        <a:graphic>
          <a:graphicData uri="http://schemas.openxmlformats.org/drawingml/2006/table">
            <a:tbl>
              <a:tblPr/>
              <a:tblGrid>
                <a:gridCol w="93024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</a:t>
                      </a: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 8"/>
          <p:cNvGraphicFramePr/>
          <p:nvPr/>
        </p:nvGraphicFramePr>
        <p:xfrm>
          <a:off x="4853520" y="2301480"/>
          <a:ext cx="4209120" cy="2002320"/>
        </p:xfrm>
        <a:graphic>
          <a:graphicData uri="http://schemas.openxmlformats.org/drawingml/2006/table">
            <a:tbl>
              <a:tblPr/>
              <a:tblGrid>
                <a:gridCol w="4209120"/>
              </a:tblGrid>
              <a:tr h="2916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</a:t>
                      </a:r>
                      <a:endParaRPr b="0" lang="pl-PL" sz="1400" spc="-1" strike="noStrike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primary key autoincrement</a:t>
                      </a:r>
                      <a:endParaRPr b="0" lang="pl-PL" sz="1400" spc="-1" strike="noStrike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IMIE , text</a:t>
                      </a:r>
                      <a:endParaRPr b="0" lang="pl-PL" sz="1400" spc="-1" strike="noStrike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NAZWISKO , text</a:t>
                      </a:r>
                      <a:endParaRPr b="0" lang="pl-PL" sz="1400" spc="-1" strike="noStrike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DZIALY_ID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foreign key("DZIALY_ID") references "DZIALY"("ID")</a:t>
                      </a:r>
                      <a:endParaRPr b="0" lang="pl-PL" sz="1400" spc="-1" strike="noStrike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912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STANOWISKA_ID</a:t>
                      </a: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, integer foreign key ("STANOWISKA_ID") references "STANOWISKA"("ID")</a:t>
                      </a:r>
                      <a:endParaRPr b="0" lang="pl-PL" sz="1400" spc="-1" strike="noStrike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" name="CustomShape 9"/>
          <p:cNvSpPr/>
          <p:nvPr/>
        </p:nvSpPr>
        <p:spPr>
          <a:xfrm flipH="1" rot="10800000">
            <a:off x="2304360" y="3936960"/>
            <a:ext cx="1002960" cy="4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rial"/>
              </a:rPr>
              <a:t>Relacja pomiędzy tabelami Stanowiska Uzytkownicy.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Użytkownik może należeć tylko do jednego stanowiska. To samo stanowisko może być przypisane kilku użytkownikom.</a:t>
            </a:r>
            <a:endParaRPr b="0" lang="pl-PL" sz="1800" spc="-1" strike="noStrike">
              <a:latin typeface="Arial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501840" y="3255120"/>
          <a:ext cx="1313280" cy="1142280"/>
        </p:xfrm>
        <a:graphic>
          <a:graphicData uri="http://schemas.openxmlformats.org/drawingml/2006/table">
            <a:tbl>
              <a:tblPr/>
              <a:tblGrid>
                <a:gridCol w="131364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Table 4"/>
          <p:cNvGraphicFramePr/>
          <p:nvPr/>
        </p:nvGraphicFramePr>
        <p:xfrm>
          <a:off x="2805120" y="2027880"/>
          <a:ext cx="1766520" cy="2285280"/>
        </p:xfrm>
        <a:graphic>
          <a:graphicData uri="http://schemas.openxmlformats.org/drawingml/2006/table">
            <a:tbl>
              <a:tblPr/>
              <a:tblGrid>
                <a:gridCol w="176688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imie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nazwisko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  <a:tr h="381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103" name="CustomShape 5"/>
          <p:cNvSpPr/>
          <p:nvPr/>
        </p:nvSpPr>
        <p:spPr>
          <a:xfrm>
            <a:off x="1871640" y="3514680"/>
            <a:ext cx="4701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 rot="5400000">
            <a:off x="2405160" y="3948480"/>
            <a:ext cx="2595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846800" y="3929040"/>
            <a:ext cx="954000" cy="37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20952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rial"/>
              </a:rPr>
              <a:t>Relacja pomiędzy tabelami Uzytkownicy a Sprzety. 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842760"/>
            <a:ext cx="8519760" cy="40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Jeden sprzęt może należeć w danej chwili tylko do jednego użytkownika. Jeden użytkownik może posiadać przypisanych wiele rożnych sprzętów.</a:t>
            </a:r>
            <a:endParaRPr b="0" lang="pl-PL" sz="1800" spc="-1" strike="noStrike">
              <a:latin typeface="Arial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2805120" y="2571840"/>
          <a:ext cx="1766520" cy="2285280"/>
        </p:xfrm>
        <a:graphic>
          <a:graphicData uri="http://schemas.openxmlformats.org/drawingml/2006/table">
            <a:tbl>
              <a:tblPr/>
              <a:tblGrid>
                <a:gridCol w="176688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imie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nazwisko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  <a:tr h="381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4"/>
          <p:cNvGraphicFramePr/>
          <p:nvPr/>
        </p:nvGraphicFramePr>
        <p:xfrm>
          <a:off x="6532200" y="2818440"/>
          <a:ext cx="2250000" cy="1904400"/>
        </p:xfrm>
        <a:graphic>
          <a:graphicData uri="http://schemas.openxmlformats.org/drawingml/2006/table">
            <a:tbl>
              <a:tblPr/>
              <a:tblGrid>
                <a:gridCol w="225036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Sprzety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opis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110" name="CustomShape 5"/>
          <p:cNvSpPr/>
          <p:nvPr/>
        </p:nvSpPr>
        <p:spPr>
          <a:xfrm rot="10800000">
            <a:off x="6480000" y="4680000"/>
            <a:ext cx="1929240" cy="15361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4635360" y="2858760"/>
            <a:ext cx="3837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 rot="5400000">
            <a:off x="6271920" y="4449600"/>
            <a:ext cx="3837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1760" y="1882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rial"/>
              </a:rPr>
              <a:t>Relacje wszystkich tabel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1760" y="760680"/>
            <a:ext cx="8519760" cy="40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l-PL" sz="1800" spc="-1" strike="noStrike">
                <a:solidFill>
                  <a:srgbClr val="595959"/>
                </a:solidFill>
                <a:latin typeface="Arial"/>
                <a:ea typeface="Arial"/>
              </a:rPr>
              <a:t>Tabele: Dzialy, Stanowiska, Uzytkownicy, Sprzet</a:t>
            </a:r>
            <a:endParaRPr b="0" lang="pl-PL" sz="1800" spc="-1" strike="noStrike">
              <a:latin typeface="Arial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425880" y="1296720"/>
          <a:ext cx="929880" cy="1142280"/>
        </p:xfrm>
        <a:graphic>
          <a:graphicData uri="http://schemas.openxmlformats.org/drawingml/2006/table">
            <a:tbl>
              <a:tblPr/>
              <a:tblGrid>
                <a:gridCol w="93024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</a:t>
                      </a: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6" name="Table 4"/>
          <p:cNvGraphicFramePr/>
          <p:nvPr/>
        </p:nvGraphicFramePr>
        <p:xfrm>
          <a:off x="425880" y="3407400"/>
          <a:ext cx="1313280" cy="1142280"/>
        </p:xfrm>
        <a:graphic>
          <a:graphicData uri="http://schemas.openxmlformats.org/drawingml/2006/table">
            <a:tbl>
              <a:tblPr/>
              <a:tblGrid>
                <a:gridCol w="131364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5"/>
          <p:cNvGraphicFramePr/>
          <p:nvPr/>
        </p:nvGraphicFramePr>
        <p:xfrm>
          <a:off x="2805120" y="2027880"/>
          <a:ext cx="1766520" cy="2285280"/>
        </p:xfrm>
        <a:graphic>
          <a:graphicData uri="http://schemas.openxmlformats.org/drawingml/2006/table">
            <a:tbl>
              <a:tblPr/>
              <a:tblGrid>
                <a:gridCol w="176688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imie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nazwisko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dzialy_id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  <a:tr h="381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stanowiska_id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6"/>
          <p:cNvGraphicFramePr/>
          <p:nvPr/>
        </p:nvGraphicFramePr>
        <p:xfrm>
          <a:off x="6238440" y="904320"/>
          <a:ext cx="2250000" cy="1904400"/>
        </p:xfrm>
        <a:graphic>
          <a:graphicData uri="http://schemas.openxmlformats.org/drawingml/2006/table">
            <a:tbl>
              <a:tblPr/>
              <a:tblGrid>
                <a:gridCol w="225036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Sprzety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nazwa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opis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uzytkownicy_id</a:t>
                      </a:r>
                      <a:endParaRPr b="0" lang="pl-PL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7"/>
          <p:cNvSpPr/>
          <p:nvPr/>
        </p:nvSpPr>
        <p:spPr>
          <a:xfrm>
            <a:off x="1388160" y="1531800"/>
            <a:ext cx="5943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1487160" y="3700440"/>
            <a:ext cx="4701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 rot="16200000">
            <a:off x="2515680" y="3279600"/>
            <a:ext cx="2347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 rot="5400000">
            <a:off x="2405160" y="3948480"/>
            <a:ext cx="2595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 rot="10800000">
            <a:off x="6238440" y="2593800"/>
            <a:ext cx="1672560" cy="73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"/>
          <p:cNvSpPr/>
          <p:nvPr/>
        </p:nvSpPr>
        <p:spPr>
          <a:xfrm>
            <a:off x="1375560" y="1920960"/>
            <a:ext cx="1436760" cy="18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3"/>
          <p:cNvSpPr/>
          <p:nvPr/>
        </p:nvSpPr>
        <p:spPr>
          <a:xfrm>
            <a:off x="1512000" y="4089960"/>
            <a:ext cx="1312920" cy="17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4"/>
          <p:cNvSpPr/>
          <p:nvPr/>
        </p:nvSpPr>
        <p:spPr>
          <a:xfrm>
            <a:off x="4672440" y="2243160"/>
            <a:ext cx="3837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27" name="CustomShape 15"/>
          <p:cNvSpPr/>
          <p:nvPr/>
        </p:nvSpPr>
        <p:spPr>
          <a:xfrm rot="5400000">
            <a:off x="5862960" y="2454120"/>
            <a:ext cx="3837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2019-04-30T10:07:54Z</dcterms:modified>
  <cp:revision>9</cp:revision>
  <dc:subject/>
  <dc:title/>
</cp:coreProperties>
</file>