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21"/>
  </p:notesMasterIdLst>
  <p:sldIdLst>
    <p:sldId id="256" r:id="rId2"/>
    <p:sldId id="305" r:id="rId3"/>
    <p:sldId id="306" r:id="rId4"/>
    <p:sldId id="302" r:id="rId5"/>
    <p:sldId id="304" r:id="rId6"/>
    <p:sldId id="296" r:id="rId7"/>
    <p:sldId id="297" r:id="rId8"/>
    <p:sldId id="299" r:id="rId9"/>
    <p:sldId id="298" r:id="rId10"/>
    <p:sldId id="300" r:id="rId11"/>
    <p:sldId id="301" r:id="rId12"/>
    <p:sldId id="294" r:id="rId13"/>
    <p:sldId id="303" r:id="rId14"/>
    <p:sldId id="307" r:id="rId15"/>
    <p:sldId id="262" r:id="rId16"/>
    <p:sldId id="264" r:id="rId17"/>
    <p:sldId id="265" r:id="rId18"/>
    <p:sldId id="308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713" autoAdjust="0"/>
  </p:normalViewPr>
  <p:slideViewPr>
    <p:cSldViewPr snapToGrid="0">
      <p:cViewPr varScale="1">
        <p:scale>
          <a:sx n="113" d="100"/>
          <a:sy n="113" d="100"/>
        </p:scale>
        <p:origin x="51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8188C-BE3C-4DAA-BD10-BCF98C890034}" type="datetimeFigureOut">
              <a:rPr lang="en-IE" smtClean="0"/>
              <a:t>29/04/2020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63CE8-EEB1-43DC-8008-B7F7BB65FE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997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7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7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16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6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3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4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4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4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1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4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3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09155" y="1517073"/>
            <a:ext cx="11191009" cy="4686300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255" y="6356355"/>
            <a:ext cx="4862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Project I Bachelor of Science (</a:t>
            </a:r>
            <a:r>
              <a:rPr lang="en-IE" noProof="0" dirty="0"/>
              <a:t>Honours</a:t>
            </a:r>
            <a:r>
              <a:rPr lang="en-US" dirty="0"/>
              <a:t>) Computer Games Development</a:t>
            </a:r>
          </a:p>
        </p:txBody>
      </p:sp>
      <p:pic>
        <p:nvPicPr>
          <p:cNvPr id="1026" name="Picture 2" descr="Institute of Technology Carlow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66" y="378546"/>
            <a:ext cx="17240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mer"/>
          <p:cNvSpPr/>
          <p:nvPr userDrawn="1"/>
        </p:nvSpPr>
        <p:spPr>
          <a:xfrm>
            <a:off x="10572286" y="5281480"/>
            <a:ext cx="1440000" cy="1440000"/>
          </a:xfrm>
          <a:prstGeom prst="donu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Zero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0</a:t>
            </a:r>
          </a:p>
        </p:txBody>
      </p:sp>
      <p:sp>
        <p:nvSpPr>
          <p:cNvPr id="14" name="1 Second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1</a:t>
            </a:r>
          </a:p>
        </p:txBody>
      </p:sp>
      <p:sp>
        <p:nvSpPr>
          <p:cNvPr id="15" name="2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2</a:t>
            </a:r>
          </a:p>
        </p:txBody>
      </p:sp>
      <p:sp>
        <p:nvSpPr>
          <p:cNvPr id="16" name="3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3</a:t>
            </a:r>
          </a:p>
        </p:txBody>
      </p:sp>
      <p:sp>
        <p:nvSpPr>
          <p:cNvPr id="17" name="4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4</a:t>
            </a:r>
          </a:p>
        </p:txBody>
      </p:sp>
      <p:sp>
        <p:nvSpPr>
          <p:cNvPr id="18" name="5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5</a:t>
            </a:r>
          </a:p>
        </p:txBody>
      </p:sp>
      <p:sp>
        <p:nvSpPr>
          <p:cNvPr id="19" name="6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6</a:t>
            </a:r>
          </a:p>
        </p:txBody>
      </p:sp>
      <p:sp>
        <p:nvSpPr>
          <p:cNvPr id="20" name="7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7</a:t>
            </a:r>
          </a:p>
        </p:txBody>
      </p:sp>
      <p:sp>
        <p:nvSpPr>
          <p:cNvPr id="21" name="8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8</a:t>
            </a:r>
          </a:p>
        </p:txBody>
      </p:sp>
      <p:sp>
        <p:nvSpPr>
          <p:cNvPr id="22" name="9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9</a:t>
            </a:r>
          </a:p>
        </p:txBody>
      </p:sp>
      <p:sp>
        <p:nvSpPr>
          <p:cNvPr id="23" name="10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10</a:t>
            </a:r>
          </a:p>
        </p:txBody>
      </p:sp>
      <p:sp>
        <p:nvSpPr>
          <p:cNvPr id="24" name="11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11</a:t>
            </a:r>
          </a:p>
        </p:txBody>
      </p:sp>
      <p:sp>
        <p:nvSpPr>
          <p:cNvPr id="25" name="12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12</a:t>
            </a:r>
          </a:p>
        </p:txBody>
      </p:sp>
      <p:sp>
        <p:nvSpPr>
          <p:cNvPr id="26" name="13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13</a:t>
            </a:r>
          </a:p>
        </p:txBody>
      </p:sp>
      <p:sp>
        <p:nvSpPr>
          <p:cNvPr id="27" name="14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14</a:t>
            </a:r>
          </a:p>
        </p:txBody>
      </p:sp>
      <p:sp>
        <p:nvSpPr>
          <p:cNvPr id="28" name="15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15</a:t>
            </a:r>
          </a:p>
        </p:txBody>
      </p:sp>
      <p:sp>
        <p:nvSpPr>
          <p:cNvPr id="29" name="16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16</a:t>
            </a:r>
          </a:p>
        </p:txBody>
      </p:sp>
      <p:sp>
        <p:nvSpPr>
          <p:cNvPr id="30" name="17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17</a:t>
            </a:r>
          </a:p>
        </p:txBody>
      </p:sp>
      <p:sp>
        <p:nvSpPr>
          <p:cNvPr id="31" name="18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18</a:t>
            </a:r>
          </a:p>
        </p:txBody>
      </p:sp>
      <p:sp>
        <p:nvSpPr>
          <p:cNvPr id="32" name="19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19</a:t>
            </a:r>
          </a:p>
        </p:txBody>
      </p:sp>
      <p:sp>
        <p:nvSpPr>
          <p:cNvPr id="33" name="20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84391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7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9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10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1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13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14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15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17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18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19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Comparison of Rectangle Expansion A* (REA*) algorithm and impact on multithreaded performance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Przemyslaw Tomczyk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908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Uses octile distance</a:t>
            </a:r>
          </a:p>
          <a:p>
            <a:r>
              <a:rPr lang="en-IE" dirty="0"/>
              <a:t>Side boundaries are setup</a:t>
            </a:r>
            <a:br>
              <a:rPr lang="en-IE" dirty="0"/>
            </a:br>
            <a:r>
              <a:rPr lang="en-IE" dirty="0"/>
              <a:t>differently to opposite</a:t>
            </a:r>
          </a:p>
          <a:p>
            <a:endParaRPr lang="en-IE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AA44B5-825F-4974-81EA-0912F8472627}"/>
              </a:ext>
            </a:extLst>
          </p:cNvPr>
          <p:cNvGrpSpPr/>
          <p:nvPr/>
        </p:nvGrpSpPr>
        <p:grpSpPr>
          <a:xfrm>
            <a:off x="609600" y="4083317"/>
            <a:ext cx="3996090" cy="2512215"/>
            <a:chOff x="740833" y="3863185"/>
            <a:chExt cx="3492500" cy="219562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F4251F3-C146-42FE-9D01-DBF5C20CA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993" t="14445" r="3614" b="10091"/>
            <a:stretch/>
          </p:blipFill>
          <p:spPr>
            <a:xfrm>
              <a:off x="740833" y="3863185"/>
              <a:ext cx="3492500" cy="175893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C8B822-AFEA-418B-A020-357FC4B27D00}"/>
                </a:ext>
              </a:extLst>
            </p:cNvPr>
            <p:cNvSpPr txBox="1"/>
            <p:nvPr/>
          </p:nvSpPr>
          <p:spPr>
            <a:xfrm>
              <a:off x="1351868" y="5689477"/>
              <a:ext cx="2270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dirty="0"/>
                <a:t>Opposite Boundary </a:t>
              </a:r>
              <a:r>
                <a:rPr lang="en-IE" dirty="0" err="1"/>
                <a:t>Eg</a:t>
              </a:r>
              <a:endParaRPr lang="en-IE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16301F6-3E74-4A20-ACFE-17FA27ADD9C3}"/>
              </a:ext>
            </a:extLst>
          </p:cNvPr>
          <p:cNvGrpSpPr/>
          <p:nvPr/>
        </p:nvGrpSpPr>
        <p:grpSpPr>
          <a:xfrm>
            <a:off x="6717151" y="1600204"/>
            <a:ext cx="4865249" cy="2597790"/>
            <a:chOff x="6741281" y="1847210"/>
            <a:chExt cx="4121452" cy="220064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B9C61BE-115C-41AC-B23E-4CBEFDD08E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729" t="9328" r="14514" b="25400"/>
            <a:stretch/>
          </p:blipFill>
          <p:spPr>
            <a:xfrm>
              <a:off x="6741281" y="1847210"/>
              <a:ext cx="4121452" cy="174504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BA1165-666F-4723-B29F-46CAC4B2F8DB}"/>
                </a:ext>
              </a:extLst>
            </p:cNvPr>
            <p:cNvSpPr txBox="1"/>
            <p:nvPr/>
          </p:nvSpPr>
          <p:spPr>
            <a:xfrm>
              <a:off x="7958669" y="3678519"/>
              <a:ext cx="1868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dirty="0"/>
                <a:t>Side Boundary </a:t>
              </a:r>
              <a:r>
                <a:rPr lang="en-IE" dirty="0" err="1"/>
                <a:t>Eg</a:t>
              </a:r>
              <a:endParaRPr lang="en-IE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350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1077" y="1600208"/>
            <a:ext cx="5823594" cy="4525963"/>
          </a:xfrm>
        </p:spPr>
        <p:txBody>
          <a:bodyPr>
            <a:normAutofit/>
          </a:bodyPr>
          <a:lstStyle/>
          <a:p>
            <a:r>
              <a:rPr lang="en-IE" dirty="0"/>
              <a:t>Get Current Best Node from Priority Queue</a:t>
            </a:r>
          </a:p>
          <a:p>
            <a:r>
              <a:rPr lang="en-IE" dirty="0"/>
              <a:t>Repeat until Goal found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0D52B-917C-4C54-B3D2-236E6CA4F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98" r="31525"/>
          <a:stretch/>
        </p:blipFill>
        <p:spPr>
          <a:xfrm>
            <a:off x="496996" y="1515534"/>
            <a:ext cx="3363804" cy="46881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331A79-487B-4179-A3EC-166A523141D2}"/>
              </a:ext>
            </a:extLst>
          </p:cNvPr>
          <p:cNvSpPr/>
          <p:nvPr/>
        </p:nvSpPr>
        <p:spPr>
          <a:xfrm>
            <a:off x="1329267" y="5342466"/>
            <a:ext cx="2370666" cy="694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F11B72-A472-4BB6-BBEE-BDDAFFF08AC3}"/>
              </a:ext>
            </a:extLst>
          </p:cNvPr>
          <p:cNvSpPr/>
          <p:nvPr/>
        </p:nvSpPr>
        <p:spPr>
          <a:xfrm>
            <a:off x="677333" y="1600204"/>
            <a:ext cx="2006600" cy="4402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E6A3A5-874F-4EC9-B9B2-880758DE833F}"/>
              </a:ext>
            </a:extLst>
          </p:cNvPr>
          <p:cNvSpPr/>
          <p:nvPr/>
        </p:nvSpPr>
        <p:spPr>
          <a:xfrm rot="5400000">
            <a:off x="1672164" y="3009902"/>
            <a:ext cx="3369737" cy="6857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B59AD5-485A-4FFD-B20B-3E6A71363B28}"/>
              </a:ext>
            </a:extLst>
          </p:cNvPr>
          <p:cNvSpPr/>
          <p:nvPr/>
        </p:nvSpPr>
        <p:spPr>
          <a:xfrm>
            <a:off x="677333" y="3681827"/>
            <a:ext cx="2006600" cy="10171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EAF5E9-85FF-4160-9546-795050C6DC45}"/>
              </a:ext>
            </a:extLst>
          </p:cNvPr>
          <p:cNvSpPr/>
          <p:nvPr/>
        </p:nvSpPr>
        <p:spPr>
          <a:xfrm>
            <a:off x="626533" y="5003796"/>
            <a:ext cx="376990" cy="457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23FB30-6955-4E9A-9654-ACEFFB228C8B}"/>
              </a:ext>
            </a:extLst>
          </p:cNvPr>
          <p:cNvSpPr/>
          <p:nvPr/>
        </p:nvSpPr>
        <p:spPr>
          <a:xfrm flipH="1">
            <a:off x="626533" y="5334003"/>
            <a:ext cx="50800" cy="792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9D73DC-7E47-4555-B019-A1CABB78E614}"/>
              </a:ext>
            </a:extLst>
          </p:cNvPr>
          <p:cNvSpPr/>
          <p:nvPr/>
        </p:nvSpPr>
        <p:spPr>
          <a:xfrm>
            <a:off x="651933" y="2324959"/>
            <a:ext cx="1727200" cy="7134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847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 will be comparing the algorithms using single thread performance</a:t>
            </a:r>
          </a:p>
          <a:p>
            <a:r>
              <a:rPr lang="en-IE" dirty="0"/>
              <a:t>They will be compared by:</a:t>
            </a:r>
          </a:p>
          <a:p>
            <a:pPr lvl="1"/>
            <a:r>
              <a:rPr lang="en-IE" dirty="0"/>
              <a:t>Time Taken</a:t>
            </a:r>
          </a:p>
          <a:p>
            <a:pPr lvl="1"/>
            <a:r>
              <a:rPr lang="en-IE" dirty="0"/>
              <a:t>Path length</a:t>
            </a:r>
          </a:p>
          <a:p>
            <a:r>
              <a:rPr lang="en-IE" dirty="0"/>
              <a:t>Same comparisons conducted using a Work Queue of NPCs</a:t>
            </a:r>
          </a:p>
          <a:p>
            <a:endParaRPr lang="en-IE" dirty="0"/>
          </a:p>
          <a:p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07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Results will be used to determine whether implementing a relatively new algorithm is worth:</a:t>
            </a:r>
          </a:p>
          <a:p>
            <a:pPr lvl="1"/>
            <a:r>
              <a:rPr lang="en-IE" dirty="0"/>
              <a:t>The time spent</a:t>
            </a:r>
          </a:p>
          <a:p>
            <a:pPr lvl="1"/>
            <a:r>
              <a:rPr lang="en-IE" dirty="0"/>
              <a:t>The performance increase</a:t>
            </a:r>
          </a:p>
          <a:p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497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Results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29D6BE4-DFDC-4C2E-B9B7-465BF6646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4352"/>
              </p:ext>
            </p:extLst>
          </p:nvPr>
        </p:nvGraphicFramePr>
        <p:xfrm>
          <a:off x="609600" y="1817793"/>
          <a:ext cx="9681739" cy="3049693"/>
        </p:xfrm>
        <a:graphic>
          <a:graphicData uri="http://schemas.openxmlformats.org/drawingml/2006/table">
            <a:tbl>
              <a:tblPr/>
              <a:tblGrid>
                <a:gridCol w="1260793">
                  <a:extLst>
                    <a:ext uri="{9D8B030D-6E8A-4147-A177-3AD203B41FA5}">
                      <a16:colId xmlns:a16="http://schemas.microsoft.com/office/drawing/2014/main" val="48529789"/>
                    </a:ext>
                  </a:extLst>
                </a:gridCol>
                <a:gridCol w="1931140">
                  <a:extLst>
                    <a:ext uri="{9D8B030D-6E8A-4147-A177-3AD203B41FA5}">
                      <a16:colId xmlns:a16="http://schemas.microsoft.com/office/drawing/2014/main" val="3540111454"/>
                    </a:ext>
                  </a:extLst>
                </a:gridCol>
                <a:gridCol w="2019406">
                  <a:extLst>
                    <a:ext uri="{9D8B030D-6E8A-4147-A177-3AD203B41FA5}">
                      <a16:colId xmlns:a16="http://schemas.microsoft.com/office/drawing/2014/main" val="188861611"/>
                    </a:ext>
                  </a:extLst>
                </a:gridCol>
                <a:gridCol w="2289387">
                  <a:extLst>
                    <a:ext uri="{9D8B030D-6E8A-4147-A177-3AD203B41FA5}">
                      <a16:colId xmlns:a16="http://schemas.microsoft.com/office/drawing/2014/main" val="674757885"/>
                    </a:ext>
                  </a:extLst>
                </a:gridCol>
                <a:gridCol w="2181013">
                  <a:extLst>
                    <a:ext uri="{9D8B030D-6E8A-4147-A177-3AD203B41FA5}">
                      <a16:colId xmlns:a16="http://schemas.microsoft.com/office/drawing/2014/main" val="406997927"/>
                    </a:ext>
                  </a:extLst>
                </a:gridCol>
              </a:tblGrid>
              <a:tr h="397933">
                <a:tc rowSpan="2"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E" dirty="0"/>
                        <a:t>Path Length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E" dirty="0"/>
                        <a:t>Time Taken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75598"/>
                  </a:ext>
                </a:extLst>
              </a:tr>
              <a:tr h="169333">
                <a:tc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REA*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A*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REA*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A*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713282"/>
                  </a:ext>
                </a:extLst>
              </a:tr>
              <a:tr h="237914">
                <a:tc>
                  <a:txBody>
                    <a:bodyPr/>
                    <a:lstStyle/>
                    <a:p>
                      <a:r>
                        <a:rPr lang="en-IE" dirty="0"/>
                        <a:t>Test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23.27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24.07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18</a:t>
                      </a:r>
                      <a:r>
                        <a:rPr lang="el-GR" dirty="0"/>
                        <a:t>μ</a:t>
                      </a:r>
                      <a:r>
                        <a:rPr lang="en-IE" dirty="0"/>
                        <a:t>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15</a:t>
                      </a:r>
                      <a:r>
                        <a:rPr lang="el-GR" dirty="0"/>
                        <a:t>μ</a:t>
                      </a:r>
                      <a:r>
                        <a:rPr lang="en-IE" dirty="0"/>
                        <a:t>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485222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en-IE" dirty="0"/>
                        <a:t>Small</a:t>
                      </a:r>
                      <a:br>
                        <a:rPr lang="en-IE" dirty="0"/>
                      </a:br>
                      <a:r>
                        <a:rPr lang="en-IE" dirty="0"/>
                        <a:t>100x100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990.50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998.61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770</a:t>
                      </a:r>
                      <a:r>
                        <a:rPr lang="el-GR" dirty="0"/>
                        <a:t>μ</a:t>
                      </a:r>
                      <a:r>
                        <a:rPr lang="en-IE" dirty="0"/>
                        <a:t>s</a:t>
                      </a:r>
                    </a:p>
                    <a:p>
                      <a:pPr algn="ctr"/>
                      <a:r>
                        <a:rPr lang="en-IE" dirty="0"/>
                        <a:t>&lt;1ms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930</a:t>
                      </a:r>
                      <a:r>
                        <a:rPr lang="el-GR" dirty="0"/>
                        <a:t>μ</a:t>
                      </a:r>
                      <a:r>
                        <a:rPr lang="en-IE" dirty="0"/>
                        <a:t>s</a:t>
                      </a:r>
                    </a:p>
                    <a:p>
                      <a:pPr algn="ctr"/>
                      <a:r>
                        <a:rPr lang="en-IE" dirty="0"/>
                        <a:t>&lt;1ms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823463"/>
                  </a:ext>
                </a:extLst>
              </a:tr>
              <a:tr h="225213">
                <a:tc>
                  <a:txBody>
                    <a:bodyPr/>
                    <a:lstStyle/>
                    <a:p>
                      <a:r>
                        <a:rPr lang="en-IE" dirty="0"/>
                        <a:t>Medium</a:t>
                      </a:r>
                      <a:br>
                        <a:rPr lang="en-IE" dirty="0"/>
                      </a:br>
                      <a:r>
                        <a:rPr lang="en-IE" dirty="0"/>
                        <a:t>500x500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7192.21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7319.17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9863</a:t>
                      </a:r>
                      <a:r>
                        <a:rPr lang="el-GR" dirty="0"/>
                        <a:t>μ</a:t>
                      </a:r>
                      <a:r>
                        <a:rPr lang="en-IE" dirty="0"/>
                        <a:t>s</a:t>
                      </a:r>
                    </a:p>
                    <a:p>
                      <a:pPr algn="ctr"/>
                      <a:r>
                        <a:rPr lang="en-IE" dirty="0"/>
                        <a:t>9.8ms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33856</a:t>
                      </a:r>
                      <a:r>
                        <a:rPr lang="el-GR" dirty="0"/>
                        <a:t>μ</a:t>
                      </a:r>
                      <a:r>
                        <a:rPr lang="en-IE" dirty="0"/>
                        <a:t>s</a:t>
                      </a:r>
                    </a:p>
                    <a:p>
                      <a:pPr algn="ctr"/>
                      <a:r>
                        <a:rPr lang="en-IE" dirty="0"/>
                        <a:t>33.8ms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520429"/>
                  </a:ext>
                </a:extLst>
              </a:tr>
              <a:tr h="259927">
                <a:tc>
                  <a:txBody>
                    <a:bodyPr/>
                    <a:lstStyle/>
                    <a:p>
                      <a:r>
                        <a:rPr lang="en-IE" dirty="0"/>
                        <a:t>Large</a:t>
                      </a:r>
                      <a:br>
                        <a:rPr lang="en-IE" dirty="0"/>
                      </a:br>
                      <a:r>
                        <a:rPr lang="en-IE" dirty="0"/>
                        <a:t>1000x1000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3700.91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3930.07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25581</a:t>
                      </a:r>
                      <a:r>
                        <a:rPr lang="el-GR" dirty="0"/>
                        <a:t>μ</a:t>
                      </a:r>
                      <a:r>
                        <a:rPr lang="en-IE" dirty="0"/>
                        <a:t>s</a:t>
                      </a:r>
                    </a:p>
                    <a:p>
                      <a:pPr algn="ctr"/>
                      <a:r>
                        <a:rPr lang="en-IE" dirty="0"/>
                        <a:t>25.5ms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172074</a:t>
                      </a:r>
                      <a:r>
                        <a:rPr lang="el-GR" dirty="0"/>
                        <a:t>μ</a:t>
                      </a:r>
                      <a:r>
                        <a:rPr lang="en-IE" dirty="0"/>
                        <a:t>s</a:t>
                      </a:r>
                    </a:p>
                    <a:p>
                      <a:pPr algn="ctr"/>
                      <a:r>
                        <a:rPr lang="en-IE" dirty="0"/>
                        <a:t>172ms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98364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8038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Implemented Feature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4"/>
            <a:ext cx="10769600" cy="4525963"/>
          </a:xfrm>
        </p:spPr>
        <p:txBody>
          <a:bodyPr/>
          <a:lstStyle/>
          <a:p>
            <a:r>
              <a:rPr lang="en-IE" dirty="0"/>
              <a:t>Both algorithm require no pre processing of the grid</a:t>
            </a:r>
          </a:p>
          <a:p>
            <a:r>
              <a:rPr lang="en-IE" dirty="0"/>
              <a:t>A* algorithm using octile distance</a:t>
            </a:r>
          </a:p>
          <a:p>
            <a:r>
              <a:rPr lang="en-IE" dirty="0"/>
              <a:t>My recreation of REA* using Paper’s pseudo-code</a:t>
            </a:r>
          </a:p>
          <a:p>
            <a:r>
              <a:rPr lang="en-IE" dirty="0"/>
              <a:t>4 grid types</a:t>
            </a:r>
          </a:p>
          <a:p>
            <a:pPr lvl="1"/>
            <a:r>
              <a:rPr lang="en-IE" dirty="0"/>
              <a:t>Test layout shown in the paper</a:t>
            </a:r>
          </a:p>
          <a:p>
            <a:pPr lvl="1"/>
            <a:r>
              <a:rPr lang="en-IE" dirty="0"/>
              <a:t>Small (100x100)</a:t>
            </a:r>
          </a:p>
          <a:p>
            <a:pPr lvl="1"/>
            <a:r>
              <a:rPr lang="en-IE" dirty="0"/>
              <a:t>Medium (500x500)</a:t>
            </a:r>
          </a:p>
          <a:p>
            <a:pPr lvl="1"/>
            <a:r>
              <a:rPr lang="en-IE" dirty="0"/>
              <a:t>Large (1000x1000)</a:t>
            </a:r>
          </a:p>
          <a:p>
            <a:r>
              <a:rPr lang="en-IE" dirty="0"/>
              <a:t>Multiple NPCs using Work Queue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495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Implemented Feature Set</a:t>
            </a:r>
            <a:br>
              <a:rPr lang="en-IE" dirty="0"/>
            </a:br>
            <a:r>
              <a:rPr lang="en-IE" dirty="0"/>
              <a:t>Demonstration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Start Demonstration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626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What was achieved</a:t>
            </a:r>
          </a:p>
          <a:p>
            <a:pPr lvl="1"/>
            <a:r>
              <a:rPr lang="en-IE" dirty="0"/>
              <a:t>2 path finding algorithms</a:t>
            </a:r>
          </a:p>
          <a:p>
            <a:pPr lvl="2"/>
            <a:r>
              <a:rPr lang="en-IE" dirty="0"/>
              <a:t>No pre-processing</a:t>
            </a:r>
          </a:p>
          <a:p>
            <a:pPr lvl="1"/>
            <a:r>
              <a:rPr lang="en-IE" dirty="0"/>
              <a:t>My take on REA* from pseudo-code</a:t>
            </a:r>
          </a:p>
          <a:p>
            <a:r>
              <a:rPr lang="en-IE" dirty="0"/>
              <a:t>REA* is a promising algorithm</a:t>
            </a:r>
          </a:p>
          <a:p>
            <a:r>
              <a:rPr lang="en-IE" dirty="0"/>
              <a:t>Has its own use cases</a:t>
            </a:r>
          </a:p>
          <a:p>
            <a:pPr lvl="1"/>
            <a:r>
              <a:rPr lang="en-IE" dirty="0"/>
              <a:t>Both good and bad</a:t>
            </a:r>
          </a:p>
          <a:p>
            <a:pPr marL="0" indent="0">
              <a:buNone/>
            </a:pPr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134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Further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4"/>
            <a:ext cx="10769600" cy="4525963"/>
          </a:xfrm>
        </p:spPr>
        <p:txBody>
          <a:bodyPr/>
          <a:lstStyle/>
          <a:p>
            <a:r>
              <a:rPr lang="en-IE" dirty="0"/>
              <a:t>A* algorithm</a:t>
            </a:r>
          </a:p>
          <a:p>
            <a:pPr lvl="1"/>
            <a:r>
              <a:rPr lang="en-IE" dirty="0"/>
              <a:t>Further optimisation</a:t>
            </a:r>
          </a:p>
          <a:p>
            <a:r>
              <a:rPr lang="en-IE" dirty="0"/>
              <a:t>REA* algorithm</a:t>
            </a:r>
          </a:p>
          <a:p>
            <a:pPr lvl="1"/>
            <a:r>
              <a:rPr lang="en-IE" dirty="0"/>
              <a:t>Optimisation from the paper</a:t>
            </a:r>
          </a:p>
          <a:p>
            <a:pPr lvl="1"/>
            <a:r>
              <a:rPr lang="en-IE" dirty="0"/>
              <a:t>Optimisation beyond what’s in the paper</a:t>
            </a:r>
          </a:p>
          <a:p>
            <a:pPr lvl="1"/>
            <a:r>
              <a:rPr lang="en-IE" dirty="0"/>
              <a:t>Bug fixes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35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Questions and Answers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892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Purpose of this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a relatively new algorithm against the golden standard</a:t>
            </a:r>
          </a:p>
          <a:p>
            <a:pPr lvl="1"/>
            <a:r>
              <a:rPr lang="en-US" dirty="0"/>
              <a:t>New algorithm - REA* (Rectangle Expansion A*)</a:t>
            </a:r>
          </a:p>
          <a:p>
            <a:pPr lvl="1"/>
            <a:r>
              <a:rPr lang="en-US" dirty="0"/>
              <a:t>Golden Standard - A*</a:t>
            </a:r>
          </a:p>
          <a:p>
            <a:pPr lvl="1"/>
            <a:endParaRPr lang="en-US" dirty="0"/>
          </a:p>
          <a:p>
            <a:r>
              <a:rPr lang="en-US" dirty="0"/>
              <a:t>Compare the two algorithms</a:t>
            </a:r>
          </a:p>
          <a:p>
            <a:pPr lvl="1"/>
            <a:r>
              <a:rPr lang="en-US" dirty="0"/>
              <a:t>Show more real-world results</a:t>
            </a:r>
          </a:p>
          <a:p>
            <a:pPr lvl="1"/>
            <a:r>
              <a:rPr lang="en-US" dirty="0"/>
              <a:t>Benefits of REA*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947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Ways of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thread performance</a:t>
            </a:r>
          </a:p>
          <a:p>
            <a:pPr lvl="1"/>
            <a:r>
              <a:rPr lang="en-US" dirty="0"/>
              <a:t>1 start point and 1 end point</a:t>
            </a:r>
          </a:p>
          <a:p>
            <a:pPr lvl="1"/>
            <a:r>
              <a:rPr lang="en-US" dirty="0"/>
              <a:t>Large search space (1,000,000 tiles)</a:t>
            </a:r>
          </a:p>
          <a:p>
            <a:pPr lvl="1"/>
            <a:endParaRPr lang="en-US" dirty="0"/>
          </a:p>
          <a:p>
            <a:r>
              <a:rPr lang="en-US" dirty="0"/>
              <a:t>Multi threaded performance</a:t>
            </a:r>
          </a:p>
          <a:p>
            <a:pPr lvl="1"/>
            <a:r>
              <a:rPr lang="en-US" dirty="0"/>
              <a:t>Desired amount of NPCs</a:t>
            </a:r>
          </a:p>
          <a:p>
            <a:pPr lvl="1"/>
            <a:r>
              <a:rPr lang="en-US" dirty="0"/>
              <a:t>Small to medium search spaces</a:t>
            </a:r>
          </a:p>
          <a:p>
            <a:pPr lvl="1"/>
            <a:r>
              <a:rPr lang="en-US" dirty="0"/>
              <a:t>Distance difference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632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Researched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  <a:p>
            <a:pPr lvl="1"/>
            <a:r>
              <a:rPr lang="en-US" dirty="0"/>
              <a:t>Boost library vs native C++ functionality</a:t>
            </a:r>
          </a:p>
          <a:p>
            <a:pPr lvl="1"/>
            <a:r>
              <a:rPr lang="en-US" dirty="0"/>
              <a:t>Went with Boost due to the amount of features and popularity</a:t>
            </a:r>
          </a:p>
          <a:p>
            <a:r>
              <a:rPr lang="en-US" dirty="0"/>
              <a:t>Each algorithm has their own use cases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744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Further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</a:t>
            </a:r>
            <a:r>
              <a:rPr lang="en-IE" dirty="0"/>
              <a:t>optimisation</a:t>
            </a:r>
            <a:r>
              <a:rPr lang="en-US" dirty="0"/>
              <a:t> REA* algorithm</a:t>
            </a:r>
          </a:p>
          <a:p>
            <a:pPr lvl="1"/>
            <a:r>
              <a:rPr lang="en-US" dirty="0"/>
              <a:t>Beyond what author of REA* suggests</a:t>
            </a:r>
          </a:p>
          <a:p>
            <a:r>
              <a:rPr lang="en-IE" dirty="0"/>
              <a:t>Optimisation</a:t>
            </a:r>
            <a:r>
              <a:rPr lang="en-US" dirty="0"/>
              <a:t> of A*</a:t>
            </a:r>
          </a:p>
          <a:p>
            <a:pPr lvl="1"/>
            <a:r>
              <a:rPr lang="en-US" dirty="0"/>
              <a:t>Give the golden standard a boost</a:t>
            </a:r>
          </a:p>
          <a:p>
            <a:r>
              <a:rPr lang="en-US" dirty="0"/>
              <a:t>Fairer comparison by using newer alg.</a:t>
            </a:r>
          </a:p>
          <a:p>
            <a:r>
              <a:rPr lang="en-US" dirty="0"/>
              <a:t>Multithreading REA*</a:t>
            </a:r>
          </a:p>
          <a:p>
            <a:pPr lvl="1"/>
            <a:r>
              <a:rPr lang="en-US" dirty="0"/>
              <a:t>Split some workload</a:t>
            </a:r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242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88C66E-00E4-476B-91CE-A43450B273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3" r="31525"/>
          <a:stretch/>
        </p:blipFill>
        <p:spPr>
          <a:xfrm>
            <a:off x="8266545" y="0"/>
            <a:ext cx="3925455" cy="54898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Adopted as Golden Standard</a:t>
            </a:r>
          </a:p>
          <a:p>
            <a:pPr lvl="1"/>
            <a:r>
              <a:rPr lang="en-IE" dirty="0"/>
              <a:t>Easy to find help</a:t>
            </a:r>
          </a:p>
          <a:p>
            <a:pPr lvl="1"/>
            <a:r>
              <a:rPr lang="en-IE" dirty="0"/>
              <a:t>Optimisation tips</a:t>
            </a:r>
          </a:p>
          <a:p>
            <a:r>
              <a:rPr lang="en-IE" dirty="0"/>
              <a:t>Efficient, fast and accurate</a:t>
            </a:r>
          </a:p>
          <a:p>
            <a:r>
              <a:rPr lang="en-IE" dirty="0"/>
              <a:t>Big search space = less efficient</a:t>
            </a:r>
          </a:p>
          <a:p>
            <a:r>
              <a:rPr lang="en-IE" dirty="0"/>
              <a:t>Not too complicated</a:t>
            </a:r>
          </a:p>
          <a:p>
            <a:r>
              <a:rPr lang="en-IE" dirty="0"/>
              <a:t>May require pre-processing</a:t>
            </a:r>
          </a:p>
          <a:p>
            <a:r>
              <a:rPr lang="en-IE" dirty="0"/>
              <a:t>A lot of derived algorithms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005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Paper published in 2016</a:t>
            </a:r>
          </a:p>
          <a:p>
            <a:r>
              <a:rPr lang="en-IE" dirty="0"/>
              <a:t>Derived from A*</a:t>
            </a:r>
          </a:p>
          <a:p>
            <a:r>
              <a:rPr lang="en-IE" dirty="0"/>
              <a:t>More efficient, accurate and faster</a:t>
            </a:r>
          </a:p>
          <a:p>
            <a:pPr lvl="1"/>
            <a:r>
              <a:rPr lang="en-IE" dirty="0"/>
              <a:t>Even against highly optimised A*</a:t>
            </a:r>
          </a:p>
          <a:p>
            <a:pPr lvl="1"/>
            <a:r>
              <a:rPr lang="en-IE" dirty="0"/>
              <a:t>At worst slightly worse performance</a:t>
            </a:r>
          </a:p>
          <a:p>
            <a:r>
              <a:rPr lang="en-IE" dirty="0"/>
              <a:t>More complicated to implement</a:t>
            </a:r>
          </a:p>
          <a:p>
            <a:r>
              <a:rPr lang="en-IE" dirty="0"/>
              <a:t>No pre-processing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88C7B3-AE94-4EE3-94A8-C27C300F10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98" r="31525"/>
          <a:stretch/>
        </p:blipFill>
        <p:spPr>
          <a:xfrm>
            <a:off x="8266545" y="0"/>
            <a:ext cx="3925455" cy="54709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747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My implementation based on the paper</a:t>
            </a:r>
          </a:p>
          <a:p>
            <a:r>
              <a:rPr lang="en-IE" dirty="0"/>
              <a:t>Same or shorter path</a:t>
            </a:r>
          </a:p>
          <a:p>
            <a:r>
              <a:rPr lang="en-IE" dirty="0"/>
              <a:t>A* sometimes better</a:t>
            </a:r>
          </a:p>
          <a:p>
            <a:pPr lvl="1"/>
            <a:r>
              <a:rPr lang="en-IE" dirty="0"/>
              <a:t>Underperforms in small search spaces</a:t>
            </a:r>
          </a:p>
          <a:p>
            <a:pPr lvl="1"/>
            <a:r>
              <a:rPr lang="en-IE" dirty="0"/>
              <a:t>Microseconds</a:t>
            </a:r>
          </a:p>
          <a:p>
            <a:r>
              <a:rPr lang="en-IE" dirty="0"/>
              <a:t>Hates diagonal obstacles </a:t>
            </a:r>
          </a:p>
          <a:p>
            <a:pPr lvl="1"/>
            <a:r>
              <a:rPr lang="en-IE" dirty="0"/>
              <a:t>Worst use case</a:t>
            </a:r>
          </a:p>
          <a:p>
            <a:r>
              <a:rPr lang="en-IE" dirty="0"/>
              <a:t>Outshines in 100</a:t>
            </a:r>
            <a:r>
              <a:rPr lang="en-IE" baseline="30000" dirty="0"/>
              <a:t>2</a:t>
            </a:r>
            <a:r>
              <a:rPr lang="en-IE" dirty="0"/>
              <a:t> and larger grids</a:t>
            </a:r>
          </a:p>
          <a:p>
            <a:pPr lvl="1"/>
            <a:r>
              <a:rPr lang="en-IE" dirty="0"/>
              <a:t>Most noticeable improvement</a:t>
            </a:r>
            <a:br>
              <a:rPr lang="en-IE" dirty="0"/>
            </a:b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97700-E88D-4FCD-B011-BEDDCB58CB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3" r="77528"/>
          <a:stretch/>
        </p:blipFill>
        <p:spPr>
          <a:xfrm>
            <a:off x="7838626" y="101600"/>
            <a:ext cx="1998102" cy="6654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197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REA*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First rectangle expands in all</a:t>
            </a:r>
            <a:br>
              <a:rPr lang="en-IE" dirty="0"/>
            </a:br>
            <a:r>
              <a:rPr lang="en-IE" dirty="0"/>
              <a:t>fours</a:t>
            </a:r>
          </a:p>
          <a:p>
            <a:r>
              <a:rPr lang="en-IE" dirty="0"/>
              <a:t>Get neighbours</a:t>
            </a:r>
          </a:p>
          <a:p>
            <a:r>
              <a:rPr lang="en-IE" dirty="0"/>
              <a:t>Use intervals as rectangle origin</a:t>
            </a:r>
          </a:p>
          <a:p>
            <a:r>
              <a:rPr lang="en-IE" dirty="0"/>
              <a:t>Loop until goal found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9601CB-D1F9-48C4-A9C8-F902BB82CDDB}"/>
              </a:ext>
            </a:extLst>
          </p:cNvPr>
          <p:cNvGrpSpPr/>
          <p:nvPr/>
        </p:nvGrpSpPr>
        <p:grpSpPr>
          <a:xfrm>
            <a:off x="6620933" y="1600204"/>
            <a:ext cx="4961467" cy="2599263"/>
            <a:chOff x="6866465" y="1769534"/>
            <a:chExt cx="4292601" cy="190499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49ABC3B-29D6-4F24-A061-F6FAA7F03D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48" t="72222" r="31481"/>
            <a:stretch/>
          </p:blipFill>
          <p:spPr>
            <a:xfrm>
              <a:off x="6866465" y="1769534"/>
              <a:ext cx="4292601" cy="1904999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B752A0-8050-4297-8348-7B427FA3ED79}"/>
                </a:ext>
              </a:extLst>
            </p:cNvPr>
            <p:cNvSpPr/>
            <p:nvPr/>
          </p:nvSpPr>
          <p:spPr>
            <a:xfrm>
              <a:off x="7594600" y="2421467"/>
              <a:ext cx="3352800" cy="10075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0769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</TotalTime>
  <Words>541</Words>
  <Application>Microsoft Office PowerPoint</Application>
  <PresentationFormat>Widescreen</PresentationFormat>
  <Paragraphs>145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Comparison of Rectangle Expansion A* (REA*) algorithm and impact on multithreaded performance</vt:lpstr>
      <vt:lpstr>Purpose of this research</vt:lpstr>
      <vt:lpstr>Ways of Comparison</vt:lpstr>
      <vt:lpstr>Researched</vt:lpstr>
      <vt:lpstr>Further Research</vt:lpstr>
      <vt:lpstr>A*</vt:lpstr>
      <vt:lpstr>REA*</vt:lpstr>
      <vt:lpstr>REA*</vt:lpstr>
      <vt:lpstr>How REA* works</vt:lpstr>
      <vt:lpstr>PowerPoint Presentation</vt:lpstr>
      <vt:lpstr>PowerPoint Presentation</vt:lpstr>
      <vt:lpstr>Methods</vt:lpstr>
      <vt:lpstr>Results</vt:lpstr>
      <vt:lpstr>Results</vt:lpstr>
      <vt:lpstr>Implemented Feature Set</vt:lpstr>
      <vt:lpstr>Implemented Feature Set Demonstration</vt:lpstr>
      <vt:lpstr>Conclusions</vt:lpstr>
      <vt:lpstr>Further Work</vt:lpstr>
      <vt:lpstr>Questions and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Progress­-to­-date Project Presentations</dc:title>
  <dc:creator>Phil Bourke</dc:creator>
  <cp:lastModifiedBy>(Student) - Przemyslaw Tomczyk</cp:lastModifiedBy>
  <cp:revision>63</cp:revision>
  <dcterms:created xsi:type="dcterms:W3CDTF">2014-04-02T13:42:19Z</dcterms:created>
  <dcterms:modified xsi:type="dcterms:W3CDTF">2020-04-29T21:59:06Z</dcterms:modified>
</cp:coreProperties>
</file>