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3" r:id="rId8"/>
    <p:sldId id="264" r:id="rId9"/>
  </p:sldIdLst>
  <p:sldSz cx="18288000" cy="10287000"/>
  <p:notesSz cx="6858000" cy="9144000"/>
  <p:embeddedFontLst>
    <p:embeddedFont>
      <p:font typeface="Montserrat Classic" panose="020B0604020202020204" charset="0"/>
      <p:regular r:id="rId10"/>
    </p:embeddedFont>
    <p:embeddedFont>
      <p:font typeface="Montserrat Classic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293" y="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974F726-F5E3-6924-5488-473482049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086100"/>
            <a:ext cx="11093053" cy="673535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62000" y="1699745"/>
            <a:ext cx="8252357" cy="3077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9999" dirty="0">
                <a:solidFill>
                  <a:srgbClr val="000000"/>
                </a:solidFill>
                <a:latin typeface="Montserrat Classic Bold"/>
              </a:rPr>
              <a:t>Buy High</a:t>
            </a:r>
          </a:p>
          <a:p>
            <a:r>
              <a:rPr lang="en-US" sz="9999" dirty="0">
                <a:solidFill>
                  <a:srgbClr val="000000"/>
                </a:solidFill>
                <a:latin typeface="Montserrat Classic Bold"/>
              </a:rPr>
              <a:t>Sell Low!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2000" y="7505700"/>
            <a:ext cx="5608374" cy="164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99" spc="124" dirty="0">
                <a:solidFill>
                  <a:srgbClr val="000000"/>
                </a:solidFill>
                <a:latin typeface="Montserrat Classic"/>
              </a:rPr>
              <a:t>Diana Zhang</a:t>
            </a:r>
          </a:p>
          <a:p>
            <a:pPr>
              <a:lnSpc>
                <a:spcPct val="150000"/>
              </a:lnSpc>
            </a:pPr>
            <a:r>
              <a:rPr lang="en-US" sz="2499" spc="124" dirty="0" err="1">
                <a:solidFill>
                  <a:srgbClr val="000000"/>
                </a:solidFill>
                <a:latin typeface="Montserrat Classic"/>
              </a:rPr>
              <a:t>Tejesh</a:t>
            </a:r>
            <a:r>
              <a:rPr lang="en-US" sz="2499" spc="124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99" spc="124" dirty="0" err="1">
                <a:solidFill>
                  <a:srgbClr val="000000"/>
                </a:solidFill>
                <a:latin typeface="Montserrat Classic"/>
              </a:rPr>
              <a:t>Pattnaik</a:t>
            </a:r>
            <a:endParaRPr lang="en-US" sz="2499" spc="124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ct val="150000"/>
              </a:lnSpc>
            </a:pPr>
            <a:r>
              <a:rPr lang="en-US" sz="2499" spc="124" dirty="0">
                <a:solidFill>
                  <a:srgbClr val="000000"/>
                </a:solidFill>
                <a:latin typeface="Montserrat Classic"/>
              </a:rPr>
              <a:t>Prajwal Patnaik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7554686" y="2247900"/>
            <a:ext cx="10363200" cy="7391400"/>
            <a:chOff x="0" y="0"/>
            <a:chExt cx="1087726" cy="9149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87726" cy="914961"/>
            </a:xfrm>
            <a:custGeom>
              <a:avLst/>
              <a:gdLst/>
              <a:ahLst/>
              <a:cxnLst/>
              <a:rect l="l" t="t" r="r" b="b"/>
              <a:pathLst>
                <a:path w="1087726" h="914961">
                  <a:moveTo>
                    <a:pt x="0" y="0"/>
                  </a:moveTo>
                  <a:lnTo>
                    <a:pt x="1087726" y="0"/>
                  </a:lnTo>
                  <a:lnTo>
                    <a:pt x="1087726" y="914961"/>
                  </a:lnTo>
                  <a:lnTo>
                    <a:pt x="0" y="914961"/>
                  </a:lnTo>
                  <a:close/>
                </a:path>
              </a:pathLst>
            </a:custGeom>
            <a:solidFill>
              <a:srgbClr val="F1E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87726" cy="9530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115800" y="396225"/>
            <a:ext cx="5703935" cy="1389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2880"/>
              </a:lnSpc>
            </a:pPr>
            <a:r>
              <a:rPr lang="en-US" sz="6000" dirty="0">
                <a:solidFill>
                  <a:srgbClr val="000000"/>
                </a:solidFill>
                <a:latin typeface="Montserrat Classic Bold"/>
              </a:rPr>
              <a:t>Overview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5F9680-C500-0B81-9D2B-7020411CC52E}"/>
              </a:ext>
            </a:extLst>
          </p:cNvPr>
          <p:cNvSpPr txBox="1"/>
          <p:nvPr/>
        </p:nvSpPr>
        <p:spPr>
          <a:xfrm>
            <a:off x="7696199" y="2465725"/>
            <a:ext cx="9829800" cy="695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Montserrat Classic" panose="020B0604020202020204" charset="0"/>
              </a:rPr>
              <a:t>The Idea!</a:t>
            </a:r>
          </a:p>
          <a:p>
            <a:r>
              <a:rPr lang="en-IN" sz="2400" dirty="0">
                <a:latin typeface="Montserrat Classic" panose="020B0604020202020204" charset="0"/>
              </a:rPr>
              <a:t>Combining Portfolio Analysis, Trading Algorithms with Machine Learning, and Roboadvisor functionalities.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Montserrat Classic" panose="020B0604020202020204" charset="0"/>
            </a:endParaRPr>
          </a:p>
          <a:p>
            <a:r>
              <a:rPr lang="en-IN" sz="2800" b="1" dirty="0">
                <a:latin typeface="Montserrat Classic" panose="020B0604020202020204" charset="0"/>
              </a:rPr>
              <a:t>The Goal!</a:t>
            </a:r>
          </a:p>
          <a:p>
            <a:r>
              <a:rPr lang="en-IN" sz="2400" dirty="0">
                <a:latin typeface="Montserrat Classic" panose="020B0604020202020204" charset="0"/>
              </a:rPr>
              <a:t>Empowers users with actionable insights for informed investing decisions. Facilitates as a one-step solution for portfolio management, algorithmic trading, and personalized investment recommendations.</a:t>
            </a:r>
          </a:p>
          <a:p>
            <a:pPr>
              <a:lnSpc>
                <a:spcPct val="150000"/>
              </a:lnSpc>
            </a:pPr>
            <a:br>
              <a:rPr lang="en-IN" sz="2000" dirty="0">
                <a:latin typeface="Montserrat Classic" panose="020B0604020202020204" charset="0"/>
              </a:rPr>
            </a:br>
            <a:r>
              <a:rPr lang="en-IN" sz="2800" b="1" dirty="0">
                <a:latin typeface="Montserrat Classic" panose="020B0604020202020204" charset="0"/>
              </a:rPr>
              <a:t>What can it do?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Montserrat Classic" panose="020B0604020202020204" charset="0"/>
              </a:rPr>
              <a:t>Utilizes advanced analytics to evaluate portfolio performance and risk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Montserrat Classic" panose="020B0604020202020204" charset="0"/>
              </a:rPr>
              <a:t>Leverages machine learning algorithms for data-driven trading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Montserrat Classic" panose="020B0604020202020204" charset="0"/>
              </a:rPr>
              <a:t>Ensures a user-friendly interface for effortless navigation and decision-making.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A039F17-3697-6E54-9B1E-04332E3E2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65725"/>
            <a:ext cx="6124042" cy="6027896"/>
          </a:xfrm>
          <a:prstGeom prst="rect">
            <a:avLst/>
          </a:prstGeom>
        </p:spPr>
      </p:pic>
      <p:sp>
        <p:nvSpPr>
          <p:cNvPr id="23" name="TextBox 7">
            <a:extLst>
              <a:ext uri="{FF2B5EF4-FFF2-40B4-BE49-F238E27FC236}">
                <a16:creationId xmlns:a16="http://schemas.microsoft.com/office/drawing/2014/main" id="{AF9F8B52-6201-4639-55A3-D6ED108B0710}"/>
              </a:ext>
            </a:extLst>
          </p:cNvPr>
          <p:cNvSpPr txBox="1"/>
          <p:nvPr/>
        </p:nvSpPr>
        <p:spPr>
          <a:xfrm>
            <a:off x="12213951" y="569007"/>
            <a:ext cx="5703935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 spc="1600" dirty="0">
                <a:solidFill>
                  <a:srgbClr val="FF1616"/>
                </a:solidFill>
                <a:latin typeface="Montserrat Classic Bold"/>
              </a:rPr>
              <a:t>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86800" y="1028700"/>
            <a:ext cx="8572500" cy="8991600"/>
            <a:chOff x="0" y="0"/>
            <a:chExt cx="1811285" cy="15292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11285" cy="1529209"/>
            </a:xfrm>
            <a:custGeom>
              <a:avLst/>
              <a:gdLst/>
              <a:ahLst/>
              <a:cxnLst/>
              <a:rect l="l" t="t" r="r" b="b"/>
              <a:pathLst>
                <a:path w="1811285" h="1529209">
                  <a:moveTo>
                    <a:pt x="0" y="0"/>
                  </a:moveTo>
                  <a:lnTo>
                    <a:pt x="1811285" y="0"/>
                  </a:lnTo>
                  <a:lnTo>
                    <a:pt x="1811285" y="1529209"/>
                  </a:lnTo>
                  <a:lnTo>
                    <a:pt x="0" y="1529209"/>
                  </a:lnTo>
                  <a:close/>
                </a:path>
              </a:pathLst>
            </a:custGeom>
            <a:solidFill>
              <a:srgbClr val="F1E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11285" cy="15673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09600" y="1351524"/>
            <a:ext cx="6754335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 dirty="0">
                <a:solidFill>
                  <a:srgbClr val="000000"/>
                </a:solidFill>
                <a:latin typeface="Montserrat Classic Bold"/>
              </a:rPr>
              <a:t>Components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5800" y="887095"/>
            <a:ext cx="5703935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20"/>
              </a:lnSpc>
            </a:pPr>
            <a:r>
              <a:rPr lang="en-US" sz="2000" spc="1600">
                <a:solidFill>
                  <a:srgbClr val="FF1616"/>
                </a:solidFill>
                <a:latin typeface="Montserrat Classic Bold"/>
              </a:rPr>
              <a:t>PROJECT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953235" y="1340638"/>
            <a:ext cx="5225531" cy="10845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l"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Montserrat Classic Bold"/>
              </a:rPr>
              <a:t>Interactive Portfolio Builder and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25000" y="2694846"/>
            <a:ext cx="7162800" cy="1037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Select dates, stocks for historical price analysis. Review the finance data and quantitative analysis of the portfolio (benchmarked against the S&amp;P500)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296400" y="1525715"/>
            <a:ext cx="1047236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999"/>
              </a:lnSpc>
              <a:spcBef>
                <a:spcPct val="0"/>
              </a:spcBef>
            </a:pPr>
            <a:r>
              <a:rPr lang="en-US" sz="3999" dirty="0">
                <a:solidFill>
                  <a:srgbClr val="FF1616"/>
                </a:solidFill>
                <a:latin typeface="Montserrat Classic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953235" y="4198765"/>
            <a:ext cx="5734565" cy="1661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l"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Montserrat Classic Bold"/>
              </a:rPr>
              <a:t>Individual Stock Analysis with Trading Algorithms and Machine Learning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25000" y="6144339"/>
            <a:ext cx="7162800" cy="1396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Select dates, trading algorithms, trading windows intervals, stop loss percentages, initial capital &amp; share size for back-testing, machine learning models. Review metrics of algorithm and ML classification reports.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296400" y="4644743"/>
            <a:ext cx="1047236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999"/>
              </a:lnSpc>
              <a:spcBef>
                <a:spcPct val="0"/>
              </a:spcBef>
            </a:pPr>
            <a:r>
              <a:rPr lang="en-US" sz="3999" dirty="0">
                <a:solidFill>
                  <a:srgbClr val="FF1616"/>
                </a:solidFill>
                <a:latin typeface="Montserrat Classic Bold"/>
              </a:rPr>
              <a:t>02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953235" y="7990163"/>
            <a:ext cx="5353565" cy="5074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l"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Montserrat Classic Bold"/>
              </a:rPr>
              <a:t>Chatbot using </a:t>
            </a:r>
            <a:r>
              <a:rPr lang="en-US" sz="3000" dirty="0" err="1">
                <a:solidFill>
                  <a:srgbClr val="000000"/>
                </a:solidFill>
                <a:latin typeface="Montserrat Classic Bold"/>
              </a:rPr>
              <a:t>openAI</a:t>
            </a:r>
            <a:endParaRPr lang="en-US" sz="3000" dirty="0">
              <a:solidFill>
                <a:srgbClr val="000000"/>
              </a:solidFill>
              <a:latin typeface="Montserrat Classic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525000" y="8702251"/>
            <a:ext cx="7162800" cy="1037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Use the previous two pages to frame questions to use advise or gain understanding of the analyses from the </a:t>
            </a:r>
            <a:r>
              <a:rPr lang="en-US" sz="2000" dirty="0" err="1">
                <a:solidFill>
                  <a:srgbClr val="000000"/>
                </a:solidFill>
                <a:latin typeface="Montserrat Classic"/>
              </a:rPr>
              <a:t>openAI</a:t>
            </a: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 chatbot.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96400" y="7886700"/>
            <a:ext cx="1047236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999"/>
              </a:lnSpc>
              <a:spcBef>
                <a:spcPct val="0"/>
              </a:spcBef>
            </a:pPr>
            <a:r>
              <a:rPr lang="en-US" sz="3999" dirty="0">
                <a:solidFill>
                  <a:srgbClr val="FF1616"/>
                </a:solidFill>
                <a:latin typeface="Montserrat Classic Bold"/>
              </a:rPr>
              <a:t>03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6FAA64B-B212-B5F4-6FF0-2FC94984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57499"/>
            <a:ext cx="6019800" cy="5940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5">
            <a:extLst>
              <a:ext uri="{FF2B5EF4-FFF2-40B4-BE49-F238E27FC236}">
                <a16:creationId xmlns:a16="http://schemas.microsoft.com/office/drawing/2014/main" id="{D0036365-391F-CB30-152F-C047AE71E8CB}"/>
              </a:ext>
            </a:extLst>
          </p:cNvPr>
          <p:cNvGrpSpPr/>
          <p:nvPr/>
        </p:nvGrpSpPr>
        <p:grpSpPr>
          <a:xfrm>
            <a:off x="527981" y="190499"/>
            <a:ext cx="8450112" cy="9906001"/>
            <a:chOff x="0" y="0"/>
            <a:chExt cx="2107331" cy="631777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A2056651-B176-7014-1BBA-873C59669A1B}"/>
                </a:ext>
              </a:extLst>
            </p:cNvPr>
            <p:cNvSpPr/>
            <p:nvPr/>
          </p:nvSpPr>
          <p:spPr>
            <a:xfrm>
              <a:off x="0" y="0"/>
              <a:ext cx="2107331" cy="631777"/>
            </a:xfrm>
            <a:custGeom>
              <a:avLst/>
              <a:gdLst/>
              <a:ahLst/>
              <a:cxnLst/>
              <a:rect l="l" t="t" r="r" b="b"/>
              <a:pathLst>
                <a:path w="2107331" h="631777">
                  <a:moveTo>
                    <a:pt x="0" y="0"/>
                  </a:moveTo>
                  <a:lnTo>
                    <a:pt x="2107331" y="0"/>
                  </a:lnTo>
                  <a:lnTo>
                    <a:pt x="2107331" y="631777"/>
                  </a:lnTo>
                  <a:lnTo>
                    <a:pt x="0" y="631777"/>
                  </a:lnTo>
                  <a:close/>
                </a:path>
              </a:pathLst>
            </a:custGeom>
            <a:solidFill>
              <a:srgbClr val="F1E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7">
              <a:extLst>
                <a:ext uri="{FF2B5EF4-FFF2-40B4-BE49-F238E27FC236}">
                  <a16:creationId xmlns:a16="http://schemas.microsoft.com/office/drawing/2014/main" id="{C0026AB2-0700-5511-376F-91024BBCC488}"/>
                </a:ext>
              </a:extLst>
            </p:cNvPr>
            <p:cNvSpPr txBox="1"/>
            <p:nvPr/>
          </p:nvSpPr>
          <p:spPr>
            <a:xfrm>
              <a:off x="0" y="-38100"/>
              <a:ext cx="2107331" cy="669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22954" y="508456"/>
            <a:ext cx="1147522" cy="1095361"/>
          </a:xfrm>
          <a:custGeom>
            <a:avLst/>
            <a:gdLst/>
            <a:ahLst/>
            <a:cxnLst/>
            <a:rect l="l" t="t" r="r" b="b"/>
            <a:pathLst>
              <a:path w="1147522" h="1095361">
                <a:moveTo>
                  <a:pt x="0" y="0"/>
                </a:moveTo>
                <a:lnTo>
                  <a:pt x="1147522" y="0"/>
                </a:lnTo>
                <a:lnTo>
                  <a:pt x="1147522" y="1095361"/>
                </a:lnTo>
                <a:lnTo>
                  <a:pt x="0" y="109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7440130" y="4109221"/>
            <a:ext cx="1345749" cy="982586"/>
          </a:xfrm>
          <a:custGeom>
            <a:avLst/>
            <a:gdLst/>
            <a:ahLst/>
            <a:cxnLst/>
            <a:rect l="l" t="t" r="r" b="b"/>
            <a:pathLst>
              <a:path w="1460109" h="1079113">
                <a:moveTo>
                  <a:pt x="0" y="0"/>
                </a:moveTo>
                <a:lnTo>
                  <a:pt x="1460110" y="0"/>
                </a:lnTo>
                <a:lnTo>
                  <a:pt x="1460110" y="1079114"/>
                </a:lnTo>
                <a:lnTo>
                  <a:pt x="0" y="10791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688889" y="7587342"/>
            <a:ext cx="1232904" cy="1253269"/>
          </a:xfrm>
          <a:custGeom>
            <a:avLst/>
            <a:gdLst/>
            <a:ahLst/>
            <a:cxnLst/>
            <a:rect l="l" t="t" r="r" b="b"/>
            <a:pathLst>
              <a:path w="1340902" h="1340902">
                <a:moveTo>
                  <a:pt x="0" y="0"/>
                </a:moveTo>
                <a:lnTo>
                  <a:pt x="1340902" y="0"/>
                </a:lnTo>
                <a:lnTo>
                  <a:pt x="1340902" y="1340901"/>
                </a:lnTo>
                <a:lnTo>
                  <a:pt x="0" y="1340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6233713" y="7622721"/>
            <a:ext cx="1232904" cy="1253269"/>
          </a:xfrm>
          <a:custGeom>
            <a:avLst/>
            <a:gdLst/>
            <a:ahLst/>
            <a:cxnLst/>
            <a:rect l="l" t="t" r="r" b="b"/>
            <a:pathLst>
              <a:path w="1232904" h="1253269">
                <a:moveTo>
                  <a:pt x="0" y="0"/>
                </a:moveTo>
                <a:lnTo>
                  <a:pt x="1232903" y="0"/>
                </a:lnTo>
                <a:lnTo>
                  <a:pt x="1232903" y="1253269"/>
                </a:lnTo>
                <a:lnTo>
                  <a:pt x="0" y="12532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7530546" y="1653066"/>
            <a:ext cx="1164919" cy="1164919"/>
          </a:xfrm>
          <a:custGeom>
            <a:avLst/>
            <a:gdLst/>
            <a:ahLst/>
            <a:cxnLst/>
            <a:rect l="l" t="t" r="r" b="b"/>
            <a:pathLst>
              <a:path w="1164919" h="1164919">
                <a:moveTo>
                  <a:pt x="0" y="0"/>
                </a:moveTo>
                <a:lnTo>
                  <a:pt x="1164919" y="0"/>
                </a:lnTo>
                <a:lnTo>
                  <a:pt x="1164919" y="1164919"/>
                </a:lnTo>
                <a:lnTo>
                  <a:pt x="0" y="11649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3" name="Freeform 13"/>
          <p:cNvSpPr/>
          <p:nvPr/>
        </p:nvSpPr>
        <p:spPr>
          <a:xfrm>
            <a:off x="722954" y="3094130"/>
            <a:ext cx="1147522" cy="1147522"/>
          </a:xfrm>
          <a:custGeom>
            <a:avLst/>
            <a:gdLst/>
            <a:ahLst/>
            <a:cxnLst/>
            <a:rect l="l" t="t" r="r" b="b"/>
            <a:pathLst>
              <a:path w="1147522" h="1147522">
                <a:moveTo>
                  <a:pt x="0" y="0"/>
                </a:moveTo>
                <a:lnTo>
                  <a:pt x="1147522" y="0"/>
                </a:lnTo>
                <a:lnTo>
                  <a:pt x="1147522" y="1147521"/>
                </a:lnTo>
                <a:lnTo>
                  <a:pt x="0" y="114752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724166" y="5735209"/>
            <a:ext cx="1395384" cy="797113"/>
          </a:xfrm>
          <a:custGeom>
            <a:avLst/>
            <a:gdLst/>
            <a:ahLst/>
            <a:cxnLst/>
            <a:rect l="l" t="t" r="r" b="b"/>
            <a:pathLst>
              <a:path w="1395384" h="797113">
                <a:moveTo>
                  <a:pt x="0" y="0"/>
                </a:moveTo>
                <a:lnTo>
                  <a:pt x="1395384" y="0"/>
                </a:lnTo>
                <a:lnTo>
                  <a:pt x="1395384" y="797113"/>
                </a:lnTo>
                <a:lnTo>
                  <a:pt x="0" y="79711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2305341" y="766512"/>
            <a:ext cx="3839844" cy="483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69"/>
              </a:lnSpc>
            </a:pPr>
            <a:r>
              <a:rPr lang="en-US" sz="2800" dirty="0">
                <a:solidFill>
                  <a:srgbClr val="000000"/>
                </a:solidFill>
                <a:latin typeface="Montserrat Classic"/>
              </a:rPr>
              <a:t>Customizable Dates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079249" y="4460534"/>
            <a:ext cx="4168770" cy="483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69"/>
              </a:lnSpc>
            </a:pPr>
            <a:r>
              <a:rPr lang="en-US" sz="2800" dirty="0">
                <a:solidFill>
                  <a:srgbClr val="000000"/>
                </a:solidFill>
                <a:latin typeface="Montserrat Classic"/>
              </a:rPr>
              <a:t>Trading Algorithms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996621" y="1921732"/>
            <a:ext cx="4168770" cy="483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69"/>
              </a:lnSpc>
            </a:pPr>
            <a:r>
              <a:rPr lang="en-US" sz="2800" dirty="0">
                <a:solidFill>
                  <a:srgbClr val="000000"/>
                </a:solidFill>
                <a:latin typeface="Montserrat Classic"/>
              </a:rPr>
              <a:t>Select your own Stocks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305341" y="3305314"/>
            <a:ext cx="4168770" cy="483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69"/>
              </a:lnSpc>
            </a:pPr>
            <a:r>
              <a:rPr lang="en-US" sz="2800" dirty="0">
                <a:solidFill>
                  <a:srgbClr val="000000"/>
                </a:solidFill>
                <a:latin typeface="Montserrat Classic"/>
              </a:rPr>
              <a:t>Quantitative </a:t>
            </a:r>
            <a:r>
              <a:rPr lang="en-US" sz="2800" dirty="0">
                <a:latin typeface="Montserrat Classic"/>
              </a:rPr>
              <a:t>Analysis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79775" y="9027427"/>
            <a:ext cx="3609951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Montserrat Classic"/>
              </a:rPr>
              <a:t> Machine Learning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667682" y="8975105"/>
            <a:ext cx="2445322" cy="483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9"/>
              </a:lnSpc>
            </a:pPr>
            <a:r>
              <a:rPr lang="en-US" sz="2800" dirty="0">
                <a:solidFill>
                  <a:srgbClr val="000000"/>
                </a:solidFill>
                <a:latin typeface="Montserrat Classic"/>
              </a:rPr>
              <a:t>ChatGPT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539971" y="5615755"/>
            <a:ext cx="5082071" cy="861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Montserrat Classic"/>
              </a:rPr>
              <a:t>Multiple Options to Choose every stage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F959C266-A3EA-6867-0E0F-6E3162A6CBAD}"/>
              </a:ext>
            </a:extLst>
          </p:cNvPr>
          <p:cNvSpPr txBox="1"/>
          <p:nvPr/>
        </p:nvSpPr>
        <p:spPr>
          <a:xfrm>
            <a:off x="12420600" y="1056137"/>
            <a:ext cx="5407299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000"/>
              </a:lnSpc>
            </a:pPr>
            <a:r>
              <a:rPr lang="en-US" sz="6000" dirty="0">
                <a:solidFill>
                  <a:srgbClr val="000000"/>
                </a:solidFill>
                <a:latin typeface="Montserrat Classic Bold"/>
              </a:rPr>
              <a:t>Application Segments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7ED48079-D362-4FE2-60BF-1F22B14ABFF6}"/>
              </a:ext>
            </a:extLst>
          </p:cNvPr>
          <p:cNvSpPr txBox="1"/>
          <p:nvPr/>
        </p:nvSpPr>
        <p:spPr>
          <a:xfrm>
            <a:off x="12115800" y="587836"/>
            <a:ext cx="5703935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 spc="1600" dirty="0">
                <a:solidFill>
                  <a:srgbClr val="FF1616"/>
                </a:solidFill>
                <a:latin typeface="Montserrat Classic Bold"/>
              </a:rPr>
              <a:t>PROJECT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E57369A-5841-3D3A-1822-3253460A82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33962" y="3430066"/>
            <a:ext cx="6225862" cy="62690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F56FB5-9D61-276F-2695-C320995CC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47900"/>
            <a:ext cx="11436227" cy="766011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923925"/>
            <a:ext cx="4918755" cy="797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dirty="0">
                <a:solidFill>
                  <a:srgbClr val="000000"/>
                </a:solidFill>
                <a:latin typeface="Montserrat Classic Bold"/>
              </a:rPr>
              <a:t>Demo</a:t>
            </a:r>
          </a:p>
        </p:txBody>
      </p:sp>
      <p:pic>
        <p:nvPicPr>
          <p:cNvPr id="20" name="Picture 19" descr="A logo with a crown&#10;&#10;Description automatically generated">
            <a:extLst>
              <a:ext uri="{FF2B5EF4-FFF2-40B4-BE49-F238E27FC236}">
                <a16:creationId xmlns:a16="http://schemas.microsoft.com/office/drawing/2014/main" id="{EDDD5B7F-9D1B-FEF4-D080-6E9182F345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200" y="8801100"/>
            <a:ext cx="2033033" cy="1246349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4DB7FB70-544E-4CC4-6E61-0FB2958326B7}"/>
              </a:ext>
            </a:extLst>
          </p:cNvPr>
          <p:cNvSpPr txBox="1"/>
          <p:nvPr/>
        </p:nvSpPr>
        <p:spPr>
          <a:xfrm>
            <a:off x="14706600" y="9264743"/>
            <a:ext cx="1676400" cy="319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Montserrat Classic"/>
              </a:rPr>
              <a:t>Powered by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">
            <a:extLst>
              <a:ext uri="{FF2B5EF4-FFF2-40B4-BE49-F238E27FC236}">
                <a16:creationId xmlns:a16="http://schemas.microsoft.com/office/drawing/2014/main" id="{042012C9-44CD-EB1D-944C-EFEF83A55739}"/>
              </a:ext>
            </a:extLst>
          </p:cNvPr>
          <p:cNvGrpSpPr/>
          <p:nvPr/>
        </p:nvGrpSpPr>
        <p:grpSpPr>
          <a:xfrm>
            <a:off x="914400" y="3162299"/>
            <a:ext cx="7848601" cy="3886201"/>
            <a:chOff x="0" y="0"/>
            <a:chExt cx="1811285" cy="1529209"/>
          </a:xfrm>
        </p:grpSpPr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E394D783-D22A-EA3E-F908-6E9DFC54560F}"/>
                </a:ext>
              </a:extLst>
            </p:cNvPr>
            <p:cNvSpPr/>
            <p:nvPr/>
          </p:nvSpPr>
          <p:spPr>
            <a:xfrm>
              <a:off x="0" y="0"/>
              <a:ext cx="1811285" cy="1529209"/>
            </a:xfrm>
            <a:custGeom>
              <a:avLst/>
              <a:gdLst/>
              <a:ahLst/>
              <a:cxnLst/>
              <a:rect l="l" t="t" r="r" b="b"/>
              <a:pathLst>
                <a:path w="1811285" h="1529209">
                  <a:moveTo>
                    <a:pt x="0" y="0"/>
                  </a:moveTo>
                  <a:lnTo>
                    <a:pt x="1811285" y="0"/>
                  </a:lnTo>
                  <a:lnTo>
                    <a:pt x="1811285" y="1529209"/>
                  </a:lnTo>
                  <a:lnTo>
                    <a:pt x="0" y="1529209"/>
                  </a:lnTo>
                  <a:close/>
                </a:path>
              </a:pathLst>
            </a:custGeom>
            <a:solidFill>
              <a:srgbClr val="F1E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A1EB0D26-7DBC-1AF1-F793-68DD5B9DEFC9}"/>
                </a:ext>
              </a:extLst>
            </p:cNvPr>
            <p:cNvSpPr txBox="1"/>
            <p:nvPr/>
          </p:nvSpPr>
          <p:spPr>
            <a:xfrm>
              <a:off x="0" y="-38100"/>
              <a:ext cx="1811285" cy="15673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62000" y="3390900"/>
            <a:ext cx="7620000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 Classic"/>
              </a:rPr>
              <a:t>Improving the AI to directly buy, sell and hold stocks based on quantitative analyses. </a:t>
            </a:r>
            <a:br>
              <a:rPr lang="en-US" sz="2800" dirty="0">
                <a:solidFill>
                  <a:srgbClr val="000000"/>
                </a:solidFill>
                <a:latin typeface="Montserrat Classic"/>
              </a:rPr>
            </a:br>
            <a:endParaRPr lang="en-US" sz="2800" dirty="0">
              <a:solidFill>
                <a:srgbClr val="000000"/>
              </a:solidFill>
              <a:latin typeface="Montserrat Classic"/>
            </a:endParaRP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 Classic"/>
              </a:rPr>
              <a:t>Implementation of Alpaca API or similar.</a:t>
            </a:r>
            <a:br>
              <a:rPr lang="en-US" sz="2800" dirty="0">
                <a:solidFill>
                  <a:srgbClr val="000000"/>
                </a:solidFill>
                <a:latin typeface="Montserrat Classic"/>
              </a:rPr>
            </a:br>
            <a:endParaRPr lang="en-US" sz="2800" dirty="0">
              <a:solidFill>
                <a:srgbClr val="000000"/>
              </a:solidFill>
              <a:latin typeface="Montserrat Classic"/>
            </a:endParaRP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 Classic"/>
              </a:rPr>
              <a:t>Integrated chatbot speaking in multiple levels based to provide the user with succinct yet concise information.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48EA5C-307D-7459-7659-6DC67C16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0" y="1393187"/>
            <a:ext cx="7791901" cy="7774776"/>
          </a:xfrm>
          <a:prstGeom prst="rect">
            <a:avLst/>
          </a:prstGeom>
        </p:spPr>
      </p:pic>
      <p:sp>
        <p:nvSpPr>
          <p:cNvPr id="14" name="TextBox 6">
            <a:extLst>
              <a:ext uri="{FF2B5EF4-FFF2-40B4-BE49-F238E27FC236}">
                <a16:creationId xmlns:a16="http://schemas.microsoft.com/office/drawing/2014/main" id="{F15DDD88-FBD9-E342-200F-39EC9EB9786C}"/>
              </a:ext>
            </a:extLst>
          </p:cNvPr>
          <p:cNvSpPr txBox="1"/>
          <p:nvPr/>
        </p:nvSpPr>
        <p:spPr>
          <a:xfrm>
            <a:off x="1028700" y="923925"/>
            <a:ext cx="4918755" cy="797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dirty="0">
                <a:solidFill>
                  <a:srgbClr val="000000"/>
                </a:solidFill>
                <a:latin typeface="Montserrat Classic Bold"/>
              </a:rPr>
              <a:t>What Next!?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child holding a sign&#10;&#10;Description automatically generated">
            <a:extLst>
              <a:ext uri="{FF2B5EF4-FFF2-40B4-BE49-F238E27FC236}">
                <a16:creationId xmlns:a16="http://schemas.microsoft.com/office/drawing/2014/main" id="{18D9927C-B2F7-238E-3909-1A700DABE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95300"/>
            <a:ext cx="5029702" cy="3810000"/>
          </a:xfrm>
          <a:prstGeom prst="rect">
            <a:avLst/>
          </a:prstGeom>
        </p:spPr>
      </p:pic>
      <p:pic>
        <p:nvPicPr>
          <p:cNvPr id="8" name="Picture 7" descr="A cartoon of a person with a crown and a speech bubble&#10;&#10;Description automatically generated">
            <a:extLst>
              <a:ext uri="{FF2B5EF4-FFF2-40B4-BE49-F238E27FC236}">
                <a16:creationId xmlns:a16="http://schemas.microsoft.com/office/drawing/2014/main" id="{B2D9CE26-0EE4-8708-BDA6-55F539FEE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0" y="545984"/>
            <a:ext cx="4495800" cy="4079938"/>
          </a:xfrm>
          <a:prstGeom prst="rect">
            <a:avLst/>
          </a:prstGeom>
        </p:spPr>
      </p:pic>
      <p:pic>
        <p:nvPicPr>
          <p:cNvPr id="9" name="Picture 8" descr="A cartoon of a child holding a sign&#10;&#10;Description automatically generated">
            <a:extLst>
              <a:ext uri="{FF2B5EF4-FFF2-40B4-BE49-F238E27FC236}">
                <a16:creationId xmlns:a16="http://schemas.microsoft.com/office/drawing/2014/main" id="{2EB605E4-0D22-772C-C962-4D1BB5DC0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381" y="545984"/>
            <a:ext cx="4930249" cy="3759316"/>
          </a:xfrm>
          <a:prstGeom prst="rect">
            <a:avLst/>
          </a:prstGeom>
        </p:spPr>
      </p:pic>
      <p:pic>
        <p:nvPicPr>
          <p:cNvPr id="11" name="Picture 10" descr="A cartoon of a person holding a sign&#10;&#10;Description automatically generated">
            <a:extLst>
              <a:ext uri="{FF2B5EF4-FFF2-40B4-BE49-F238E27FC236}">
                <a16:creationId xmlns:a16="http://schemas.microsoft.com/office/drawing/2014/main" id="{C974272E-8FB5-5B60-7678-048E2D314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0" y="6714368"/>
            <a:ext cx="3489709" cy="2486418"/>
          </a:xfrm>
          <a:prstGeom prst="rect">
            <a:avLst/>
          </a:prstGeom>
        </p:spPr>
      </p:pic>
      <p:pic>
        <p:nvPicPr>
          <p:cNvPr id="12" name="Picture 11" descr="A cartoon of a person with a question mark above his head&#10;&#10;Description automatically generated">
            <a:extLst>
              <a:ext uri="{FF2B5EF4-FFF2-40B4-BE49-F238E27FC236}">
                <a16:creationId xmlns:a16="http://schemas.microsoft.com/office/drawing/2014/main" id="{0205CCB5-D1D2-D4BD-63DD-C538AED13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20800" y="6972300"/>
            <a:ext cx="3353576" cy="2171442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77CC2E2A-14CA-D5DE-07FA-369F57AE3556}"/>
              </a:ext>
            </a:extLst>
          </p:cNvPr>
          <p:cNvSpPr txBox="1"/>
          <p:nvPr/>
        </p:nvSpPr>
        <p:spPr>
          <a:xfrm>
            <a:off x="10439400" y="9499411"/>
            <a:ext cx="7010400" cy="483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69"/>
              </a:lnSpc>
            </a:pPr>
            <a:r>
              <a:rPr lang="en-US" sz="2400" dirty="0">
                <a:solidFill>
                  <a:srgbClr val="000000"/>
                </a:solidFill>
                <a:latin typeface="Montserrat Classic"/>
              </a:rPr>
              <a:t>Special Shoutout – </a:t>
            </a:r>
            <a:r>
              <a:rPr lang="en-US" sz="2400" dirty="0" err="1">
                <a:solidFill>
                  <a:srgbClr val="000000"/>
                </a:solidFill>
                <a:latin typeface="Montserrat Classic"/>
              </a:rPr>
              <a:t>Ivasic</a:t>
            </a:r>
            <a:r>
              <a:rPr lang="en-US" sz="2400" dirty="0">
                <a:solidFill>
                  <a:srgbClr val="000000"/>
                </a:solidFill>
                <a:latin typeface="Montserrat Classic"/>
              </a:rPr>
              <a:t> Bruno, Kerry Zhang</a:t>
            </a:r>
            <a:endParaRPr lang="en-US" sz="2400" dirty="0">
              <a:latin typeface="Montserrat Classic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00F6872F-0688-00B6-D706-A0E34EFE3C6E}"/>
              </a:ext>
            </a:extLst>
          </p:cNvPr>
          <p:cNvSpPr txBox="1"/>
          <p:nvPr/>
        </p:nvSpPr>
        <p:spPr>
          <a:xfrm>
            <a:off x="796747" y="5644204"/>
            <a:ext cx="4918755" cy="797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dirty="0">
                <a:solidFill>
                  <a:srgbClr val="000000"/>
                </a:solidFill>
                <a:latin typeface="Montserrat Classic Bold"/>
              </a:rPr>
              <a:t>Thank You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071A32-F527-95EB-F34A-AD3E060CE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artoon of a person pointing&#10;&#10;Description automatically generated">
            <a:extLst>
              <a:ext uri="{FF2B5EF4-FFF2-40B4-BE49-F238E27FC236}">
                <a16:creationId xmlns:a16="http://schemas.microsoft.com/office/drawing/2014/main" id="{466CC581-99B9-AC64-9884-0B6DC4190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33900"/>
            <a:ext cx="4943504" cy="5245099"/>
          </a:xfrm>
          <a:prstGeom prst="rect">
            <a:avLst/>
          </a:prstGeom>
        </p:spPr>
      </p:pic>
      <p:pic>
        <p:nvPicPr>
          <p:cNvPr id="4" name="Picture 3" descr="A cartoon of a person holding an object to his head&#10;&#10;Description automatically generated">
            <a:extLst>
              <a:ext uri="{FF2B5EF4-FFF2-40B4-BE49-F238E27FC236}">
                <a16:creationId xmlns:a16="http://schemas.microsoft.com/office/drawing/2014/main" id="{87A03303-15EE-B44E-2381-4786F379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495299"/>
            <a:ext cx="4206875" cy="4038601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C042EA90-AF69-2B40-408D-7F39262B0157}"/>
              </a:ext>
            </a:extLst>
          </p:cNvPr>
          <p:cNvSpPr txBox="1"/>
          <p:nvPr/>
        </p:nvSpPr>
        <p:spPr>
          <a:xfrm>
            <a:off x="6684622" y="3686232"/>
            <a:ext cx="4918755" cy="1695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000000"/>
                </a:solidFill>
                <a:latin typeface="Montserrat Classic Bold"/>
              </a:rPr>
              <a:t>Shoutout to</a:t>
            </a:r>
          </a:p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000000"/>
                </a:solidFill>
                <a:latin typeface="Montserrat Classic Bold"/>
              </a:rPr>
              <a:t>Nicholas Creed</a:t>
            </a:r>
          </a:p>
        </p:txBody>
      </p:sp>
    </p:spTree>
    <p:extLst>
      <p:ext uri="{BB962C8B-B14F-4D97-AF65-F5344CB8AC3E}">
        <p14:creationId xmlns:p14="http://schemas.microsoft.com/office/powerpoint/2010/main" val="176117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287</Words>
  <Application>Microsoft Office PowerPoint</Application>
  <PresentationFormat>Custom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Montserrat Classic</vt:lpstr>
      <vt:lpstr>Arial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 and Creative Product Portfolio Presentation</dc:title>
  <cp:lastModifiedBy>Prajwal Patnaik</cp:lastModifiedBy>
  <cp:revision>2</cp:revision>
  <dcterms:created xsi:type="dcterms:W3CDTF">2006-08-16T00:00:00Z</dcterms:created>
  <dcterms:modified xsi:type="dcterms:W3CDTF">2024-02-12T14:36:53Z</dcterms:modified>
  <dc:identifier>DAF8ZsL5oR4</dc:identifier>
</cp:coreProperties>
</file>