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04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TeamUp: Bridging the Campus Collaboration Gap</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Welcome to our presentation on TeamUp, an innovative platform designed to revolutionize how students at TIET connect and collaborate. We are Pranjal Satti, Subham Kumar, Aradhya Agarwal, and Priyanshu Singh.</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55351"/>
            <a:ext cx="8402598"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The Collaboration Conundrum</a:t>
            </a:r>
            <a:endParaRPr lang="en-US" sz="4450" dirty="0"/>
          </a:p>
        </p:txBody>
      </p:sp>
      <p:sp>
        <p:nvSpPr>
          <p:cNvPr id="3" name="Text 1"/>
          <p:cNvSpPr/>
          <p:nvPr/>
        </p:nvSpPr>
        <p:spPr>
          <a:xfrm>
            <a:off x="793790" y="3108365"/>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Students often find themselves limited to their immediate friend circles when forming teams for academic projects or hackathons. This creates a significant challenge:</a:t>
            </a:r>
            <a:endParaRPr lang="en-US" sz="1750" dirty="0"/>
          </a:p>
        </p:txBody>
      </p:sp>
      <p:sp>
        <p:nvSpPr>
          <p:cNvPr id="4" name="Text 2"/>
          <p:cNvSpPr/>
          <p:nvPr/>
        </p:nvSpPr>
        <p:spPr>
          <a:xfrm>
            <a:off x="793790" y="440114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F4E883"/>
                </a:solidFill>
                <a:latin typeface="Noto Serif" pitchFamily="34" charset="0"/>
                <a:ea typeface="Noto Serif" pitchFamily="34" charset="-122"/>
                <a:cs typeface="Noto Serif" pitchFamily="34" charset="-120"/>
              </a:rPr>
              <a:t>Friend-Circle Limitation:</a:t>
            </a:r>
            <a:r>
              <a:rPr lang="en-US" sz="1750" dirty="0">
                <a:solidFill>
                  <a:srgbClr val="4C4C4C"/>
                </a:solidFill>
                <a:latin typeface="Noto Serif" pitchFamily="34" charset="0"/>
                <a:ea typeface="Noto Serif" pitchFamily="34" charset="-122"/>
                <a:cs typeface="Noto Serif" pitchFamily="34" charset="-120"/>
              </a:rPr>
              <a:t> Inhibits diversity of thought and skill sets.</a:t>
            </a:r>
            <a:endParaRPr lang="en-US" sz="1750" dirty="0"/>
          </a:p>
        </p:txBody>
      </p:sp>
      <p:sp>
        <p:nvSpPr>
          <p:cNvPr id="5" name="Text 3"/>
          <p:cNvSpPr/>
          <p:nvPr/>
        </p:nvSpPr>
        <p:spPr>
          <a:xfrm>
            <a:off x="793790" y="5206246"/>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F4E883"/>
                </a:solidFill>
                <a:latin typeface="Noto Serif" pitchFamily="34" charset="0"/>
                <a:ea typeface="Noto Serif" pitchFamily="34" charset="-122"/>
                <a:cs typeface="Noto Serif" pitchFamily="34" charset="-120"/>
              </a:rPr>
              <a:t>Untapped Talent:</a:t>
            </a:r>
            <a:r>
              <a:rPr lang="en-US" sz="1750" dirty="0">
                <a:solidFill>
                  <a:srgbClr val="4C4C4C"/>
                </a:solidFill>
                <a:latin typeface="Noto Serif" pitchFamily="34" charset="0"/>
                <a:ea typeface="Noto Serif" pitchFamily="34" charset="-122"/>
                <a:cs typeface="Noto Serif" pitchFamily="34" charset="-120"/>
              </a:rPr>
              <a:t> Many valuable skills and unique interests remain hidden within the broader student body.</a:t>
            </a:r>
            <a:endParaRPr lang="en-US" sz="1750" dirty="0"/>
          </a:p>
        </p:txBody>
      </p:sp>
      <p:sp>
        <p:nvSpPr>
          <p:cNvPr id="6" name="Text 4"/>
          <p:cNvSpPr/>
          <p:nvPr/>
        </p:nvSpPr>
        <p:spPr>
          <a:xfrm>
            <a:off x="7599521" y="3108365"/>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This limitation leads to missed opportunities and hinders innovation on campus.</a:t>
            </a:r>
            <a:endParaRPr lang="en-US" sz="1750" dirty="0"/>
          </a:p>
        </p:txBody>
      </p:sp>
      <p:sp>
        <p:nvSpPr>
          <p:cNvPr id="7" name="Text 5"/>
          <p:cNvSpPr/>
          <p:nvPr/>
        </p:nvSpPr>
        <p:spPr>
          <a:xfrm>
            <a:off x="7599521" y="4038243"/>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F4E883"/>
                </a:solidFill>
                <a:latin typeface="Noto Serif" pitchFamily="34" charset="0"/>
                <a:ea typeface="Noto Serif" pitchFamily="34" charset="-122"/>
                <a:cs typeface="Noto Serif" pitchFamily="34" charset="-120"/>
              </a:rPr>
              <a:t>Missed Opportunities:</a:t>
            </a:r>
            <a:r>
              <a:rPr lang="en-US" sz="1750" dirty="0">
                <a:solidFill>
                  <a:srgbClr val="4C4C4C"/>
                </a:solidFill>
                <a:latin typeface="Noto Serif" pitchFamily="34" charset="0"/>
                <a:ea typeface="Noto Serif" pitchFamily="34" charset="-122"/>
                <a:cs typeface="Noto Serif" pitchFamily="34" charset="-120"/>
              </a:rPr>
              <a:t> Students struggle to find suitable teammates for hackathons and ambitious projects.</a:t>
            </a:r>
            <a:endParaRPr lang="en-US" sz="1750" dirty="0"/>
          </a:p>
        </p:txBody>
      </p:sp>
      <p:sp>
        <p:nvSpPr>
          <p:cNvPr id="8" name="Text 6"/>
          <p:cNvSpPr/>
          <p:nvPr/>
        </p:nvSpPr>
        <p:spPr>
          <a:xfrm>
            <a:off x="7599521" y="5206246"/>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F4E883"/>
                </a:solidFill>
                <a:latin typeface="Noto Serif" pitchFamily="34" charset="0"/>
                <a:ea typeface="Noto Serif" pitchFamily="34" charset="-122"/>
                <a:cs typeface="Noto Serif" pitchFamily="34" charset="-120"/>
              </a:rPr>
              <a:t>No Structured System:</a:t>
            </a:r>
            <a:r>
              <a:rPr lang="en-US" sz="1750" dirty="0">
                <a:solidFill>
                  <a:srgbClr val="4C4C4C"/>
                </a:solidFill>
                <a:latin typeface="Noto Serif" pitchFamily="34" charset="0"/>
                <a:ea typeface="Noto Serif" pitchFamily="34" charset="-122"/>
                <a:cs typeface="Noto Serif" pitchFamily="34" charset="-120"/>
              </a:rPr>
              <a:t> The absence of a dedicated, campus-specific platform means no easy way for skill-based matchmaking.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94015" y="855464"/>
            <a:ext cx="12990195" cy="619720"/>
          </a:xfrm>
          <a:prstGeom prst="rect">
            <a:avLst/>
          </a:prstGeom>
          <a:noFill/>
          <a:ln/>
        </p:spPr>
        <p:txBody>
          <a:bodyPr wrap="none" lIns="0" tIns="0" rIns="0" bIns="0" rtlCol="0" anchor="t"/>
          <a:lstStyle/>
          <a:p>
            <a:pPr marL="0" indent="0" algn="l">
              <a:lnSpc>
                <a:spcPts val="4850"/>
              </a:lnSpc>
              <a:buNone/>
            </a:pPr>
            <a:r>
              <a:rPr lang="en-US" sz="3900" dirty="0">
                <a:solidFill>
                  <a:srgbClr val="3A3A3A"/>
                </a:solidFill>
                <a:latin typeface="Noto Serif Medium" pitchFamily="34" charset="0"/>
                <a:ea typeface="Noto Serif Medium" pitchFamily="34" charset="-122"/>
                <a:cs typeface="Noto Serif Medium" pitchFamily="34" charset="-120"/>
              </a:rPr>
              <a:t>Introducing TeamUp: Your Campus Collaboration Hub</a:t>
            </a:r>
            <a:endParaRPr lang="en-US" sz="3900" dirty="0"/>
          </a:p>
        </p:txBody>
      </p:sp>
      <p:sp>
        <p:nvSpPr>
          <p:cNvPr id="3" name="Text 1"/>
          <p:cNvSpPr/>
          <p:nvPr/>
        </p:nvSpPr>
        <p:spPr>
          <a:xfrm>
            <a:off x="694015" y="1871782"/>
            <a:ext cx="13242369" cy="634603"/>
          </a:xfrm>
          <a:prstGeom prst="rect">
            <a:avLst/>
          </a:prstGeom>
          <a:noFill/>
          <a:ln/>
        </p:spPr>
        <p:txBody>
          <a:bodyPr wrap="square" lIns="0" tIns="0" rIns="0" bIns="0" rtlCol="0" anchor="t"/>
          <a:lstStyle/>
          <a:p>
            <a:pPr marL="0" indent="0" algn="l">
              <a:lnSpc>
                <a:spcPts val="2450"/>
              </a:lnSpc>
              <a:buNone/>
            </a:pPr>
            <a:r>
              <a:rPr lang="en-US" sz="1550" dirty="0">
                <a:solidFill>
                  <a:srgbClr val="4C4C4C"/>
                </a:solidFill>
                <a:latin typeface="Noto Serif" pitchFamily="34" charset="0"/>
                <a:ea typeface="Noto Serif" pitchFamily="34" charset="-122"/>
                <a:cs typeface="Noto Serif" pitchFamily="34" charset="-120"/>
              </a:rPr>
              <a:t>TeamUp is a closed-community platform specifically designed for TIET students to find and collaborate with teammates for academic projects, hackathons, and personal ventures.</a:t>
            </a:r>
            <a:endParaRPr lang="en-US" sz="1550" dirty="0"/>
          </a:p>
        </p:txBody>
      </p:sp>
      <p:pic>
        <p:nvPicPr>
          <p:cNvPr id="4" name="Image 0" descr="preencoded.png"/>
          <p:cNvPicPr>
            <a:picLocks noChangeAspect="1"/>
          </p:cNvPicPr>
          <p:nvPr/>
        </p:nvPicPr>
        <p:blipFill>
          <a:blip r:embed="rId3"/>
          <a:stretch>
            <a:fillRect/>
          </a:stretch>
        </p:blipFill>
        <p:spPr>
          <a:xfrm>
            <a:off x="694015" y="2729389"/>
            <a:ext cx="495657" cy="495657"/>
          </a:xfrm>
          <a:prstGeom prst="rect">
            <a:avLst/>
          </a:prstGeom>
        </p:spPr>
      </p:pic>
      <p:sp>
        <p:nvSpPr>
          <p:cNvPr id="5" name="Text 2"/>
          <p:cNvSpPr/>
          <p:nvPr/>
        </p:nvSpPr>
        <p:spPr>
          <a:xfrm>
            <a:off x="694015" y="3472815"/>
            <a:ext cx="3312914" cy="309801"/>
          </a:xfrm>
          <a:prstGeom prst="rect">
            <a:avLst/>
          </a:prstGeom>
          <a:noFill/>
          <a:ln/>
        </p:spPr>
        <p:txBody>
          <a:bodyPr wrap="none" lIns="0" tIns="0" rIns="0" bIns="0" rtlCol="0" anchor="t"/>
          <a:lstStyle/>
          <a:p>
            <a:pPr marL="0" indent="0" algn="l">
              <a:lnSpc>
                <a:spcPts val="2400"/>
              </a:lnSpc>
              <a:buNone/>
            </a:pPr>
            <a:r>
              <a:rPr lang="en-US" sz="1950" dirty="0">
                <a:solidFill>
                  <a:srgbClr val="4C4C4C"/>
                </a:solidFill>
                <a:latin typeface="Noto Serif Medium" pitchFamily="34" charset="0"/>
                <a:ea typeface="Noto Serif Medium" pitchFamily="34" charset="-122"/>
                <a:cs typeface="Noto Serif Medium" pitchFamily="34" charset="-120"/>
              </a:rPr>
              <a:t>Profile-Based Matchmaking</a:t>
            </a:r>
            <a:endParaRPr lang="en-US" sz="1950" dirty="0"/>
          </a:p>
        </p:txBody>
      </p:sp>
      <p:sp>
        <p:nvSpPr>
          <p:cNvPr id="6" name="Text 3"/>
          <p:cNvSpPr/>
          <p:nvPr/>
        </p:nvSpPr>
        <p:spPr>
          <a:xfrm>
            <a:off x="694015" y="3901559"/>
            <a:ext cx="6497241" cy="951905"/>
          </a:xfrm>
          <a:prstGeom prst="rect">
            <a:avLst/>
          </a:prstGeom>
          <a:noFill/>
          <a:ln/>
        </p:spPr>
        <p:txBody>
          <a:bodyPr wrap="square" lIns="0" tIns="0" rIns="0" bIns="0" rtlCol="0" anchor="t"/>
          <a:lstStyle/>
          <a:p>
            <a:pPr marL="0" indent="0" algn="l">
              <a:lnSpc>
                <a:spcPts val="2450"/>
              </a:lnSpc>
              <a:buNone/>
            </a:pPr>
            <a:r>
              <a:rPr lang="en-US" sz="1550" dirty="0">
                <a:solidFill>
                  <a:srgbClr val="4C4C4C"/>
                </a:solidFill>
                <a:latin typeface="Noto Serif" pitchFamily="34" charset="0"/>
                <a:ea typeface="Noto Serif" pitchFamily="34" charset="-122"/>
                <a:cs typeface="Noto Serif" pitchFamily="34" charset="-120"/>
              </a:rPr>
              <a:t>Our tag-based algorithm suggests ideal teammates based on skills, interests, and project requirements, moving beyond traditional social circles.</a:t>
            </a:r>
            <a:endParaRPr lang="en-US" sz="1550" dirty="0"/>
          </a:p>
        </p:txBody>
      </p:sp>
      <p:pic>
        <p:nvPicPr>
          <p:cNvPr id="7" name="Image 1" descr="preencoded.png"/>
          <p:cNvPicPr>
            <a:picLocks noChangeAspect="1"/>
          </p:cNvPicPr>
          <p:nvPr/>
        </p:nvPicPr>
        <p:blipFill>
          <a:blip r:embed="rId4"/>
          <a:stretch>
            <a:fillRect/>
          </a:stretch>
        </p:blipFill>
        <p:spPr>
          <a:xfrm>
            <a:off x="7439025" y="2729389"/>
            <a:ext cx="495657" cy="495657"/>
          </a:xfrm>
          <a:prstGeom prst="rect">
            <a:avLst/>
          </a:prstGeom>
        </p:spPr>
      </p:pic>
      <p:sp>
        <p:nvSpPr>
          <p:cNvPr id="8" name="Text 4"/>
          <p:cNvSpPr/>
          <p:nvPr/>
        </p:nvSpPr>
        <p:spPr>
          <a:xfrm>
            <a:off x="7439025" y="3472815"/>
            <a:ext cx="3592235" cy="309801"/>
          </a:xfrm>
          <a:prstGeom prst="rect">
            <a:avLst/>
          </a:prstGeom>
          <a:noFill/>
          <a:ln/>
        </p:spPr>
        <p:txBody>
          <a:bodyPr wrap="none" lIns="0" tIns="0" rIns="0" bIns="0" rtlCol="0" anchor="t"/>
          <a:lstStyle/>
          <a:p>
            <a:pPr marL="0" indent="0" algn="l">
              <a:lnSpc>
                <a:spcPts val="2400"/>
              </a:lnSpc>
              <a:buNone/>
            </a:pPr>
            <a:r>
              <a:rPr lang="en-US" sz="1950" dirty="0">
                <a:solidFill>
                  <a:srgbClr val="4C4C4C"/>
                </a:solidFill>
                <a:latin typeface="Noto Serif Medium" pitchFamily="34" charset="0"/>
                <a:ea typeface="Noto Serif Medium" pitchFamily="34" charset="-122"/>
                <a:cs typeface="Noto Serif Medium" pitchFamily="34" charset="-120"/>
              </a:rPr>
              <a:t>Project &amp; Opportunity Posting</a:t>
            </a:r>
            <a:endParaRPr lang="en-US" sz="1950" dirty="0"/>
          </a:p>
        </p:txBody>
      </p:sp>
      <p:sp>
        <p:nvSpPr>
          <p:cNvPr id="9" name="Text 5"/>
          <p:cNvSpPr/>
          <p:nvPr/>
        </p:nvSpPr>
        <p:spPr>
          <a:xfrm>
            <a:off x="7439025" y="3901559"/>
            <a:ext cx="6497360" cy="634603"/>
          </a:xfrm>
          <a:prstGeom prst="rect">
            <a:avLst/>
          </a:prstGeom>
          <a:noFill/>
          <a:ln/>
        </p:spPr>
        <p:txBody>
          <a:bodyPr wrap="square" lIns="0" tIns="0" rIns="0" bIns="0" rtlCol="0" anchor="t"/>
          <a:lstStyle/>
          <a:p>
            <a:pPr marL="0" indent="0" algn="l">
              <a:lnSpc>
                <a:spcPts val="2450"/>
              </a:lnSpc>
              <a:buNone/>
            </a:pPr>
            <a:r>
              <a:rPr lang="en-US" sz="1550" dirty="0">
                <a:solidFill>
                  <a:srgbClr val="4C4C4C"/>
                </a:solidFill>
                <a:latin typeface="Noto Serif" pitchFamily="34" charset="0"/>
                <a:ea typeface="Noto Serif" pitchFamily="34" charset="-122"/>
                <a:cs typeface="Noto Serif" pitchFamily="34" charset="-120"/>
              </a:rPr>
              <a:t>Students can easily post academic projects, hackathon invites, and skill-exchange requests, connecting with the right talent.</a:t>
            </a:r>
            <a:endParaRPr lang="en-US" sz="1550" dirty="0"/>
          </a:p>
        </p:txBody>
      </p:sp>
      <p:pic>
        <p:nvPicPr>
          <p:cNvPr id="10" name="Image 2" descr="preencoded.png"/>
          <p:cNvPicPr>
            <a:picLocks noChangeAspect="1"/>
          </p:cNvPicPr>
          <p:nvPr/>
        </p:nvPicPr>
        <p:blipFill>
          <a:blip r:embed="rId5"/>
          <a:stretch>
            <a:fillRect/>
          </a:stretch>
        </p:blipFill>
        <p:spPr>
          <a:xfrm>
            <a:off x="694015" y="5250061"/>
            <a:ext cx="495657" cy="495657"/>
          </a:xfrm>
          <a:prstGeom prst="rect">
            <a:avLst/>
          </a:prstGeom>
        </p:spPr>
      </p:pic>
      <p:sp>
        <p:nvSpPr>
          <p:cNvPr id="11" name="Text 6"/>
          <p:cNvSpPr/>
          <p:nvPr/>
        </p:nvSpPr>
        <p:spPr>
          <a:xfrm>
            <a:off x="694015" y="5993487"/>
            <a:ext cx="3662601" cy="309801"/>
          </a:xfrm>
          <a:prstGeom prst="rect">
            <a:avLst/>
          </a:prstGeom>
          <a:noFill/>
          <a:ln/>
        </p:spPr>
        <p:txBody>
          <a:bodyPr wrap="none" lIns="0" tIns="0" rIns="0" bIns="0" rtlCol="0" anchor="t"/>
          <a:lstStyle/>
          <a:p>
            <a:pPr marL="0" indent="0" algn="l">
              <a:lnSpc>
                <a:spcPts val="2400"/>
              </a:lnSpc>
              <a:buNone/>
            </a:pPr>
            <a:r>
              <a:rPr lang="en-US" sz="1950" dirty="0">
                <a:solidFill>
                  <a:srgbClr val="4C4C4C"/>
                </a:solidFill>
                <a:latin typeface="Noto Serif Medium" pitchFamily="34" charset="0"/>
                <a:ea typeface="Noto Serif Medium" pitchFamily="34" charset="-122"/>
                <a:cs typeface="Noto Serif Medium" pitchFamily="34" charset="-120"/>
              </a:rPr>
              <a:t>Personal Project Collaboration</a:t>
            </a:r>
            <a:endParaRPr lang="en-US" sz="1950" dirty="0"/>
          </a:p>
        </p:txBody>
      </p:sp>
      <p:sp>
        <p:nvSpPr>
          <p:cNvPr id="12" name="Text 7"/>
          <p:cNvSpPr/>
          <p:nvPr/>
        </p:nvSpPr>
        <p:spPr>
          <a:xfrm>
            <a:off x="694015" y="6422231"/>
            <a:ext cx="6497241" cy="951905"/>
          </a:xfrm>
          <a:prstGeom prst="rect">
            <a:avLst/>
          </a:prstGeom>
          <a:noFill/>
          <a:ln/>
        </p:spPr>
        <p:txBody>
          <a:bodyPr wrap="square" lIns="0" tIns="0" rIns="0" bIns="0" rtlCol="0" anchor="t"/>
          <a:lstStyle/>
          <a:p>
            <a:pPr marL="0" indent="0" algn="l">
              <a:lnSpc>
                <a:spcPts val="2450"/>
              </a:lnSpc>
              <a:buNone/>
            </a:pPr>
            <a:r>
              <a:rPr lang="en-US" sz="1550" dirty="0">
                <a:solidFill>
                  <a:srgbClr val="4C4C4C"/>
                </a:solidFill>
                <a:latin typeface="Noto Serif" pitchFamily="34" charset="0"/>
                <a:ea typeface="Noto Serif" pitchFamily="34" charset="-122"/>
                <a:cs typeface="Noto Serif" pitchFamily="34" charset="-120"/>
              </a:rPr>
              <a:t>A unique feature enabling students to post their personal projects and invite others, transforming individual ideas into powerful team efforts.</a:t>
            </a:r>
            <a:endParaRPr lang="en-US" sz="1550" dirty="0"/>
          </a:p>
        </p:txBody>
      </p:sp>
      <p:pic>
        <p:nvPicPr>
          <p:cNvPr id="13" name="Image 3" descr="preencoded.png"/>
          <p:cNvPicPr>
            <a:picLocks noChangeAspect="1"/>
          </p:cNvPicPr>
          <p:nvPr/>
        </p:nvPicPr>
        <p:blipFill>
          <a:blip r:embed="rId6"/>
          <a:stretch>
            <a:fillRect/>
          </a:stretch>
        </p:blipFill>
        <p:spPr>
          <a:xfrm>
            <a:off x="7439025" y="5250061"/>
            <a:ext cx="495657" cy="495657"/>
          </a:xfrm>
          <a:prstGeom prst="rect">
            <a:avLst/>
          </a:prstGeom>
        </p:spPr>
      </p:pic>
      <p:sp>
        <p:nvSpPr>
          <p:cNvPr id="14" name="Text 8"/>
          <p:cNvSpPr/>
          <p:nvPr/>
        </p:nvSpPr>
        <p:spPr>
          <a:xfrm>
            <a:off x="7439025" y="5993487"/>
            <a:ext cx="2686883" cy="309801"/>
          </a:xfrm>
          <a:prstGeom prst="rect">
            <a:avLst/>
          </a:prstGeom>
          <a:noFill/>
          <a:ln/>
        </p:spPr>
        <p:txBody>
          <a:bodyPr wrap="none" lIns="0" tIns="0" rIns="0" bIns="0" rtlCol="0" anchor="t"/>
          <a:lstStyle/>
          <a:p>
            <a:pPr marL="0" indent="0" algn="l">
              <a:lnSpc>
                <a:spcPts val="2400"/>
              </a:lnSpc>
              <a:buNone/>
            </a:pPr>
            <a:r>
              <a:rPr lang="en-US" sz="1950" dirty="0">
                <a:solidFill>
                  <a:srgbClr val="4C4C4C"/>
                </a:solidFill>
                <a:latin typeface="Noto Serif Medium" pitchFamily="34" charset="0"/>
                <a:ea typeface="Noto Serif Medium" pitchFamily="34" charset="-122"/>
                <a:cs typeface="Noto Serif Medium" pitchFamily="34" charset="-120"/>
              </a:rPr>
              <a:t>Secure Campus Access</a:t>
            </a:r>
            <a:endParaRPr lang="en-US" sz="1950" dirty="0"/>
          </a:p>
        </p:txBody>
      </p:sp>
      <p:sp>
        <p:nvSpPr>
          <p:cNvPr id="15" name="Text 9"/>
          <p:cNvSpPr/>
          <p:nvPr/>
        </p:nvSpPr>
        <p:spPr>
          <a:xfrm>
            <a:off x="7439025" y="6422231"/>
            <a:ext cx="6497360" cy="634603"/>
          </a:xfrm>
          <a:prstGeom prst="rect">
            <a:avLst/>
          </a:prstGeom>
          <a:noFill/>
          <a:ln/>
        </p:spPr>
        <p:txBody>
          <a:bodyPr wrap="square" lIns="0" tIns="0" rIns="0" bIns="0" rtlCol="0" anchor="t"/>
          <a:lstStyle/>
          <a:p>
            <a:pPr marL="0" indent="0" algn="l">
              <a:lnSpc>
                <a:spcPts val="2450"/>
              </a:lnSpc>
              <a:buNone/>
            </a:pPr>
            <a:r>
              <a:rPr lang="en-US" sz="1550" dirty="0">
                <a:solidFill>
                  <a:srgbClr val="4C4C4C"/>
                </a:solidFill>
                <a:latin typeface="Noto Serif" pitchFamily="34" charset="0"/>
                <a:ea typeface="Noto Serif" pitchFamily="34" charset="-122"/>
                <a:cs typeface="Noto Serif" pitchFamily="34" charset="-120"/>
              </a:rPr>
              <a:t>Restricted to the campus domain via university email login ( </a:t>
            </a:r>
            <a:r>
              <a:rPr lang="en-US" sz="1550" dirty="0">
                <a:solidFill>
                  <a:srgbClr val="EEE27D"/>
                </a:solidFill>
                <a:latin typeface="Noto Serif" pitchFamily="34" charset="0"/>
                <a:ea typeface="Noto Serif" pitchFamily="34" charset="-122"/>
                <a:cs typeface="Noto Serif" pitchFamily="34" charset="-120"/>
              </a:rPr>
              <a:t>@thapar.edu</a:t>
            </a:r>
            <a:r>
              <a:rPr lang="en-US" sz="1550" dirty="0">
                <a:solidFill>
                  <a:srgbClr val="4C4C4C"/>
                </a:solidFill>
                <a:latin typeface="Noto Serif" pitchFamily="34" charset="0"/>
                <a:ea typeface="Noto Serif" pitchFamily="34" charset="-122"/>
                <a:cs typeface="Noto Serif" pitchFamily="34" charset="-120"/>
              </a:rPr>
              <a:t>), ensuring a trusted community.</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612940"/>
            <a:ext cx="10620613"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Under the Hood: Technical Foundation</a:t>
            </a:r>
            <a:endParaRPr lang="en-US" sz="4450" dirty="0"/>
          </a:p>
        </p:txBody>
      </p:sp>
      <p:sp>
        <p:nvSpPr>
          <p:cNvPr id="3" name="Text 1"/>
          <p:cNvSpPr/>
          <p:nvPr/>
        </p:nvSpPr>
        <p:spPr>
          <a:xfrm>
            <a:off x="793790" y="277534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TeamUp is built on robust, scalable technologies to ensure a seamless user experience.</a:t>
            </a:r>
            <a:endParaRPr lang="en-US" sz="1750" dirty="0"/>
          </a:p>
        </p:txBody>
      </p:sp>
      <p:sp>
        <p:nvSpPr>
          <p:cNvPr id="4" name="Text 2"/>
          <p:cNvSpPr/>
          <p:nvPr/>
        </p:nvSpPr>
        <p:spPr>
          <a:xfrm>
            <a:off x="793790" y="362021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Technical Stack</a:t>
            </a:r>
            <a:endParaRPr lang="en-US" sz="2200" dirty="0"/>
          </a:p>
        </p:txBody>
      </p:sp>
      <p:sp>
        <p:nvSpPr>
          <p:cNvPr id="5" name="Text 3"/>
          <p:cNvSpPr/>
          <p:nvPr/>
        </p:nvSpPr>
        <p:spPr>
          <a:xfrm>
            <a:off x="793790" y="420135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C4C4C"/>
                </a:solidFill>
                <a:latin typeface="Noto Serif" pitchFamily="34" charset="0"/>
                <a:ea typeface="Noto Serif" pitchFamily="34" charset="-122"/>
                <a:cs typeface="Noto Serif" pitchFamily="34" charset="-120"/>
              </a:rPr>
              <a:t>MERN Stack:</a:t>
            </a:r>
            <a:r>
              <a:rPr lang="en-US" sz="1750" dirty="0">
                <a:solidFill>
                  <a:srgbClr val="4C4C4C"/>
                </a:solidFill>
                <a:latin typeface="Noto Serif" pitchFamily="34" charset="0"/>
                <a:ea typeface="Noto Serif" pitchFamily="34" charset="-122"/>
                <a:cs typeface="Noto Serif" pitchFamily="34" charset="-120"/>
              </a:rPr>
              <a:t> MongoDB, Express.js, React, Node.js — a proven combination for modern web applications.</a:t>
            </a:r>
            <a:endParaRPr lang="en-US" sz="1750" dirty="0"/>
          </a:p>
        </p:txBody>
      </p:sp>
      <p:sp>
        <p:nvSpPr>
          <p:cNvPr id="6" name="Text 4"/>
          <p:cNvSpPr/>
          <p:nvPr/>
        </p:nvSpPr>
        <p:spPr>
          <a:xfrm>
            <a:off x="793790" y="500645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C4C4C"/>
                </a:solidFill>
                <a:latin typeface="Noto Serif" pitchFamily="34" charset="0"/>
                <a:ea typeface="Noto Serif" pitchFamily="34" charset="-122"/>
                <a:cs typeface="Noto Serif" pitchFamily="34" charset="-120"/>
              </a:rPr>
              <a:t>Database:</a:t>
            </a:r>
            <a:r>
              <a:rPr lang="en-US" sz="1750" dirty="0">
                <a:solidFill>
                  <a:srgbClr val="4C4C4C"/>
                </a:solidFill>
                <a:latin typeface="Noto Serif" pitchFamily="34" charset="0"/>
                <a:ea typeface="Noto Serif" pitchFamily="34" charset="-122"/>
                <a:cs typeface="Noto Serif" pitchFamily="34" charset="-120"/>
              </a:rPr>
              <a:t> MongoDB Atlas for highly scalable, cloud-based storage of all profiles and project data.</a:t>
            </a:r>
            <a:endParaRPr lang="en-US" sz="1750" dirty="0"/>
          </a:p>
        </p:txBody>
      </p:sp>
      <p:sp>
        <p:nvSpPr>
          <p:cNvPr id="7" name="Text 5"/>
          <p:cNvSpPr/>
          <p:nvPr/>
        </p:nvSpPr>
        <p:spPr>
          <a:xfrm>
            <a:off x="793790" y="581156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C4C4C"/>
                </a:solidFill>
                <a:latin typeface="Noto Serif" pitchFamily="34" charset="0"/>
                <a:ea typeface="Noto Serif" pitchFamily="34" charset="-122"/>
                <a:cs typeface="Noto Serif" pitchFamily="34" charset="-120"/>
              </a:rPr>
              <a:t>Authentication:</a:t>
            </a:r>
            <a:r>
              <a:rPr lang="en-US" sz="1750" dirty="0">
                <a:solidFill>
                  <a:srgbClr val="4C4C4C"/>
                </a:solidFill>
                <a:latin typeface="Noto Serif" pitchFamily="34" charset="0"/>
                <a:ea typeface="Noto Serif" pitchFamily="34" charset="-122"/>
                <a:cs typeface="Noto Serif" pitchFamily="34" charset="-120"/>
              </a:rPr>
              <a:t> Google OAuth, secured exclusively for the @thapar.edu domain.</a:t>
            </a:r>
            <a:endParaRPr lang="en-US" sz="1750" dirty="0"/>
          </a:p>
        </p:txBody>
      </p:sp>
      <p:sp>
        <p:nvSpPr>
          <p:cNvPr id="8" name="Text 6"/>
          <p:cNvSpPr/>
          <p:nvPr/>
        </p:nvSpPr>
        <p:spPr>
          <a:xfrm>
            <a:off x="7599521" y="362021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Core Architecture</a:t>
            </a:r>
            <a:endParaRPr lang="en-US" sz="2200" dirty="0"/>
          </a:p>
        </p:txBody>
      </p:sp>
      <p:sp>
        <p:nvSpPr>
          <p:cNvPr id="9" name="Text 7"/>
          <p:cNvSpPr/>
          <p:nvPr/>
        </p:nvSpPr>
        <p:spPr>
          <a:xfrm>
            <a:off x="7599521" y="4201358"/>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C4C4C"/>
                </a:solidFill>
                <a:latin typeface="Noto Serif" pitchFamily="34" charset="0"/>
                <a:ea typeface="Noto Serif" pitchFamily="34" charset="-122"/>
                <a:cs typeface="Noto Serif" pitchFamily="34" charset="-120"/>
              </a:rPr>
              <a:t>Matching Algorithm:</a:t>
            </a:r>
            <a:r>
              <a:rPr lang="en-US" sz="1750" dirty="0">
                <a:solidFill>
                  <a:srgbClr val="4C4C4C"/>
                </a:solidFill>
                <a:latin typeface="Noto Serif" pitchFamily="34" charset="0"/>
                <a:ea typeface="Noto Serif" pitchFamily="34" charset="-122"/>
                <a:cs typeface="Noto Serif" pitchFamily="34" charset="-120"/>
              </a:rPr>
              <a:t> A sophisticated similarity-scoring system based on overlapping skills and interests, ensuring relevant teammate suggestions.</a:t>
            </a:r>
            <a:endParaRPr lang="en-US" sz="1750" dirty="0"/>
          </a:p>
        </p:txBody>
      </p:sp>
      <p:sp>
        <p:nvSpPr>
          <p:cNvPr id="10" name="Text 8"/>
          <p:cNvSpPr/>
          <p:nvPr/>
        </p:nvSpPr>
        <p:spPr>
          <a:xfrm>
            <a:off x="7599521" y="5369362"/>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C4C4C"/>
                </a:solidFill>
                <a:latin typeface="Noto Serif" pitchFamily="34" charset="0"/>
                <a:ea typeface="Noto Serif" pitchFamily="34" charset="-122"/>
                <a:cs typeface="Noto Serif" pitchFamily="34" charset="-120"/>
              </a:rPr>
              <a:t>Deployment:</a:t>
            </a:r>
            <a:r>
              <a:rPr lang="en-US" sz="1750" dirty="0">
                <a:solidFill>
                  <a:srgbClr val="4C4C4C"/>
                </a:solidFill>
                <a:latin typeface="Noto Serif" pitchFamily="34" charset="0"/>
                <a:ea typeface="Noto Serif" pitchFamily="34" charset="-122"/>
                <a:cs typeface="Noto Serif" pitchFamily="34" charset="-120"/>
              </a:rPr>
              <a:t> Cloud-based deployment on platforms like Vercel or Render for high availability and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5276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Feasibility &amp; Impact</a:t>
            </a:r>
            <a:endParaRPr lang="en-US" sz="4450" dirty="0"/>
          </a:p>
        </p:txBody>
      </p:sp>
      <p:sp>
        <p:nvSpPr>
          <p:cNvPr id="3" name="Shape 1"/>
          <p:cNvSpPr/>
          <p:nvPr/>
        </p:nvSpPr>
        <p:spPr>
          <a:xfrm>
            <a:off x="793790" y="2315170"/>
            <a:ext cx="13042821" cy="3417808"/>
          </a:xfrm>
          <a:prstGeom prst="roundRect">
            <a:avLst>
              <a:gd name="adj" fmla="val 2787"/>
            </a:avLst>
          </a:prstGeom>
          <a:noFill/>
          <a:ln w="7620">
            <a:solidFill>
              <a:srgbClr val="000000">
                <a:alpha val="8000"/>
              </a:srgbClr>
            </a:solidFill>
            <a:prstDash val="solid"/>
          </a:ln>
        </p:spPr>
      </p:sp>
      <p:sp>
        <p:nvSpPr>
          <p:cNvPr id="4" name="Shape 2"/>
          <p:cNvSpPr/>
          <p:nvPr/>
        </p:nvSpPr>
        <p:spPr>
          <a:xfrm>
            <a:off x="801410" y="2322790"/>
            <a:ext cx="13027581" cy="1013222"/>
          </a:xfrm>
          <a:prstGeom prst="rect">
            <a:avLst/>
          </a:prstGeom>
          <a:solidFill>
            <a:srgbClr val="FFFFFF">
              <a:alpha val="4000"/>
            </a:srgbClr>
          </a:solidFill>
          <a:ln/>
        </p:spPr>
      </p:sp>
      <p:sp>
        <p:nvSpPr>
          <p:cNvPr id="5" name="Text 3"/>
          <p:cNvSpPr/>
          <p:nvPr/>
        </p:nvSpPr>
        <p:spPr>
          <a:xfrm>
            <a:off x="1028343" y="24664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Technical Feasibility</a:t>
            </a:r>
            <a:endParaRPr lang="en-US" sz="2200" dirty="0"/>
          </a:p>
        </p:txBody>
      </p:sp>
      <p:sp>
        <p:nvSpPr>
          <p:cNvPr id="6" name="Text 4"/>
          <p:cNvSpPr/>
          <p:nvPr/>
        </p:nvSpPr>
        <p:spPr>
          <a:xfrm>
            <a:off x="4940379" y="2466499"/>
            <a:ext cx="8661797" cy="725805"/>
          </a:xfrm>
          <a:prstGeom prst="rect">
            <a:avLst/>
          </a:prstGeom>
          <a:noFill/>
          <a:ln/>
        </p:spPr>
        <p:txBody>
          <a:bodyPr wrap="square" lIns="0" tIns="0" rIns="0" bIns="0" rtlCol="0" anchor="t"/>
          <a:lstStyle/>
          <a:p>
            <a:pPr marL="0" indent="0" algn="l">
              <a:lnSpc>
                <a:spcPts val="2850"/>
              </a:lnSpc>
              <a:buNone/>
            </a:pPr>
            <a:r>
              <a:rPr lang="en-US" sz="1750" dirty="0">
                <a:solidFill>
                  <a:srgbClr val="EEE27D"/>
                </a:solidFill>
                <a:latin typeface="Noto Serif" pitchFamily="34" charset="0"/>
                <a:ea typeface="Noto Serif" pitchFamily="34" charset="-122"/>
                <a:cs typeface="Noto Serif" pitchFamily="34" charset="-120"/>
              </a:rPr>
              <a:t>Highly Feasible:</a:t>
            </a:r>
            <a:r>
              <a:rPr lang="en-US" sz="1750" dirty="0">
                <a:solidFill>
                  <a:srgbClr val="4C4C4C"/>
                </a:solidFill>
                <a:latin typeface="Noto Serif" pitchFamily="34" charset="0"/>
                <a:ea typeface="Noto Serif" pitchFamily="34" charset="-122"/>
                <a:cs typeface="Noto Serif" pitchFamily="34" charset="-120"/>
              </a:rPr>
              <a:t> Leveraging the mature MERN stack, our architecture is designed for robustness and scalability, well within our team's capabilities.</a:t>
            </a:r>
            <a:endParaRPr lang="en-US" sz="1750" dirty="0"/>
          </a:p>
        </p:txBody>
      </p:sp>
      <p:sp>
        <p:nvSpPr>
          <p:cNvPr id="7" name="Shape 5"/>
          <p:cNvSpPr/>
          <p:nvPr/>
        </p:nvSpPr>
        <p:spPr>
          <a:xfrm>
            <a:off x="801410" y="3336012"/>
            <a:ext cx="13027581" cy="1376124"/>
          </a:xfrm>
          <a:prstGeom prst="rect">
            <a:avLst/>
          </a:prstGeom>
          <a:solidFill>
            <a:srgbClr val="000000">
              <a:alpha val="4000"/>
            </a:srgbClr>
          </a:solidFill>
          <a:ln/>
        </p:spPr>
      </p:sp>
      <p:sp>
        <p:nvSpPr>
          <p:cNvPr id="8" name="Text 6"/>
          <p:cNvSpPr/>
          <p:nvPr/>
        </p:nvSpPr>
        <p:spPr>
          <a:xfrm>
            <a:off x="1028343" y="3479721"/>
            <a:ext cx="283654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Economic Feasibility</a:t>
            </a:r>
            <a:endParaRPr lang="en-US" sz="2200" dirty="0"/>
          </a:p>
        </p:txBody>
      </p:sp>
      <p:sp>
        <p:nvSpPr>
          <p:cNvPr id="9" name="Text 7"/>
          <p:cNvSpPr/>
          <p:nvPr/>
        </p:nvSpPr>
        <p:spPr>
          <a:xfrm>
            <a:off x="4940379" y="3479721"/>
            <a:ext cx="8661797" cy="1088708"/>
          </a:xfrm>
          <a:prstGeom prst="rect">
            <a:avLst/>
          </a:prstGeom>
          <a:noFill/>
          <a:ln/>
        </p:spPr>
        <p:txBody>
          <a:bodyPr wrap="square" lIns="0" tIns="0" rIns="0" bIns="0" rtlCol="0" anchor="t"/>
          <a:lstStyle/>
          <a:p>
            <a:pPr marL="0" indent="0" algn="l">
              <a:lnSpc>
                <a:spcPts val="2850"/>
              </a:lnSpc>
              <a:buNone/>
            </a:pPr>
            <a:r>
              <a:rPr lang="en-US" sz="1750" dirty="0">
                <a:solidFill>
                  <a:srgbClr val="EEE27D"/>
                </a:solidFill>
                <a:latin typeface="Noto Serif" pitchFamily="34" charset="0"/>
                <a:ea typeface="Noto Serif" pitchFamily="34" charset="-122"/>
                <a:cs typeface="Noto Serif" pitchFamily="34" charset="-120"/>
              </a:rPr>
              <a:t>Extremely Feasible:</a:t>
            </a:r>
            <a:r>
              <a:rPr lang="en-US" sz="1750" dirty="0">
                <a:solidFill>
                  <a:srgbClr val="4C4C4C"/>
                </a:solidFill>
                <a:latin typeface="Noto Serif" pitchFamily="34" charset="0"/>
                <a:ea typeface="Noto Serif" pitchFamily="34" charset="-122"/>
                <a:cs typeface="Noto Serif" pitchFamily="34" charset="-120"/>
              </a:rPr>
              <a:t> Development is integrated into coursework, minimizing monetary costs. We plan to utilize free student tiers for hosting and database services.</a:t>
            </a:r>
            <a:endParaRPr lang="en-US" sz="1750" dirty="0"/>
          </a:p>
        </p:txBody>
      </p:sp>
      <p:sp>
        <p:nvSpPr>
          <p:cNvPr id="10" name="Shape 8"/>
          <p:cNvSpPr/>
          <p:nvPr/>
        </p:nvSpPr>
        <p:spPr>
          <a:xfrm>
            <a:off x="801410" y="4712137"/>
            <a:ext cx="13027581" cy="1013222"/>
          </a:xfrm>
          <a:prstGeom prst="rect">
            <a:avLst/>
          </a:prstGeom>
          <a:solidFill>
            <a:srgbClr val="FFFFFF">
              <a:alpha val="4000"/>
            </a:srgbClr>
          </a:solidFill>
          <a:ln/>
        </p:spPr>
      </p:sp>
      <p:sp>
        <p:nvSpPr>
          <p:cNvPr id="11" name="Text 9"/>
          <p:cNvSpPr/>
          <p:nvPr/>
        </p:nvSpPr>
        <p:spPr>
          <a:xfrm>
            <a:off x="1028343" y="4855845"/>
            <a:ext cx="3132415"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Medium" pitchFamily="34" charset="0"/>
                <a:ea typeface="Noto Serif Medium" pitchFamily="34" charset="-122"/>
                <a:cs typeface="Noto Serif Medium" pitchFamily="34" charset="-120"/>
              </a:rPr>
              <a:t>Operational Feasibility</a:t>
            </a:r>
            <a:endParaRPr lang="en-US" sz="2200" dirty="0"/>
          </a:p>
        </p:txBody>
      </p:sp>
      <p:sp>
        <p:nvSpPr>
          <p:cNvPr id="12" name="Text 10"/>
          <p:cNvSpPr/>
          <p:nvPr/>
        </p:nvSpPr>
        <p:spPr>
          <a:xfrm>
            <a:off x="4940379" y="4855845"/>
            <a:ext cx="8661797" cy="725805"/>
          </a:xfrm>
          <a:prstGeom prst="rect">
            <a:avLst/>
          </a:prstGeom>
          <a:noFill/>
          <a:ln/>
        </p:spPr>
        <p:txBody>
          <a:bodyPr wrap="square" lIns="0" tIns="0" rIns="0" bIns="0" rtlCol="0" anchor="t"/>
          <a:lstStyle/>
          <a:p>
            <a:pPr marL="0" indent="0" algn="l">
              <a:lnSpc>
                <a:spcPts val="2850"/>
              </a:lnSpc>
              <a:buNone/>
            </a:pPr>
            <a:r>
              <a:rPr lang="en-US" sz="1750" dirty="0">
                <a:solidFill>
                  <a:srgbClr val="EEE27D"/>
                </a:solidFill>
                <a:latin typeface="Noto Serif" pitchFamily="34" charset="0"/>
                <a:ea typeface="Noto Serif" pitchFamily="34" charset="-122"/>
                <a:cs typeface="Noto Serif" pitchFamily="34" charset="-120"/>
              </a:rPr>
              <a:t>Highly Feasible:</a:t>
            </a:r>
            <a:r>
              <a:rPr lang="en-US" sz="1750" dirty="0">
                <a:solidFill>
                  <a:srgbClr val="4C4C4C"/>
                </a:solidFill>
                <a:latin typeface="Noto Serif" pitchFamily="34" charset="0"/>
                <a:ea typeface="Noto Serif" pitchFamily="34" charset="-122"/>
                <a:cs typeface="Noto Serif" pitchFamily="34" charset="-120"/>
              </a:rPr>
              <a:t> Designed for ease of use with simple university email sign-up, directly addressing a clear and present student need.</a:t>
            </a:r>
            <a:endParaRPr lang="en-US" sz="1750" dirty="0"/>
          </a:p>
        </p:txBody>
      </p:sp>
      <p:sp>
        <p:nvSpPr>
          <p:cNvPr id="13" name="Text 11"/>
          <p:cNvSpPr/>
          <p:nvPr/>
        </p:nvSpPr>
        <p:spPr>
          <a:xfrm>
            <a:off x="793790" y="5988129"/>
            <a:ext cx="13042821" cy="1088708"/>
          </a:xfrm>
          <a:prstGeom prst="rect">
            <a:avLst/>
          </a:prstGeom>
          <a:noFill/>
          <a:ln/>
        </p:spPr>
        <p:txBody>
          <a:bodyPr wrap="square" lIns="0" tIns="0" rIns="0" bIns="0" rtlCol="0" anchor="t"/>
          <a:lstStyle/>
          <a:p>
            <a:pPr marL="0" indent="0" algn="l">
              <a:lnSpc>
                <a:spcPts val="2850"/>
              </a:lnSpc>
              <a:buNone/>
            </a:pPr>
            <a:r>
              <a:rPr lang="en-US" sz="1750" b="1" dirty="0">
                <a:solidFill>
                  <a:srgbClr val="4C4C4C"/>
                </a:solidFill>
                <a:latin typeface="Noto Serif" pitchFamily="34" charset="0"/>
                <a:ea typeface="Noto Serif" pitchFamily="34" charset="-122"/>
                <a:cs typeface="Noto Serif" pitchFamily="34" charset="-120"/>
              </a:rPr>
              <a:t>Risks &amp; Mitigation:</a:t>
            </a:r>
            <a:r>
              <a:rPr lang="en-US" sz="1750" dirty="0">
                <a:solidFill>
                  <a:srgbClr val="4C4C4C"/>
                </a:solidFill>
                <a:latin typeface="Noto Serif" pitchFamily="34" charset="0"/>
                <a:ea typeface="Noto Serif" pitchFamily="34" charset="-122"/>
                <a:cs typeface="Noto Serif" pitchFamily="34" charset="-120"/>
              </a:rPr>
              <a:t> We anticipate potential low adoption and scalability issues. Mitigation includes early promotion with student societies (GDSC, ACM, IEEE) and utilizing cloud services with free scaling options. Privacy concerns are addressed with restricted data access, strong authentication, and user-controlled profile visibility.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9735" y="594003"/>
            <a:ext cx="9174123" cy="660440"/>
          </a:xfrm>
          <a:prstGeom prst="rect">
            <a:avLst/>
          </a:prstGeom>
          <a:noFill/>
          <a:ln/>
        </p:spPr>
        <p:txBody>
          <a:bodyPr wrap="none" lIns="0" tIns="0" rIns="0" bIns="0" rtlCol="0" anchor="t"/>
          <a:lstStyle/>
          <a:p>
            <a:pPr marL="0" indent="0" algn="l">
              <a:lnSpc>
                <a:spcPts val="5200"/>
              </a:lnSpc>
              <a:buNone/>
            </a:pPr>
            <a:r>
              <a:rPr lang="en-US" sz="4150" dirty="0">
                <a:solidFill>
                  <a:srgbClr val="3A3A3A"/>
                </a:solidFill>
                <a:latin typeface="Noto Serif Medium" pitchFamily="34" charset="0"/>
                <a:ea typeface="Noto Serif Medium" pitchFamily="34" charset="-122"/>
                <a:cs typeface="Noto Serif Medium" pitchFamily="34" charset="-120"/>
              </a:rPr>
              <a:t>Expected Outcomes &amp; Future Vision</a:t>
            </a:r>
            <a:endParaRPr lang="en-US" sz="4150" dirty="0"/>
          </a:p>
        </p:txBody>
      </p:sp>
      <p:sp>
        <p:nvSpPr>
          <p:cNvPr id="3" name="Shape 1"/>
          <p:cNvSpPr/>
          <p:nvPr/>
        </p:nvSpPr>
        <p:spPr>
          <a:xfrm>
            <a:off x="739735" y="1677114"/>
            <a:ext cx="6469737" cy="2416493"/>
          </a:xfrm>
          <a:prstGeom prst="roundRect">
            <a:avLst>
              <a:gd name="adj" fmla="val 3674"/>
            </a:avLst>
          </a:prstGeom>
          <a:solidFill>
            <a:srgbClr val="F2EDE5"/>
          </a:solidFill>
          <a:ln w="7620">
            <a:solidFill>
              <a:srgbClr val="E6DED2"/>
            </a:solidFill>
            <a:prstDash val="solid"/>
          </a:ln>
          <a:effectLst>
            <a:outerShdw dist="19050" dir="2700000" algn="bl" rotWithShape="0">
              <a:srgbClr val="E6DED2">
                <a:alpha val="100000"/>
              </a:srgbClr>
            </a:outerShdw>
          </a:effectLst>
        </p:spPr>
      </p:sp>
      <p:sp>
        <p:nvSpPr>
          <p:cNvPr id="4" name="Shape 2"/>
          <p:cNvSpPr/>
          <p:nvPr/>
        </p:nvSpPr>
        <p:spPr>
          <a:xfrm>
            <a:off x="958691" y="1896070"/>
            <a:ext cx="634008" cy="634008"/>
          </a:xfrm>
          <a:prstGeom prst="roundRect">
            <a:avLst>
              <a:gd name="adj" fmla="val 14421089"/>
            </a:avLst>
          </a:prstGeom>
          <a:solidFill>
            <a:srgbClr val="E6DED2"/>
          </a:solidFill>
          <a:ln/>
        </p:spPr>
      </p:sp>
      <p:pic>
        <p:nvPicPr>
          <p:cNvPr id="5" name="Image 0" descr="preencoded.png"/>
          <p:cNvPicPr>
            <a:picLocks noChangeAspect="1"/>
          </p:cNvPicPr>
          <p:nvPr/>
        </p:nvPicPr>
        <p:blipFill>
          <a:blip r:embed="rId3"/>
          <a:stretch>
            <a:fillRect/>
          </a:stretch>
        </p:blipFill>
        <p:spPr>
          <a:xfrm>
            <a:off x="1132999" y="2034778"/>
            <a:ext cx="285274" cy="356592"/>
          </a:xfrm>
          <a:prstGeom prst="rect">
            <a:avLst/>
          </a:prstGeom>
        </p:spPr>
      </p:pic>
      <p:sp>
        <p:nvSpPr>
          <p:cNvPr id="6" name="Text 3"/>
          <p:cNvSpPr/>
          <p:nvPr/>
        </p:nvSpPr>
        <p:spPr>
          <a:xfrm>
            <a:off x="958691" y="2741414"/>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4C4C4C"/>
                </a:solidFill>
                <a:latin typeface="Noto Serif Medium" pitchFamily="34" charset="0"/>
                <a:ea typeface="Noto Serif Medium" pitchFamily="34" charset="-122"/>
                <a:cs typeface="Noto Serif Medium" pitchFamily="34" charset="-120"/>
              </a:rPr>
              <a:t>Practical Outcome</a:t>
            </a:r>
            <a:endParaRPr lang="en-US" sz="2050" dirty="0"/>
          </a:p>
        </p:txBody>
      </p:sp>
      <p:sp>
        <p:nvSpPr>
          <p:cNvPr id="7" name="Text 4"/>
          <p:cNvSpPr/>
          <p:nvPr/>
        </p:nvSpPr>
        <p:spPr>
          <a:xfrm>
            <a:off x="958691" y="3198376"/>
            <a:ext cx="6031825" cy="676275"/>
          </a:xfrm>
          <a:prstGeom prst="rect">
            <a:avLst/>
          </a:prstGeom>
          <a:noFill/>
          <a:ln/>
        </p:spPr>
        <p:txBody>
          <a:bodyPr wrap="square" lIns="0" tIns="0" rIns="0" bIns="0" rtlCol="0" anchor="t"/>
          <a:lstStyle/>
          <a:p>
            <a:pPr marL="0" indent="0" algn="l">
              <a:lnSpc>
                <a:spcPts val="2650"/>
              </a:lnSpc>
              <a:buNone/>
            </a:pPr>
            <a:r>
              <a:rPr lang="en-US" sz="1650" dirty="0">
                <a:solidFill>
                  <a:srgbClr val="4C4C4C"/>
                </a:solidFill>
                <a:latin typeface="Noto Serif" pitchFamily="34" charset="0"/>
                <a:ea typeface="Noto Serif" pitchFamily="34" charset="-122"/>
                <a:cs typeface="Noto Serif" pitchFamily="34" charset="-120"/>
              </a:rPr>
              <a:t>A fully functional web application accessible to all TIET students.</a:t>
            </a:r>
            <a:endParaRPr lang="en-US" sz="1650" dirty="0"/>
          </a:p>
        </p:txBody>
      </p:sp>
      <p:sp>
        <p:nvSpPr>
          <p:cNvPr id="8" name="Shape 5"/>
          <p:cNvSpPr/>
          <p:nvPr/>
        </p:nvSpPr>
        <p:spPr>
          <a:xfrm>
            <a:off x="7420808" y="1677114"/>
            <a:ext cx="6469856" cy="2416493"/>
          </a:xfrm>
          <a:prstGeom prst="roundRect">
            <a:avLst>
              <a:gd name="adj" fmla="val 3674"/>
            </a:avLst>
          </a:prstGeom>
          <a:solidFill>
            <a:srgbClr val="F2EDE5"/>
          </a:solidFill>
          <a:ln w="7620">
            <a:solidFill>
              <a:srgbClr val="E6DED2"/>
            </a:solidFill>
            <a:prstDash val="solid"/>
          </a:ln>
          <a:effectLst>
            <a:outerShdw dist="19050" dir="2700000" algn="bl" rotWithShape="0">
              <a:srgbClr val="E6DED2">
                <a:alpha val="100000"/>
              </a:srgbClr>
            </a:outerShdw>
          </a:effectLst>
        </p:spPr>
      </p:sp>
      <p:sp>
        <p:nvSpPr>
          <p:cNvPr id="9" name="Shape 6"/>
          <p:cNvSpPr/>
          <p:nvPr/>
        </p:nvSpPr>
        <p:spPr>
          <a:xfrm>
            <a:off x="7639764" y="1896070"/>
            <a:ext cx="634008" cy="634008"/>
          </a:xfrm>
          <a:prstGeom prst="roundRect">
            <a:avLst>
              <a:gd name="adj" fmla="val 14421089"/>
            </a:avLst>
          </a:prstGeom>
          <a:solidFill>
            <a:srgbClr val="E6DED2"/>
          </a:solidFill>
          <a:ln/>
        </p:spPr>
      </p:sp>
      <p:pic>
        <p:nvPicPr>
          <p:cNvPr id="10" name="Image 1" descr="preencoded.png"/>
          <p:cNvPicPr>
            <a:picLocks noChangeAspect="1"/>
          </p:cNvPicPr>
          <p:nvPr/>
        </p:nvPicPr>
        <p:blipFill>
          <a:blip r:embed="rId4"/>
          <a:stretch>
            <a:fillRect/>
          </a:stretch>
        </p:blipFill>
        <p:spPr>
          <a:xfrm>
            <a:off x="7814072" y="2034778"/>
            <a:ext cx="285274" cy="356592"/>
          </a:xfrm>
          <a:prstGeom prst="rect">
            <a:avLst/>
          </a:prstGeom>
        </p:spPr>
      </p:pic>
      <p:sp>
        <p:nvSpPr>
          <p:cNvPr id="11" name="Text 7"/>
          <p:cNvSpPr/>
          <p:nvPr/>
        </p:nvSpPr>
        <p:spPr>
          <a:xfrm>
            <a:off x="7639764" y="2741414"/>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4C4C4C"/>
                </a:solidFill>
                <a:latin typeface="Noto Serif Medium" pitchFamily="34" charset="0"/>
                <a:ea typeface="Noto Serif Medium" pitchFamily="34" charset="-122"/>
                <a:cs typeface="Noto Serif Medium" pitchFamily="34" charset="-120"/>
              </a:rPr>
              <a:t>Social Impact</a:t>
            </a:r>
            <a:endParaRPr lang="en-US" sz="2050" dirty="0"/>
          </a:p>
        </p:txBody>
      </p:sp>
      <p:sp>
        <p:nvSpPr>
          <p:cNvPr id="12" name="Text 8"/>
          <p:cNvSpPr/>
          <p:nvPr/>
        </p:nvSpPr>
        <p:spPr>
          <a:xfrm>
            <a:off x="7639764" y="3198376"/>
            <a:ext cx="6031944" cy="676275"/>
          </a:xfrm>
          <a:prstGeom prst="rect">
            <a:avLst/>
          </a:prstGeom>
          <a:noFill/>
          <a:ln/>
        </p:spPr>
        <p:txBody>
          <a:bodyPr wrap="square" lIns="0" tIns="0" rIns="0" bIns="0" rtlCol="0" anchor="t"/>
          <a:lstStyle/>
          <a:p>
            <a:pPr marL="0" indent="0" algn="l">
              <a:lnSpc>
                <a:spcPts val="2650"/>
              </a:lnSpc>
              <a:buNone/>
            </a:pPr>
            <a:r>
              <a:rPr lang="en-US" sz="1650" dirty="0">
                <a:solidFill>
                  <a:srgbClr val="4C4C4C"/>
                </a:solidFill>
                <a:latin typeface="Noto Serif" pitchFamily="34" charset="0"/>
                <a:ea typeface="Noto Serif" pitchFamily="34" charset="-122"/>
                <a:cs typeface="Noto Serif" pitchFamily="34" charset="-120"/>
              </a:rPr>
              <a:t>Bridging collaboration gaps and maximizing student participation in diverse projects and hackathons.</a:t>
            </a:r>
            <a:endParaRPr lang="en-US" sz="1650" dirty="0"/>
          </a:p>
        </p:txBody>
      </p:sp>
      <p:sp>
        <p:nvSpPr>
          <p:cNvPr id="13" name="Shape 9"/>
          <p:cNvSpPr/>
          <p:nvPr/>
        </p:nvSpPr>
        <p:spPr>
          <a:xfrm>
            <a:off x="739735" y="4304943"/>
            <a:ext cx="6469737" cy="2416493"/>
          </a:xfrm>
          <a:prstGeom prst="roundRect">
            <a:avLst>
              <a:gd name="adj" fmla="val 3674"/>
            </a:avLst>
          </a:prstGeom>
          <a:solidFill>
            <a:srgbClr val="F2EDE5"/>
          </a:solidFill>
          <a:ln w="7620">
            <a:solidFill>
              <a:srgbClr val="E6DED2"/>
            </a:solidFill>
            <a:prstDash val="solid"/>
          </a:ln>
          <a:effectLst>
            <a:outerShdw dist="19050" dir="2700000" algn="bl" rotWithShape="0">
              <a:srgbClr val="E6DED2">
                <a:alpha val="100000"/>
              </a:srgbClr>
            </a:outerShdw>
          </a:effectLst>
        </p:spPr>
      </p:sp>
      <p:sp>
        <p:nvSpPr>
          <p:cNvPr id="14" name="Shape 10"/>
          <p:cNvSpPr/>
          <p:nvPr/>
        </p:nvSpPr>
        <p:spPr>
          <a:xfrm>
            <a:off x="958691" y="4523899"/>
            <a:ext cx="634008" cy="634008"/>
          </a:xfrm>
          <a:prstGeom prst="roundRect">
            <a:avLst>
              <a:gd name="adj" fmla="val 14421089"/>
            </a:avLst>
          </a:prstGeom>
          <a:solidFill>
            <a:srgbClr val="E6DED2"/>
          </a:solidFill>
          <a:ln/>
        </p:spPr>
      </p:sp>
      <p:pic>
        <p:nvPicPr>
          <p:cNvPr id="15" name="Image 2" descr="preencoded.png"/>
          <p:cNvPicPr>
            <a:picLocks noChangeAspect="1"/>
          </p:cNvPicPr>
          <p:nvPr/>
        </p:nvPicPr>
        <p:blipFill>
          <a:blip r:embed="rId5"/>
          <a:stretch>
            <a:fillRect/>
          </a:stretch>
        </p:blipFill>
        <p:spPr>
          <a:xfrm>
            <a:off x="1132999" y="4662607"/>
            <a:ext cx="285274" cy="356592"/>
          </a:xfrm>
          <a:prstGeom prst="rect">
            <a:avLst/>
          </a:prstGeom>
        </p:spPr>
      </p:pic>
      <p:sp>
        <p:nvSpPr>
          <p:cNvPr id="16" name="Text 11"/>
          <p:cNvSpPr/>
          <p:nvPr/>
        </p:nvSpPr>
        <p:spPr>
          <a:xfrm>
            <a:off x="958691" y="5369243"/>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4C4C4C"/>
                </a:solidFill>
                <a:latin typeface="Noto Serif Medium" pitchFamily="34" charset="0"/>
                <a:ea typeface="Noto Serif Medium" pitchFamily="34" charset="-122"/>
                <a:cs typeface="Noto Serif Medium" pitchFamily="34" charset="-120"/>
              </a:rPr>
              <a:t>Skill Development</a:t>
            </a:r>
            <a:endParaRPr lang="en-US" sz="2050" dirty="0"/>
          </a:p>
        </p:txBody>
      </p:sp>
      <p:sp>
        <p:nvSpPr>
          <p:cNvPr id="17" name="Text 12"/>
          <p:cNvSpPr/>
          <p:nvPr/>
        </p:nvSpPr>
        <p:spPr>
          <a:xfrm>
            <a:off x="958691" y="5826204"/>
            <a:ext cx="6031825" cy="676275"/>
          </a:xfrm>
          <a:prstGeom prst="rect">
            <a:avLst/>
          </a:prstGeom>
          <a:noFill/>
          <a:ln/>
        </p:spPr>
        <p:txBody>
          <a:bodyPr wrap="square" lIns="0" tIns="0" rIns="0" bIns="0" rtlCol="0" anchor="t"/>
          <a:lstStyle/>
          <a:p>
            <a:pPr marL="0" indent="0" algn="l">
              <a:lnSpc>
                <a:spcPts val="2650"/>
              </a:lnSpc>
              <a:buNone/>
            </a:pPr>
            <a:r>
              <a:rPr lang="en-US" sz="1650" dirty="0">
                <a:solidFill>
                  <a:srgbClr val="4C4C4C"/>
                </a:solidFill>
                <a:latin typeface="Noto Serif" pitchFamily="34" charset="0"/>
                <a:ea typeface="Noto Serif" pitchFamily="34" charset="-122"/>
                <a:cs typeface="Noto Serif" pitchFamily="34" charset="-120"/>
              </a:rPr>
              <a:t>A practical demonstration of full-stack development, database design, and algorithm implementation.</a:t>
            </a:r>
            <a:endParaRPr lang="en-US" sz="1650" dirty="0"/>
          </a:p>
        </p:txBody>
      </p:sp>
      <p:sp>
        <p:nvSpPr>
          <p:cNvPr id="18" name="Shape 13"/>
          <p:cNvSpPr/>
          <p:nvPr/>
        </p:nvSpPr>
        <p:spPr>
          <a:xfrm>
            <a:off x="7420808" y="4304943"/>
            <a:ext cx="6469856" cy="2416493"/>
          </a:xfrm>
          <a:prstGeom prst="roundRect">
            <a:avLst>
              <a:gd name="adj" fmla="val 3674"/>
            </a:avLst>
          </a:prstGeom>
          <a:solidFill>
            <a:srgbClr val="F2EDE5"/>
          </a:solidFill>
          <a:ln w="7620">
            <a:solidFill>
              <a:srgbClr val="E6DED2"/>
            </a:solidFill>
            <a:prstDash val="solid"/>
          </a:ln>
          <a:effectLst>
            <a:outerShdw dist="19050" dir="2700000" algn="bl" rotWithShape="0">
              <a:srgbClr val="E6DED2">
                <a:alpha val="100000"/>
              </a:srgbClr>
            </a:outerShdw>
          </a:effectLst>
        </p:spPr>
      </p:sp>
      <p:sp>
        <p:nvSpPr>
          <p:cNvPr id="19" name="Shape 14"/>
          <p:cNvSpPr/>
          <p:nvPr/>
        </p:nvSpPr>
        <p:spPr>
          <a:xfrm>
            <a:off x="7639764" y="4523899"/>
            <a:ext cx="634008" cy="634008"/>
          </a:xfrm>
          <a:prstGeom prst="roundRect">
            <a:avLst>
              <a:gd name="adj" fmla="val 14421089"/>
            </a:avLst>
          </a:prstGeom>
          <a:solidFill>
            <a:srgbClr val="E6DED2"/>
          </a:solidFill>
          <a:ln/>
        </p:spPr>
      </p:sp>
      <p:pic>
        <p:nvPicPr>
          <p:cNvPr id="20" name="Image 3" descr="preencoded.png"/>
          <p:cNvPicPr>
            <a:picLocks noChangeAspect="1"/>
          </p:cNvPicPr>
          <p:nvPr/>
        </p:nvPicPr>
        <p:blipFill>
          <a:blip r:embed="rId6"/>
          <a:stretch>
            <a:fillRect/>
          </a:stretch>
        </p:blipFill>
        <p:spPr>
          <a:xfrm>
            <a:off x="7814072" y="4662607"/>
            <a:ext cx="285274" cy="356592"/>
          </a:xfrm>
          <a:prstGeom prst="rect">
            <a:avLst/>
          </a:prstGeom>
        </p:spPr>
      </p:pic>
      <p:sp>
        <p:nvSpPr>
          <p:cNvPr id="21" name="Text 15"/>
          <p:cNvSpPr/>
          <p:nvPr/>
        </p:nvSpPr>
        <p:spPr>
          <a:xfrm>
            <a:off x="7639764" y="5369243"/>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4C4C4C"/>
                </a:solidFill>
                <a:latin typeface="Noto Serif Medium" pitchFamily="34" charset="0"/>
                <a:ea typeface="Noto Serif Medium" pitchFamily="34" charset="-122"/>
                <a:cs typeface="Noto Serif Medium" pitchFamily="34" charset="-120"/>
              </a:rPr>
              <a:t>Long-Term Value</a:t>
            </a:r>
            <a:endParaRPr lang="en-US" sz="2050" dirty="0"/>
          </a:p>
        </p:txBody>
      </p:sp>
      <p:sp>
        <p:nvSpPr>
          <p:cNvPr id="22" name="Text 16"/>
          <p:cNvSpPr/>
          <p:nvPr/>
        </p:nvSpPr>
        <p:spPr>
          <a:xfrm>
            <a:off x="7639764" y="5826204"/>
            <a:ext cx="6031944" cy="676275"/>
          </a:xfrm>
          <a:prstGeom prst="rect">
            <a:avLst/>
          </a:prstGeom>
          <a:noFill/>
          <a:ln/>
        </p:spPr>
        <p:txBody>
          <a:bodyPr wrap="square" lIns="0" tIns="0" rIns="0" bIns="0" rtlCol="0" anchor="t"/>
          <a:lstStyle/>
          <a:p>
            <a:pPr marL="0" indent="0" algn="l">
              <a:lnSpc>
                <a:spcPts val="2650"/>
              </a:lnSpc>
              <a:buNone/>
            </a:pPr>
            <a:r>
              <a:rPr lang="en-US" sz="1650" dirty="0">
                <a:solidFill>
                  <a:srgbClr val="4C4C4C"/>
                </a:solidFill>
                <a:latin typeface="Noto Serif" pitchFamily="34" charset="0"/>
                <a:ea typeface="Noto Serif" pitchFamily="34" charset="-122"/>
                <a:cs typeface="Noto Serif" pitchFamily="34" charset="-120"/>
              </a:rPr>
              <a:t>Creating a lasting database of projects and skill listings, encouraging continuous innovation on campus.</a:t>
            </a:r>
            <a:endParaRPr lang="en-US" sz="1650" dirty="0"/>
          </a:p>
        </p:txBody>
      </p:sp>
      <p:sp>
        <p:nvSpPr>
          <p:cNvPr id="23" name="Text 17"/>
          <p:cNvSpPr/>
          <p:nvPr/>
        </p:nvSpPr>
        <p:spPr>
          <a:xfrm>
            <a:off x="739735" y="6959203"/>
            <a:ext cx="13150929" cy="676275"/>
          </a:xfrm>
          <a:prstGeom prst="rect">
            <a:avLst/>
          </a:prstGeom>
          <a:noFill/>
          <a:ln/>
        </p:spPr>
        <p:txBody>
          <a:bodyPr wrap="square" lIns="0" tIns="0" rIns="0" bIns="0" rtlCol="0" anchor="t"/>
          <a:lstStyle/>
          <a:p>
            <a:pPr marL="0" indent="0" algn="l">
              <a:lnSpc>
                <a:spcPts val="2650"/>
              </a:lnSpc>
              <a:buNone/>
            </a:pPr>
            <a:r>
              <a:rPr lang="en-US" sz="1650" dirty="0">
                <a:solidFill>
                  <a:srgbClr val="EEE27D"/>
                </a:solidFill>
                <a:latin typeface="Noto Serif" pitchFamily="34" charset="0"/>
                <a:ea typeface="Noto Serif" pitchFamily="34" charset="-122"/>
                <a:cs typeface="Noto Serif" pitchFamily="34" charset="-120"/>
              </a:rPr>
              <a:t>For the future, we envision enhancing the matching algorithm with ML-based tag suggestions for even more precise and dynamic team formations.</a:t>
            </a:r>
            <a:r>
              <a:rPr lang="en-US" sz="1650" dirty="0">
                <a:solidFill>
                  <a:srgbClr val="4C4C4C"/>
                </a:solidFill>
                <a:latin typeface="Noto Serif" pitchFamily="34" charset="0"/>
                <a:ea typeface="Noto Serif" pitchFamily="34" charset="-122"/>
                <a:cs typeface="Noto Serif" pitchFamily="34" charset="-120"/>
              </a:rPr>
              <a:t> This will ensure TeamUp remains at the forefront of campus collaboration.</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Custom</PresentationFormat>
  <Paragraphs>52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Noto Serif</vt:lpstr>
      <vt:lpstr>Noto Serif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pranjalsatti@gmail.com</cp:lastModifiedBy>
  <cp:revision>1</cp:revision>
  <dcterms:created xsi:type="dcterms:W3CDTF">2025-08-27T10:46:31Z</dcterms:created>
  <dcterms:modified xsi:type="dcterms:W3CDTF">2025-08-27T10:51:42Z</dcterms:modified>
</cp:coreProperties>
</file>