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64" r:id="rId4"/>
    <p:sldId id="263" r:id="rId5"/>
    <p:sldId id="260" r:id="rId6"/>
    <p:sldId id="265" r:id="rId7"/>
    <p:sldId id="258" r:id="rId8"/>
    <p:sldId id="267" r:id="rId9"/>
    <p:sldId id="268" r:id="rId10"/>
    <p:sldId id="269" r:id="rId11"/>
    <p:sldId id="273" r:id="rId12"/>
    <p:sldId id="262" r:id="rId13"/>
    <p:sldId id="261" r:id="rId14"/>
    <p:sldId id="270" r:id="rId15"/>
    <p:sldId id="271" r:id="rId16"/>
    <p:sldId id="266"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F375B7-CB2F-4EBF-AC07-AD63AC0A7E90}" type="datetimeFigureOut">
              <a:rPr lang="en-IN" smtClean="0"/>
              <a:t>05-01-2023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85681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35746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359884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01A2CD-4F6F-4669-9D1F-1BD86D16605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58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1862481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375B7-CB2F-4EBF-AC07-AD63AC0A7E90}"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369579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375B7-CB2F-4EBF-AC07-AD63AC0A7E90}"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817605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375B7-CB2F-4EBF-AC07-AD63AC0A7E90}"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652370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F375B7-CB2F-4EBF-AC07-AD63AC0A7E90}" type="datetimeFigureOut">
              <a:rPr lang="en-IN" smtClean="0"/>
              <a:t>05-01-2023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24125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375B7-CB2F-4EBF-AC07-AD63AC0A7E90}"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372038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F375B7-CB2F-4EBF-AC07-AD63AC0A7E90}" type="datetimeFigureOut">
              <a:rPr lang="en-IN" smtClean="0"/>
              <a:t>05-01-2023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733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176593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375B7-CB2F-4EBF-AC07-AD63AC0A7E90}"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4014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375B7-CB2F-4EBF-AC07-AD63AC0A7E90}"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99326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375B7-CB2F-4EBF-AC07-AD63AC0A7E90}"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35190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53816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375B7-CB2F-4EBF-AC07-AD63AC0A7E90}"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1A2CD-4F6F-4669-9D1F-1BD86D166050}" type="slidenum">
              <a:rPr lang="en-IN" smtClean="0"/>
              <a:t>‹#›</a:t>
            </a:fld>
            <a:endParaRPr lang="en-IN"/>
          </a:p>
        </p:txBody>
      </p:sp>
    </p:spTree>
    <p:extLst>
      <p:ext uri="{BB962C8B-B14F-4D97-AF65-F5344CB8AC3E}">
        <p14:creationId xmlns:p14="http://schemas.microsoft.com/office/powerpoint/2010/main" val="275699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375B7-CB2F-4EBF-AC07-AD63AC0A7E90}" type="datetimeFigureOut">
              <a:rPr lang="en-IN" smtClean="0"/>
              <a:t>05-01-2023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01A2CD-4F6F-4669-9D1F-1BD86D166050}" type="slidenum">
              <a:rPr lang="en-IN" smtClean="0"/>
              <a:t>‹#›</a:t>
            </a:fld>
            <a:endParaRPr lang="en-IN"/>
          </a:p>
        </p:txBody>
      </p:sp>
    </p:spTree>
    <p:extLst>
      <p:ext uri="{BB962C8B-B14F-4D97-AF65-F5344CB8AC3E}">
        <p14:creationId xmlns:p14="http://schemas.microsoft.com/office/powerpoint/2010/main" val="268383587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cbi.nlm.nih.gov/pmc/articles/PMC5868091/#ref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imesofindia.indiatimes.com/city/indore/no-piped-drinking-water-in-72-homes/articleshow/91876891.c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itybusindore.com/images/IMC_SLIP_AMRUT.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direct.com/science/article/abs/pii/S2214714421004670?via%3Dihub" TargetMode="External"/><Relationship Id="rId2" Type="http://schemas.openxmlformats.org/officeDocument/2006/relationships/hyperlink" Target="https://www.rockefellerfoundation.org/blog/restoring-indores-lakes-create/" TargetMode="External"/><Relationship Id="rId1" Type="http://schemas.openxmlformats.org/officeDocument/2006/relationships/slideLayout" Target="../slideLayouts/slideLayout2.xml"/><Relationship Id="rId6" Type="http://schemas.openxmlformats.org/officeDocument/2006/relationships/hyperlink" Target="https://sandrp.in/2021/11/29/indore-is-still-very-much-water-minus/" TargetMode="External"/><Relationship Id="rId5" Type="http://schemas.openxmlformats.org/officeDocument/2006/relationships/hyperlink" Target="http://www.climatechange.mp.gov.in/en/ongoing-projects/conservation-traditional-water-supply-sources-indore-city-under-ccap" TargetMode="External"/><Relationship Id="rId4" Type="http://schemas.openxmlformats.org/officeDocument/2006/relationships/hyperlink" Target="https://pdfs.semanticscholar.org/50e5/f6afde91b2102996dba1ffdc8a09673d2cb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www.ncbi.nlm.nih.gov/pmc/articles/PMC5868091/#ref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02B6-CF10-3253-8AD0-D17C2B1A5084}"/>
              </a:ext>
            </a:extLst>
          </p:cNvPr>
          <p:cNvSpPr>
            <a:spLocks noGrp="1"/>
          </p:cNvSpPr>
          <p:nvPr>
            <p:ph type="ctrTitle"/>
          </p:nvPr>
        </p:nvSpPr>
        <p:spPr>
          <a:xfrm>
            <a:off x="1371600" y="1278294"/>
            <a:ext cx="9448800" cy="2350207"/>
          </a:xfrm>
        </p:spPr>
        <p:txBody>
          <a:bodyPr>
            <a:normAutofit/>
          </a:bodyPr>
          <a:lstStyle/>
          <a:p>
            <a:pPr algn="ctr"/>
            <a:r>
              <a:rPr lang="en-US" dirty="0">
                <a:latin typeface="Bahnschrift Condensed" panose="020B0502040204020203" pitchFamily="34" charset="0"/>
              </a:rPr>
              <a:t>Strom water drainage and sewage system of </a:t>
            </a:r>
            <a:r>
              <a:rPr lang="en-US" dirty="0" err="1">
                <a:latin typeface="Bahnschrift Condensed" panose="020B0502040204020203" pitchFamily="34" charset="0"/>
              </a:rPr>
              <a:t>indore</a:t>
            </a:r>
            <a:endParaRPr lang="en-IN" sz="3600" u="sng" dirty="0">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168627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5D0C7-FDE9-2446-2365-64A786DACC80}"/>
              </a:ext>
            </a:extLst>
          </p:cNvPr>
          <p:cNvSpPr>
            <a:spLocks noGrp="1"/>
          </p:cNvSpPr>
          <p:nvPr>
            <p:ph idx="1"/>
          </p:nvPr>
        </p:nvSpPr>
        <p:spPr>
          <a:xfrm>
            <a:off x="611154" y="1455576"/>
            <a:ext cx="10820400" cy="5738326"/>
          </a:xfrm>
        </p:spPr>
        <p:txBody>
          <a:bodyPr>
            <a:noAutofit/>
          </a:bodyPr>
          <a:lstStyle/>
          <a:p>
            <a:r>
              <a:rPr lang="en-US" sz="1600" dirty="0">
                <a:solidFill>
                  <a:srgbClr val="7FF6F9"/>
                </a:solidFill>
                <a:latin typeface="Bahnschrift Light Condensed" panose="020B0502040204020203" pitchFamily="34" charset="0"/>
              </a:rPr>
              <a:t>Hostels, hotels, and auto garages are also known to dispose wastes that clog drainage pipes and contribute to mixing of sewage waste and drinking water. This may increase the risk of contamination near those areas as well. perennial river and on it two barrages viz </a:t>
            </a:r>
            <a:r>
              <a:rPr lang="en-US" sz="1600" dirty="0" err="1">
                <a:solidFill>
                  <a:srgbClr val="7FF6F9"/>
                </a:solidFill>
                <a:latin typeface="Bahnschrift Light Condensed" panose="020B0502040204020203" pitchFamily="34" charset="0"/>
              </a:rPr>
              <a:t>Kayastha</a:t>
            </a:r>
            <a:r>
              <a:rPr lang="en-US" sz="1600" dirty="0">
                <a:solidFill>
                  <a:srgbClr val="7FF6F9"/>
                </a:solidFill>
                <a:latin typeface="Bahnschrift Light Condensed" panose="020B0502040204020203" pitchFamily="34" charset="0"/>
              </a:rPr>
              <a:t> </a:t>
            </a:r>
            <a:r>
              <a:rPr lang="en-US" sz="1600" dirty="0" err="1">
                <a:solidFill>
                  <a:srgbClr val="7FF6F9"/>
                </a:solidFill>
                <a:latin typeface="Bahnschrift Light Condensed" panose="020B0502040204020203" pitchFamily="34" charset="0"/>
              </a:rPr>
              <a:t>Khedi</a:t>
            </a:r>
            <a:r>
              <a:rPr lang="en-US" sz="1600" dirty="0">
                <a:solidFill>
                  <a:srgbClr val="7FF6F9"/>
                </a:solidFill>
                <a:latin typeface="Bahnschrift Light Condensed" panose="020B0502040204020203" pitchFamily="34" charset="0"/>
              </a:rPr>
              <a:t> and </a:t>
            </a:r>
            <a:r>
              <a:rPr lang="en-US" sz="1600" dirty="0" err="1">
                <a:solidFill>
                  <a:srgbClr val="7FF6F9"/>
                </a:solidFill>
                <a:latin typeface="Bahnschrift Light Condensed" panose="020B0502040204020203" pitchFamily="34" charset="0"/>
              </a:rPr>
              <a:t>Rambasa</a:t>
            </a:r>
            <a:r>
              <a:rPr lang="en-US" sz="1600" dirty="0">
                <a:solidFill>
                  <a:srgbClr val="7FF6F9"/>
                </a:solidFill>
                <a:latin typeface="Bahnschrift Light Condensed" panose="020B0502040204020203" pitchFamily="34" charset="0"/>
              </a:rPr>
              <a:t> have been constructed to store the water which is mainly utilized for Irrigation purposes</a:t>
            </a:r>
          </a:p>
          <a:p>
            <a:r>
              <a:rPr lang="en-US" sz="1600" b="0" i="0" dirty="0">
                <a:solidFill>
                  <a:srgbClr val="7FF6F9"/>
                </a:solidFill>
                <a:effectLst/>
                <a:latin typeface="Bahnschrift Light Condensed" panose="020B0502040204020203" pitchFamily="34" charset="0"/>
              </a:rPr>
              <a:t>Children, elderly, and immunocompromised individuals (e.g. those with HIV/AIDS) are more susceptible to sewage waste pollution in Indore's water supply. Children who are exposed to harmful pathogens such as </a:t>
            </a:r>
            <a:r>
              <a:rPr lang="en-US" sz="1600" b="0" i="1" dirty="0">
                <a:solidFill>
                  <a:srgbClr val="7FF6F9"/>
                </a:solidFill>
                <a:effectLst/>
                <a:latin typeface="Bahnschrift Light Condensed" panose="020B0502040204020203" pitchFamily="34" charset="0"/>
              </a:rPr>
              <a:t>G. Lamblia</a:t>
            </a:r>
            <a:r>
              <a:rPr lang="en-US" sz="1600" b="0" i="0" dirty="0">
                <a:solidFill>
                  <a:srgbClr val="7FF6F9"/>
                </a:solidFill>
                <a:effectLst/>
                <a:latin typeface="Bahnschrift Light Condensed" panose="020B0502040204020203" pitchFamily="34" charset="0"/>
              </a:rPr>
              <a:t> or </a:t>
            </a:r>
            <a:r>
              <a:rPr lang="en-US" sz="1600" b="0" i="1" dirty="0">
                <a:solidFill>
                  <a:srgbClr val="7FF6F9"/>
                </a:solidFill>
                <a:effectLst/>
                <a:latin typeface="Bahnschrift Light Condensed" panose="020B0502040204020203" pitchFamily="34" charset="0"/>
              </a:rPr>
              <a:t>V. cholerae</a:t>
            </a:r>
            <a:r>
              <a:rPr lang="en-US" sz="1600" b="0" i="0" dirty="0">
                <a:solidFill>
                  <a:srgbClr val="7FF6F9"/>
                </a:solidFill>
                <a:effectLst/>
                <a:latin typeface="Bahnschrift Light Condensed" panose="020B0502040204020203" pitchFamily="34" charset="0"/>
              </a:rPr>
              <a:t> can contract giardiasis or cholera and have potential adverse long-term health effects such as cancer or developmental disabilities.[</a:t>
            </a:r>
            <a:r>
              <a:rPr lang="en-US" sz="1600" b="0" i="0" u="sng" dirty="0">
                <a:solidFill>
                  <a:srgbClr val="7FF6F9"/>
                </a:solidFill>
                <a:effectLst/>
                <a:latin typeface="Bahnschrift Light Condensed" panose="020B0502040204020203" pitchFamily="34" charset="0"/>
                <a:hlinkClick r:id="rId2">
                  <a:extLst>
                    <a:ext uri="{A12FA001-AC4F-418D-AE19-62706E023703}">
                      <ahyp:hlinkClr xmlns:ahyp="http://schemas.microsoft.com/office/drawing/2018/hyperlinkcolor" val="tx"/>
                    </a:ext>
                  </a:extLst>
                </a:hlinkClick>
              </a:rPr>
              <a:t>6</a:t>
            </a:r>
            <a:r>
              <a:rPr lang="en-US" sz="1600" b="0" i="0" dirty="0">
                <a:solidFill>
                  <a:srgbClr val="7FF6F9"/>
                </a:solidFill>
                <a:effectLst/>
                <a:latin typeface="Bahnschrift Light Condensed" panose="020B0502040204020203" pitchFamily="34" charset="0"/>
              </a:rPr>
              <a:t>] Others exposed to such pathogens are likely to have acute effects such as diarrhea but may not face the same long-term effects as a developing child.</a:t>
            </a:r>
          </a:p>
          <a:p>
            <a:pPr marL="0" indent="0">
              <a:buNone/>
            </a:pPr>
            <a:endParaRPr lang="en-US" sz="1600" b="0" i="0" dirty="0">
              <a:solidFill>
                <a:srgbClr val="7FF6F9"/>
              </a:solidFill>
              <a:effectLst/>
              <a:latin typeface="Bahnschrift Light Condensed" panose="020B0502040204020203" pitchFamily="34" charset="0"/>
            </a:endParaRPr>
          </a:p>
          <a:p>
            <a:endParaRPr lang="en-US" sz="1600" b="0" i="0" dirty="0">
              <a:solidFill>
                <a:srgbClr val="7FF6F9"/>
              </a:solidFill>
              <a:effectLst/>
              <a:latin typeface="Bahnschrift Light Condensed" panose="020B0502040204020203" pitchFamily="34" charset="0"/>
            </a:endParaRPr>
          </a:p>
          <a:p>
            <a:pPr marL="0" indent="0">
              <a:buNone/>
            </a:pPr>
            <a:r>
              <a:rPr lang="en-US" sz="1600" b="1" dirty="0">
                <a:latin typeface="Bahnschrift Light Condensed" panose="020B0502040204020203" pitchFamily="34" charset="0"/>
              </a:rPr>
              <a:t>Laws/policies</a:t>
            </a:r>
          </a:p>
          <a:p>
            <a:r>
              <a:rPr lang="en-US" sz="1600" dirty="0">
                <a:solidFill>
                  <a:srgbClr val="7FF6F9"/>
                </a:solidFill>
                <a:latin typeface="Bahnschrift Light Condensed" panose="020B0502040204020203" pitchFamily="34" charset="0"/>
              </a:rPr>
              <a:t>National River Conservation Plan (1985): Policy to improve water quality and create sewage treatment plants.</a:t>
            </a:r>
          </a:p>
          <a:p>
            <a:r>
              <a:rPr lang="en-US" sz="1600" dirty="0">
                <a:solidFill>
                  <a:srgbClr val="7FF6F9"/>
                </a:solidFill>
                <a:latin typeface="Bahnschrift Light Condensed" panose="020B0502040204020203" pitchFamily="34" charset="0"/>
              </a:rPr>
              <a:t>Water (Prevention and Control) Act of 1974: Prevention and control of water pollution. Provides national water quality standards for drinking water and sewage treatment. Some states, including Madhya Pradesh, have recently set stricter standards to reduce sewage pollution. However, both have failed to act against violators.</a:t>
            </a:r>
          </a:p>
          <a:p>
            <a:r>
              <a:rPr lang="en-US" sz="1600" dirty="0">
                <a:solidFill>
                  <a:srgbClr val="7FF6F9"/>
                </a:solidFill>
                <a:latin typeface="Bahnschrift Light Condensed" panose="020B0502040204020203" pitchFamily="34" charset="0"/>
              </a:rPr>
              <a:t>Neither of these legislations were effective, which led to their dismantling in 2014.</a:t>
            </a:r>
          </a:p>
          <a:p>
            <a:endParaRPr lang="en-US" sz="1400" dirty="0">
              <a:solidFill>
                <a:srgbClr val="7FF6F9"/>
              </a:solidFill>
              <a:latin typeface="Bahnschrift Light Condensed" panose="020B0502040204020203" pitchFamily="34" charset="0"/>
            </a:endParaRPr>
          </a:p>
        </p:txBody>
      </p:sp>
    </p:spTree>
    <p:extLst>
      <p:ext uri="{BB962C8B-B14F-4D97-AF65-F5344CB8AC3E}">
        <p14:creationId xmlns:p14="http://schemas.microsoft.com/office/powerpoint/2010/main" val="70774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63BE6-74AC-B475-4071-A460F0E0B705}"/>
              </a:ext>
            </a:extLst>
          </p:cNvPr>
          <p:cNvSpPr>
            <a:spLocks noGrp="1"/>
          </p:cNvSpPr>
          <p:nvPr>
            <p:ph idx="1"/>
          </p:nvPr>
        </p:nvSpPr>
        <p:spPr>
          <a:xfrm>
            <a:off x="685800" y="639192"/>
            <a:ext cx="10820400" cy="5579493"/>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44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References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1. Centre for Science and Environment (2011). Indore: The Water-Waste Portrait. [Last accessed on 2015 Nov 21]. Available from: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http://cseindia.org/userfiles/indore_portrait.pdf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2. Jha B. (2012, July 9). Indore, Bhopal pollutes its water resources, heavily dependent on Narmada. [Last accessed on 2015 Nov 21]. Available from: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http://timesofindia.indiatimes.com/home/environment/pollution/Indore-Bhopal-pollutes-its-water-resources-heavily-dependent-on-Narmada/articleshow/14772006.cms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3. Sharma R, Sikka J, Bajpai N,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Waghela</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D. Impact of Domestic Sewage and Industrial Effluent on Water Quality of the Khan River, Indore (India)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Pollut</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Res. 2012;31:289–96.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[Google Scholar]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4.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Gurjar</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M,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Chourey</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VR, Dwivedi D, Vyas R.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Physico</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Chemical Assessment of Groundwater in Indore City.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Curr</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World Environ. 2013;8:117–21.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[Google Scholar]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5.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Dega</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S. (2014, November 10). Restoring Indore's Lakes to Create an Emergency Water Supply. [Last accessed on 2015 Nov 21]. Available from: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https://www.rockefellerfoundation.org/blog/restoring-indores-lakes-create/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6. Petri WA, Jr, Miller M, Binder HJ, Levine MM, Dillingham R, </a:t>
            </a:r>
            <a:r>
              <a:rPr kumimoji="0" lang="en-US" sz="1600" b="0" i="0" u="none" strike="noStrike" kern="1200" cap="none" spc="0" normalizeH="0" baseline="0" noProof="0" dirty="0" err="1">
                <a:ln>
                  <a:noFill/>
                </a:ln>
                <a:effectLst/>
                <a:uLnTx/>
                <a:uFillTx/>
                <a:latin typeface="Bahnschrift Light Condensed" panose="020B0502040204020203" pitchFamily="34" charset="0"/>
                <a:ea typeface="+mn-ea"/>
                <a:cs typeface="+mn-cs"/>
              </a:rPr>
              <a:t>Guerrant</a:t>
            </a: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 RL. Enteric infections, diarrhea, and their impact on function and development. The Journal of clinical investigation. 2008;118:1277. [PMC free article] [PubMed]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[Google Scholar]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7. Parikh H. (2014, October 5). Slum Networking of Indore City. [Last accessed on 2015 Nov 21]. Available from: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http://architexturez.net/doc/az-cf-166249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Bahnschrift Light Condensed" panose="020B0502040204020203" pitchFamily="34" charset="0"/>
                <a:ea typeface="+mn-ea"/>
                <a:cs typeface="+mn-cs"/>
              </a:rPr>
              <a:t>8. Purohit M. (2014, February 8) Solutions to Indore's water problems don't have to be so expensive! [Last accessed on 2015 Nov 21]. Available from: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http://www.indiawaterportal.org/articles/solutions-indores-water-problems-dont-have-be-so-expensive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hlinkClick r:id="rId2"/>
              </a:rPr>
              <a:t>https://timesofindia.indiatimes.com/city/indore/no-piped-drinking-water-in-72-homes/articleshow/91876891.cms</a:t>
            </a:r>
            <a:endParaRPr lang="en-US" sz="1600" dirty="0">
              <a:solidFill>
                <a:srgbClr val="FFFF00"/>
              </a:solidFill>
              <a:latin typeface="Bahnschrift Light Condensed"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https://www.hindustantimes.com/indore/labyrinth-of-indore-s-drainage-system/story-qqqM7a0N9kNuoR2QUgaVNN.html</a:t>
            </a:r>
          </a:p>
          <a:p>
            <a:endParaRPr lang="en-IN" dirty="0"/>
          </a:p>
        </p:txBody>
      </p:sp>
    </p:spTree>
    <p:extLst>
      <p:ext uri="{BB962C8B-B14F-4D97-AF65-F5344CB8AC3E}">
        <p14:creationId xmlns:p14="http://schemas.microsoft.com/office/powerpoint/2010/main" val="28685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9926-111C-57AC-3CFD-5A059086AA5B}"/>
              </a:ext>
            </a:extLst>
          </p:cNvPr>
          <p:cNvSpPr>
            <a:spLocks noGrp="1"/>
          </p:cNvSpPr>
          <p:nvPr>
            <p:ph type="title"/>
          </p:nvPr>
        </p:nvSpPr>
        <p:spPr>
          <a:xfrm>
            <a:off x="433874" y="223198"/>
            <a:ext cx="10820400" cy="1293028"/>
          </a:xfrm>
        </p:spPr>
        <p:txBody>
          <a:bodyPr/>
          <a:lstStyle/>
          <a:p>
            <a:pPr algn="ctr"/>
            <a:r>
              <a:rPr lang="en-US" dirty="0"/>
              <a:t>Indore is Still Very Much Water Minus!!</a:t>
            </a:r>
            <a:endParaRPr lang="en-IN" dirty="0"/>
          </a:p>
        </p:txBody>
      </p:sp>
      <p:sp>
        <p:nvSpPr>
          <p:cNvPr id="3" name="Content Placeholder 2">
            <a:extLst>
              <a:ext uri="{FF2B5EF4-FFF2-40B4-BE49-F238E27FC236}">
                <a16:creationId xmlns:a16="http://schemas.microsoft.com/office/drawing/2014/main" id="{EC149E67-D876-5E25-CD8A-81AC512F1EC2}"/>
              </a:ext>
            </a:extLst>
          </p:cNvPr>
          <p:cNvSpPr>
            <a:spLocks noGrp="1"/>
          </p:cNvSpPr>
          <p:nvPr>
            <p:ph idx="1"/>
          </p:nvPr>
        </p:nvSpPr>
        <p:spPr>
          <a:xfrm>
            <a:off x="583164" y="1516226"/>
            <a:ext cx="10820400" cy="4024125"/>
          </a:xfrm>
        </p:spPr>
        <p:txBody>
          <a:bodyPr>
            <a:normAutofit/>
          </a:bodyPr>
          <a:lstStyle/>
          <a:p>
            <a:r>
              <a:rPr lang="en-US" sz="1400" dirty="0">
                <a:latin typeface="Bahnschrift Light Condensed" panose="020B0502040204020203" pitchFamily="34" charset="0"/>
              </a:rPr>
              <a:t>The Rivers Khan and </a:t>
            </a:r>
            <a:r>
              <a:rPr lang="en-US" sz="1400" dirty="0" err="1">
                <a:latin typeface="Bahnschrift Light Condensed" panose="020B0502040204020203" pitchFamily="34" charset="0"/>
              </a:rPr>
              <a:t>Saraswati</a:t>
            </a:r>
            <a:r>
              <a:rPr lang="en-US" sz="1400" dirty="0">
                <a:latin typeface="Bahnschrift Light Condensed" panose="020B0502040204020203" pitchFamily="34" charset="0"/>
              </a:rPr>
              <a:t> drain the city of Indore and a considerable part of the sewage would earlier also drain into these rivers. </a:t>
            </a:r>
          </a:p>
          <a:p>
            <a:r>
              <a:rPr lang="en-US" sz="1400" dirty="0">
                <a:latin typeface="Bahnschrift Light Condensed" panose="020B0502040204020203" pitchFamily="34" charset="0"/>
              </a:rPr>
              <a:t>Over the past few years, a massive </a:t>
            </a:r>
            <a:r>
              <a:rPr lang="en-US" sz="1400" dirty="0" err="1">
                <a:latin typeface="Bahnschrift Light Condensed" panose="020B0502040204020203" pitchFamily="34" charset="0"/>
              </a:rPr>
              <a:t>programme</a:t>
            </a:r>
            <a:r>
              <a:rPr lang="en-US" sz="1400" dirty="0">
                <a:latin typeface="Bahnschrift Light Condensed" panose="020B0502040204020203" pitchFamily="34" charset="0"/>
              </a:rPr>
              <a:t> has been undertaken to tap these open drains and outfalls, numbering in thousands, that were discharging untreated wastewater into these rivers, by laying sewers along their banks and then directing the wastewater to seven new Sewage Treatment Plants (STPs) constructed at intervals along these rivers. </a:t>
            </a:r>
          </a:p>
          <a:p>
            <a:r>
              <a:rPr lang="en-US" sz="1400" dirty="0">
                <a:latin typeface="Bahnschrift Light Condensed" panose="020B0502040204020203" pitchFamily="34" charset="0"/>
              </a:rPr>
              <a:t>Currently there are about 1100 kms of sewers in the city. There was already a group of STPs downstream of the city at </a:t>
            </a:r>
            <a:r>
              <a:rPr lang="en-US" sz="1400" dirty="0" err="1">
                <a:latin typeface="Bahnschrift Light Condensed" panose="020B0502040204020203" pitchFamily="34" charset="0"/>
              </a:rPr>
              <a:t>Kabitkhedi</a:t>
            </a:r>
            <a:r>
              <a:rPr lang="en-US" sz="1400" dirty="0">
                <a:latin typeface="Bahnschrift Light Condensed" panose="020B0502040204020203" pitchFamily="34" charset="0"/>
              </a:rPr>
              <a:t> along the river Khan to treat the wastewater from the sewerage system laid in the city but they were partially treating only about 100 Million Liters Per Day (MLD) of the total wastewater of 320 MLD or so that is generated as there were not enough sewers to carry the wastewater to them.</a:t>
            </a:r>
          </a:p>
          <a:p>
            <a:r>
              <a:rPr lang="en-US" sz="1400" b="0" i="0" dirty="0">
                <a:effectLst/>
                <a:latin typeface="Bahnschrift Light Condensed" panose="020B0502040204020203" pitchFamily="34" charset="0"/>
              </a:rPr>
              <a:t>Now, with the tapping of all the thousands of outfalls and treatment of the wastewater in the seven new STPs constructed along the rivers and greater flow to the </a:t>
            </a:r>
            <a:r>
              <a:rPr lang="en-US" sz="1400" b="0" i="0" dirty="0" err="1">
                <a:effectLst/>
                <a:latin typeface="Bahnschrift Light Condensed" panose="020B0502040204020203" pitchFamily="34" charset="0"/>
              </a:rPr>
              <a:t>Kabitkhedi</a:t>
            </a:r>
            <a:r>
              <a:rPr lang="en-US" sz="1400" b="0" i="0" dirty="0">
                <a:effectLst/>
                <a:latin typeface="Bahnschrift Light Condensed" panose="020B0502040204020203" pitchFamily="34" charset="0"/>
              </a:rPr>
              <a:t> group of STPs as a consequence of new sewers being laid, 312 MLD of wastewater is being partially treated and some of this is being reused in washing roads and in maintaining the various gardens and parks while the rest is being released into the rivers (Free Press, 2021a). </a:t>
            </a:r>
            <a:endParaRPr lang="en-IN" sz="1400"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0AACB39A-3A2E-FF07-D074-A1D86072914B}"/>
              </a:ext>
            </a:extLst>
          </p:cNvPr>
          <p:cNvPicPr>
            <a:picLocks noChangeAspect="1"/>
          </p:cNvPicPr>
          <p:nvPr/>
        </p:nvPicPr>
        <p:blipFill>
          <a:blip r:embed="rId2"/>
          <a:stretch>
            <a:fillRect/>
          </a:stretch>
        </p:blipFill>
        <p:spPr>
          <a:xfrm>
            <a:off x="2391681" y="4435987"/>
            <a:ext cx="6587544" cy="2208727"/>
          </a:xfrm>
          <a:prstGeom prst="rect">
            <a:avLst/>
          </a:prstGeom>
        </p:spPr>
      </p:pic>
    </p:spTree>
    <p:extLst>
      <p:ext uri="{BB962C8B-B14F-4D97-AF65-F5344CB8AC3E}">
        <p14:creationId xmlns:p14="http://schemas.microsoft.com/office/powerpoint/2010/main" val="2249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966A91D-2DFB-3629-FE57-80226B4B51AC}"/>
              </a:ext>
            </a:extLst>
          </p:cNvPr>
          <p:cNvSpPr>
            <a:spLocks noGrp="1"/>
          </p:cNvSpPr>
          <p:nvPr>
            <p:ph idx="1"/>
          </p:nvPr>
        </p:nvSpPr>
        <p:spPr>
          <a:xfrm>
            <a:off x="690465" y="1147666"/>
            <a:ext cx="10804850" cy="5071020"/>
          </a:xfrm>
        </p:spPr>
        <p:txBody>
          <a:bodyPr>
            <a:normAutofit/>
          </a:bodyPr>
          <a:lstStyle/>
          <a:p>
            <a:r>
              <a:rPr lang="en-US" sz="1600" dirty="0">
                <a:latin typeface="Bahnschrift Light Condensed" panose="020B0502040204020203" pitchFamily="34" charset="0"/>
              </a:rPr>
              <a:t>Expenditure on sewerage and STPs was less in 2017-18 when the sewer lines were less in length and the STPs were not being run as much. </a:t>
            </a:r>
          </a:p>
          <a:p>
            <a:r>
              <a:rPr lang="en-US" sz="1600" dirty="0">
                <a:latin typeface="Bahnschrift Light Condensed" panose="020B0502040204020203" pitchFamily="34" charset="0"/>
              </a:rPr>
              <a:t>In 2018-19 the expenditure increased because more STPs began functioning and the shortfall in drainage </a:t>
            </a:r>
            <a:r>
              <a:rPr lang="en-US" sz="1600" dirty="0" err="1">
                <a:latin typeface="Bahnschrift Light Condensed" panose="020B0502040204020203" pitchFamily="34" charset="0"/>
              </a:rPr>
              <a:t>cess</a:t>
            </a:r>
            <a:r>
              <a:rPr lang="en-US" sz="1600" dirty="0">
                <a:latin typeface="Bahnschrift Light Condensed" panose="020B0502040204020203" pitchFamily="34" charset="0"/>
              </a:rPr>
              <a:t> increased to 48.8 percent. </a:t>
            </a:r>
          </a:p>
          <a:p>
            <a:r>
              <a:rPr lang="en-US" sz="1600" dirty="0">
                <a:latin typeface="Bahnschrift Light Condensed" panose="020B0502040204020203" pitchFamily="34" charset="0"/>
              </a:rPr>
              <a:t>The expenditure paradoxically fell in 2019-20 and so the shortfall was less at 13.5 percent. This was because the STPs were not run regularly in that year as will become clear later. </a:t>
            </a:r>
          </a:p>
          <a:p>
            <a:endParaRPr lang="en-US" sz="1600" dirty="0">
              <a:latin typeface="Bahnschrift Light Condensed" panose="020B0502040204020203" pitchFamily="34" charset="0"/>
            </a:endParaRPr>
          </a:p>
          <a:p>
            <a:r>
              <a:rPr lang="en-US" sz="1600" dirty="0">
                <a:latin typeface="Bahnschrift Light Condensed" panose="020B0502040204020203" pitchFamily="34" charset="0"/>
              </a:rPr>
              <a:t>Faced with this shortfall in cost recovery, the IMC announced </a:t>
            </a:r>
            <a:r>
              <a:rPr lang="en-US" sz="1600" dirty="0">
                <a:solidFill>
                  <a:srgbClr val="7FF6F9"/>
                </a:solidFill>
                <a:latin typeface="Bahnschrift Light Condensed" panose="020B0502040204020203" pitchFamily="34" charset="0"/>
              </a:rPr>
              <a:t>a hike in water taxes, to double of what they were earlier and introduced a new sewerage tax to become effective from April 2021</a:t>
            </a:r>
            <a:r>
              <a:rPr lang="en-US" sz="1600" dirty="0">
                <a:latin typeface="Bahnschrift Light Condensed" panose="020B0502040204020203" pitchFamily="34" charset="0"/>
              </a:rPr>
              <a:t>. However, this was immediately met with opposition from the citizens and both the ruling party and opposition politicians </a:t>
            </a:r>
            <a:r>
              <a:rPr lang="en-US" sz="1600" dirty="0" err="1">
                <a:latin typeface="Bahnschrift Light Condensed" panose="020B0502040204020203" pitchFamily="34" charset="0"/>
              </a:rPr>
              <a:t>pressurised</a:t>
            </a:r>
            <a:r>
              <a:rPr lang="en-US" sz="1600" dirty="0">
                <a:latin typeface="Bahnschrift Light Condensed" panose="020B0502040204020203" pitchFamily="34" charset="0"/>
              </a:rPr>
              <a:t> the IMC to withdraw this proposed hike (Free Press, 2021b).</a:t>
            </a:r>
          </a:p>
          <a:p>
            <a:endParaRPr lang="en-US" sz="1600" dirty="0">
              <a:latin typeface="Bahnschrift Light Condensed" panose="020B0502040204020203" pitchFamily="34" charset="0"/>
            </a:endParaRPr>
          </a:p>
          <a:p>
            <a:r>
              <a:rPr lang="en-US" sz="1600" dirty="0">
                <a:latin typeface="Bahnschrift Light Condensed" panose="020B0502040204020203" pitchFamily="34" charset="0"/>
              </a:rPr>
              <a:t>This clearly shows that the provision of </a:t>
            </a:r>
            <a:r>
              <a:rPr lang="en-US" sz="1600" dirty="0" err="1">
                <a:latin typeface="Bahnschrift Light Condensed" panose="020B0502040204020203" pitchFamily="34" charset="0"/>
              </a:rPr>
              <a:t>centralised</a:t>
            </a:r>
            <a:r>
              <a:rPr lang="en-US" sz="1600" dirty="0">
                <a:latin typeface="Bahnschrift Light Condensed" panose="020B0502040204020203" pitchFamily="34" charset="0"/>
              </a:rPr>
              <a:t> sewerage services on a regular basis is economically unsustainable. The finances of sewerage and sewage treatment are </a:t>
            </a:r>
            <a:r>
              <a:rPr lang="en-US" sz="1600" dirty="0" err="1">
                <a:latin typeface="Bahnschrift Light Condensed" panose="020B0502040204020203" pitchFamily="34" charset="0"/>
              </a:rPr>
              <a:t>analysed</a:t>
            </a:r>
            <a:r>
              <a:rPr lang="en-US" sz="1600" dirty="0">
                <a:latin typeface="Bahnschrift Light Condensed" panose="020B0502040204020203" pitchFamily="34" charset="0"/>
              </a:rPr>
              <a:t> further below to underline this economic unviability of </a:t>
            </a:r>
            <a:r>
              <a:rPr lang="en-US" sz="1600" dirty="0" err="1">
                <a:latin typeface="Bahnschrift Light Condensed" panose="020B0502040204020203" pitchFamily="34" charset="0"/>
              </a:rPr>
              <a:t>centralised</a:t>
            </a:r>
            <a:r>
              <a:rPr lang="en-US" sz="1600" dirty="0">
                <a:latin typeface="Bahnschrift Light Condensed" panose="020B0502040204020203" pitchFamily="34" charset="0"/>
              </a:rPr>
              <a:t> systems.</a:t>
            </a:r>
          </a:p>
          <a:p>
            <a:r>
              <a:rPr lang="en-US" sz="1600" dirty="0">
                <a:solidFill>
                  <a:srgbClr val="7FF6F9"/>
                </a:solidFill>
                <a:latin typeface="Bahnschrift Light Condensed" panose="020B0502040204020203" pitchFamily="34" charset="0"/>
              </a:rPr>
              <a:t>Clearly, the IMC is underspending by a very large proportion on sewerage and treatment and especially on treatment. This becomes clear once we study the actual operation of the STPs in Indore.</a:t>
            </a:r>
          </a:p>
          <a:p>
            <a:endParaRPr lang="en-US" sz="1600" dirty="0">
              <a:solidFill>
                <a:srgbClr val="7FF6F9"/>
              </a:solidFill>
              <a:latin typeface="Bahnschrift Light Condensed" panose="020B0502040204020203" pitchFamily="34" charset="0"/>
            </a:endParaRPr>
          </a:p>
          <a:p>
            <a:r>
              <a:rPr lang="en-US" sz="1600" dirty="0">
                <a:solidFill>
                  <a:srgbClr val="7FF6F9"/>
                </a:solidFill>
                <a:latin typeface="Bahnschrift Light Condensed" panose="020B0502040204020203" pitchFamily="34" charset="0"/>
              </a:rPr>
              <a:t>The total installed capacity of STPs in Indore is 402 MLD which can easily treat the 320 MLD of wastewater that is generated in the city. However, in reality this is not taking place due to shortage of funds and all the STPs are being run at much lower than design capacity and most of the wastewater is being bypassed. </a:t>
            </a:r>
          </a:p>
        </p:txBody>
      </p:sp>
    </p:spTree>
    <p:extLst>
      <p:ext uri="{BB962C8B-B14F-4D97-AF65-F5344CB8AC3E}">
        <p14:creationId xmlns:p14="http://schemas.microsoft.com/office/powerpoint/2010/main" val="183426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2D7E-2C3F-01D7-0A6A-91BDCB136BBE}"/>
              </a:ext>
            </a:extLst>
          </p:cNvPr>
          <p:cNvSpPr>
            <a:spLocks noGrp="1"/>
          </p:cNvSpPr>
          <p:nvPr>
            <p:ph type="title"/>
          </p:nvPr>
        </p:nvSpPr>
        <p:spPr>
          <a:xfrm>
            <a:off x="377890" y="-7199"/>
            <a:ext cx="10820400" cy="1293028"/>
          </a:xfrm>
        </p:spPr>
        <p:txBody>
          <a:bodyPr/>
          <a:lstStyle/>
          <a:p>
            <a:pPr algn="l"/>
            <a:r>
              <a:rPr lang="en-IN" dirty="0">
                <a:latin typeface="Bahnschrift Condensed" panose="020B0502040204020203" pitchFamily="34" charset="0"/>
              </a:rPr>
              <a:t>Problems at ground level</a:t>
            </a:r>
          </a:p>
        </p:txBody>
      </p:sp>
      <p:sp>
        <p:nvSpPr>
          <p:cNvPr id="3" name="Content Placeholder 2">
            <a:extLst>
              <a:ext uri="{FF2B5EF4-FFF2-40B4-BE49-F238E27FC236}">
                <a16:creationId xmlns:a16="http://schemas.microsoft.com/office/drawing/2014/main" id="{B0F17226-8E7C-93F8-C3C6-C97711E764BA}"/>
              </a:ext>
            </a:extLst>
          </p:cNvPr>
          <p:cNvSpPr>
            <a:spLocks noGrp="1"/>
          </p:cNvSpPr>
          <p:nvPr>
            <p:ph idx="1"/>
          </p:nvPr>
        </p:nvSpPr>
        <p:spPr>
          <a:xfrm>
            <a:off x="480526" y="1173408"/>
            <a:ext cx="6116217" cy="4511183"/>
          </a:xfrm>
        </p:spPr>
        <p:txBody>
          <a:bodyPr>
            <a:normAutofit/>
          </a:bodyPr>
          <a:lstStyle/>
          <a:p>
            <a:r>
              <a:rPr lang="en-US" sz="1400" b="0" i="0" dirty="0">
                <a:solidFill>
                  <a:srgbClr val="7FF6F9"/>
                </a:solidFill>
                <a:effectLst/>
                <a:latin typeface="Bahnschrift Light Condensed" panose="020B0502040204020203" pitchFamily="34" charset="0"/>
              </a:rPr>
              <a:t>The first STP is on the River </a:t>
            </a:r>
            <a:r>
              <a:rPr lang="en-US" sz="1400" b="0" i="0" dirty="0" err="1">
                <a:solidFill>
                  <a:srgbClr val="7FF6F9"/>
                </a:solidFill>
                <a:effectLst/>
                <a:latin typeface="Bahnschrift Light Condensed" panose="020B0502040204020203" pitchFamily="34" charset="0"/>
              </a:rPr>
              <a:t>Saraswati</a:t>
            </a:r>
            <a:r>
              <a:rPr lang="en-US" sz="1400" b="0" i="0" dirty="0">
                <a:solidFill>
                  <a:srgbClr val="7FF6F9"/>
                </a:solidFill>
                <a:effectLst/>
                <a:latin typeface="Bahnschrift Light Condensed" panose="020B0502040204020203" pitchFamily="34" charset="0"/>
              </a:rPr>
              <a:t> in </a:t>
            </a:r>
            <a:r>
              <a:rPr lang="en-US" sz="1400" b="0" i="0" dirty="0" err="1">
                <a:solidFill>
                  <a:srgbClr val="7FF6F9"/>
                </a:solidFill>
                <a:effectLst/>
                <a:latin typeface="Bahnschrift Light Condensed" panose="020B0502040204020203" pitchFamily="34" charset="0"/>
              </a:rPr>
              <a:t>Bijalpur</a:t>
            </a:r>
            <a:r>
              <a:rPr lang="en-US" sz="1400" b="0" i="0" dirty="0">
                <a:solidFill>
                  <a:srgbClr val="7FF6F9"/>
                </a:solidFill>
                <a:effectLst/>
                <a:latin typeface="Bahnschrift Light Condensed" panose="020B0502040204020203" pitchFamily="34" charset="0"/>
              </a:rPr>
              <a:t> above a dam that had earlier been built on it and this is supposed to treat all the wastewater from the part of the city above it. The picture below shows that the dam below the STP is badly </a:t>
            </a:r>
            <a:r>
              <a:rPr lang="en-US" sz="1400" b="0" i="0" dirty="0" err="1">
                <a:solidFill>
                  <a:srgbClr val="7FF6F9"/>
                </a:solidFill>
                <a:effectLst/>
                <a:latin typeface="Bahnschrift Light Condensed" panose="020B0502040204020203" pitchFamily="34" charset="0"/>
              </a:rPr>
              <a:t>eutrophied</a:t>
            </a:r>
            <a:r>
              <a:rPr lang="en-US" sz="1400" b="0" i="0" dirty="0">
                <a:solidFill>
                  <a:srgbClr val="7FF6F9"/>
                </a:solidFill>
                <a:effectLst/>
                <a:latin typeface="Bahnschrift Light Condensed" panose="020B0502040204020203" pitchFamily="34" charset="0"/>
              </a:rPr>
              <a:t> with water hyacinth growth indicating that it is treating only part of the wastewater and bypassing the rest either untreated or partially treated into the dam.</a:t>
            </a:r>
            <a:endParaRPr lang="en-IN" sz="1400" dirty="0">
              <a:solidFill>
                <a:srgbClr val="7FF6F9"/>
              </a:solidFill>
              <a:latin typeface="Bahnschrift Light Condensed" panose="020B0502040204020203" pitchFamily="34" charset="0"/>
            </a:endParaRPr>
          </a:p>
        </p:txBody>
      </p:sp>
      <p:sp>
        <p:nvSpPr>
          <p:cNvPr id="5" name="TextBox 4">
            <a:extLst>
              <a:ext uri="{FF2B5EF4-FFF2-40B4-BE49-F238E27FC236}">
                <a16:creationId xmlns:a16="http://schemas.microsoft.com/office/drawing/2014/main" id="{C2CA7E67-40FD-CFB3-9D60-00A10FB26BAC}"/>
              </a:ext>
            </a:extLst>
          </p:cNvPr>
          <p:cNvSpPr txBox="1"/>
          <p:nvPr/>
        </p:nvSpPr>
        <p:spPr>
          <a:xfrm>
            <a:off x="6190861" y="3239079"/>
            <a:ext cx="4469363" cy="1384995"/>
          </a:xfrm>
          <a:prstGeom prst="rect">
            <a:avLst/>
          </a:prstGeom>
          <a:noFill/>
        </p:spPr>
        <p:txBody>
          <a:bodyPr wrap="square" rtlCol="0">
            <a:spAutoFit/>
          </a:bodyPr>
          <a:lstStyle/>
          <a:p>
            <a:r>
              <a:rPr lang="en-US" sz="1400" b="0" i="0" dirty="0">
                <a:solidFill>
                  <a:srgbClr val="7FF6F9"/>
                </a:solidFill>
                <a:effectLst/>
                <a:latin typeface="Bahnschrift Light Condensed" panose="020B0502040204020203" pitchFamily="34" charset="0"/>
              </a:rPr>
              <a:t>The next STP to which the tapping sewers along the River </a:t>
            </a:r>
            <a:r>
              <a:rPr lang="en-US" sz="1400" b="0" i="0" dirty="0" err="1">
                <a:solidFill>
                  <a:srgbClr val="7FF6F9"/>
                </a:solidFill>
                <a:effectLst/>
                <a:latin typeface="Bahnschrift Light Condensed" panose="020B0502040204020203" pitchFamily="34" charset="0"/>
              </a:rPr>
              <a:t>Saraswati</a:t>
            </a:r>
            <a:r>
              <a:rPr lang="en-US" sz="1400" b="0" i="0" dirty="0">
                <a:solidFill>
                  <a:srgbClr val="7FF6F9"/>
                </a:solidFill>
                <a:effectLst/>
                <a:latin typeface="Bahnschrift Light Condensed" panose="020B0502040204020203" pitchFamily="34" charset="0"/>
              </a:rPr>
              <a:t> and one of its tributaries is directed is at Nahar </a:t>
            </a:r>
            <a:r>
              <a:rPr lang="en-US" sz="1400" b="0" i="0" dirty="0" err="1">
                <a:solidFill>
                  <a:srgbClr val="7FF6F9"/>
                </a:solidFill>
                <a:effectLst/>
                <a:latin typeface="Bahnschrift Light Condensed" panose="020B0502040204020203" pitchFamily="34" charset="0"/>
              </a:rPr>
              <a:t>Bhandara</a:t>
            </a:r>
            <a:r>
              <a:rPr lang="en-US" sz="1400" b="0" i="0" dirty="0">
                <a:solidFill>
                  <a:srgbClr val="7FF6F9"/>
                </a:solidFill>
                <a:effectLst/>
                <a:latin typeface="Bahnschrift Light Condensed" panose="020B0502040204020203" pitchFamily="34" charset="0"/>
              </a:rPr>
              <a:t> and this too is bypassing most of the wastewater coming to it as can be seen in picture of the chamber through which water is supposed to come into the STP. Consequently, the river near this STP is completely covered with water hyacinth </a:t>
            </a:r>
            <a:endParaRPr lang="en-IN" sz="1400" dirty="0">
              <a:solidFill>
                <a:srgbClr val="7FF6F9"/>
              </a:solidFill>
              <a:latin typeface="Bahnschrift Light Condensed" panose="020B0502040204020203" pitchFamily="34" charset="0"/>
            </a:endParaRPr>
          </a:p>
        </p:txBody>
      </p:sp>
      <p:sp>
        <p:nvSpPr>
          <p:cNvPr id="7" name="TextBox 6">
            <a:extLst>
              <a:ext uri="{FF2B5EF4-FFF2-40B4-BE49-F238E27FC236}">
                <a16:creationId xmlns:a16="http://schemas.microsoft.com/office/drawing/2014/main" id="{D4A1C164-C19F-E7D8-9911-3D6C2FD8D8F5}"/>
              </a:ext>
            </a:extLst>
          </p:cNvPr>
          <p:cNvSpPr txBox="1"/>
          <p:nvPr/>
        </p:nvSpPr>
        <p:spPr>
          <a:xfrm>
            <a:off x="573833" y="5393309"/>
            <a:ext cx="11546632" cy="954107"/>
          </a:xfrm>
          <a:prstGeom prst="rect">
            <a:avLst/>
          </a:prstGeom>
          <a:noFill/>
        </p:spPr>
        <p:txBody>
          <a:bodyPr wrap="square">
            <a:spAutoFit/>
          </a:bodyPr>
          <a:lstStyle/>
          <a:p>
            <a:r>
              <a:rPr lang="en-US" sz="1400" dirty="0">
                <a:solidFill>
                  <a:srgbClr val="7FF6F9"/>
                </a:solidFill>
                <a:latin typeface="Bahnschrift Light Condensed" panose="020B0502040204020203" pitchFamily="34" charset="0"/>
              </a:rPr>
              <a:t>near the city </a:t>
            </a:r>
            <a:r>
              <a:rPr lang="en-US" sz="1400" dirty="0" err="1">
                <a:solidFill>
                  <a:srgbClr val="7FF6F9"/>
                </a:solidFill>
                <a:latin typeface="Bahnschrift Light Condensed" panose="020B0502040204020203" pitchFamily="34" charset="0"/>
              </a:rPr>
              <a:t>centre</a:t>
            </a:r>
            <a:r>
              <a:rPr lang="en-US" sz="1400" dirty="0">
                <a:solidFill>
                  <a:srgbClr val="7FF6F9"/>
                </a:solidFill>
                <a:latin typeface="Bahnschrift Light Condensed" panose="020B0502040204020203" pitchFamily="34" charset="0"/>
              </a:rPr>
              <a:t> which is known as </a:t>
            </a:r>
            <a:r>
              <a:rPr lang="en-US" sz="1400" dirty="0" err="1">
                <a:solidFill>
                  <a:srgbClr val="7FF6F9"/>
                </a:solidFill>
                <a:latin typeface="Bahnschrift Light Condensed" panose="020B0502040204020203" pitchFamily="34" charset="0"/>
              </a:rPr>
              <a:t>Rajwada</a:t>
            </a:r>
            <a:r>
              <a:rPr lang="en-US" sz="1400" dirty="0">
                <a:solidFill>
                  <a:srgbClr val="7FF6F9"/>
                </a:solidFill>
                <a:latin typeface="Bahnschrift Light Condensed" panose="020B0502040204020203" pitchFamily="34" charset="0"/>
              </a:rPr>
              <a:t> because of the Holkar king’s palace situated there, the two Rivers </a:t>
            </a:r>
            <a:r>
              <a:rPr lang="en-US" sz="1400" dirty="0" err="1">
                <a:solidFill>
                  <a:srgbClr val="7FF6F9"/>
                </a:solidFill>
                <a:latin typeface="Bahnschrift Light Condensed" panose="020B0502040204020203" pitchFamily="34" charset="0"/>
              </a:rPr>
              <a:t>Saraswati</a:t>
            </a:r>
            <a:r>
              <a:rPr lang="en-US" sz="1400" dirty="0">
                <a:solidFill>
                  <a:srgbClr val="7FF6F9"/>
                </a:solidFill>
                <a:latin typeface="Bahnschrift Light Condensed" panose="020B0502040204020203" pitchFamily="34" charset="0"/>
              </a:rPr>
              <a:t> and Khan meet. Here the flow of untreated wastewater is considerable and so the water is very polluted. As the combined River Khan flows down the city it gets more untreated waste water and reaches the main STP on its banks at </a:t>
            </a:r>
            <a:r>
              <a:rPr lang="en-US" sz="1400" dirty="0" err="1">
                <a:solidFill>
                  <a:srgbClr val="7FF6F9"/>
                </a:solidFill>
                <a:latin typeface="Bahnschrift Light Condensed" panose="020B0502040204020203" pitchFamily="34" charset="0"/>
              </a:rPr>
              <a:t>Kabitkheri</a:t>
            </a:r>
            <a:r>
              <a:rPr lang="en-US" sz="1400" dirty="0">
                <a:solidFill>
                  <a:srgbClr val="7FF6F9"/>
                </a:solidFill>
                <a:latin typeface="Bahnschrift Light Condensed" panose="020B0502040204020203" pitchFamily="34" charset="0"/>
              </a:rPr>
              <a:t>. Here the wastewater from the sewers of the city is once again only partially treated and mostly by passed to add to the polluted water of the river as is evident from the picture below of foaming dark polluted flow.</a:t>
            </a:r>
            <a:endParaRPr lang="en-IN" sz="1400" dirty="0">
              <a:solidFill>
                <a:srgbClr val="7FF6F9"/>
              </a:solidFill>
              <a:latin typeface="Bahnschrift Light Condensed" panose="020B0502040204020203" pitchFamily="34" charset="0"/>
            </a:endParaRPr>
          </a:p>
        </p:txBody>
      </p:sp>
      <p:pic>
        <p:nvPicPr>
          <p:cNvPr id="11" name="Picture 10">
            <a:extLst>
              <a:ext uri="{FF2B5EF4-FFF2-40B4-BE49-F238E27FC236}">
                <a16:creationId xmlns:a16="http://schemas.microsoft.com/office/drawing/2014/main" id="{735D782A-A84F-7265-087A-CCFCC329AEA0}"/>
              </a:ext>
            </a:extLst>
          </p:cNvPr>
          <p:cNvPicPr>
            <a:picLocks noChangeAspect="1"/>
          </p:cNvPicPr>
          <p:nvPr/>
        </p:nvPicPr>
        <p:blipFill>
          <a:blip r:embed="rId2"/>
          <a:stretch>
            <a:fillRect/>
          </a:stretch>
        </p:blipFill>
        <p:spPr>
          <a:xfrm>
            <a:off x="6766251" y="835253"/>
            <a:ext cx="4711958" cy="2116467"/>
          </a:xfrm>
          <a:prstGeom prst="rect">
            <a:avLst/>
          </a:prstGeom>
          <a:ln>
            <a:noFill/>
          </a:ln>
          <a:effectLst>
            <a:softEdge rad="112500"/>
          </a:effectLst>
        </p:spPr>
      </p:pic>
      <p:pic>
        <p:nvPicPr>
          <p:cNvPr id="14" name="Picture 13">
            <a:extLst>
              <a:ext uri="{FF2B5EF4-FFF2-40B4-BE49-F238E27FC236}">
                <a16:creationId xmlns:a16="http://schemas.microsoft.com/office/drawing/2014/main" id="{74034D94-876C-4B71-282B-0D7D5426A032}"/>
              </a:ext>
            </a:extLst>
          </p:cNvPr>
          <p:cNvPicPr>
            <a:picLocks noChangeAspect="1"/>
          </p:cNvPicPr>
          <p:nvPr/>
        </p:nvPicPr>
        <p:blipFill>
          <a:blip r:embed="rId3"/>
          <a:stretch>
            <a:fillRect/>
          </a:stretch>
        </p:blipFill>
        <p:spPr>
          <a:xfrm>
            <a:off x="1212980" y="2852957"/>
            <a:ext cx="4058815" cy="2157240"/>
          </a:xfrm>
          <a:prstGeom prst="rect">
            <a:avLst/>
          </a:prstGeom>
          <a:ln>
            <a:noFill/>
          </a:ln>
          <a:effectLst>
            <a:softEdge rad="112500"/>
          </a:effectLst>
        </p:spPr>
      </p:pic>
    </p:spTree>
    <p:extLst>
      <p:ext uri="{BB962C8B-B14F-4D97-AF65-F5344CB8AC3E}">
        <p14:creationId xmlns:p14="http://schemas.microsoft.com/office/powerpoint/2010/main" val="27546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8E9B0-27AB-5684-10EE-A43A6AE165E5}"/>
              </a:ext>
            </a:extLst>
          </p:cNvPr>
          <p:cNvSpPr>
            <a:spLocks noGrp="1"/>
          </p:cNvSpPr>
          <p:nvPr>
            <p:ph idx="1"/>
          </p:nvPr>
        </p:nvSpPr>
        <p:spPr>
          <a:xfrm>
            <a:off x="548173" y="4499222"/>
            <a:ext cx="11095653" cy="4024125"/>
          </a:xfrm>
        </p:spPr>
        <p:txBody>
          <a:bodyPr>
            <a:normAutofit/>
          </a:bodyPr>
          <a:lstStyle/>
          <a:p>
            <a:r>
              <a:rPr lang="en-US" sz="1200" dirty="0">
                <a:solidFill>
                  <a:srgbClr val="FFFF00"/>
                </a:solidFill>
              </a:rPr>
              <a:t>The test results establish that the water in the river at </a:t>
            </a:r>
            <a:r>
              <a:rPr lang="en-US" sz="1200" dirty="0" err="1">
                <a:solidFill>
                  <a:srgbClr val="FFFF00"/>
                </a:solidFill>
              </a:rPr>
              <a:t>Kabitkhedi</a:t>
            </a:r>
            <a:r>
              <a:rPr lang="en-US" sz="1200" dirty="0">
                <a:solidFill>
                  <a:srgbClr val="FFFF00"/>
                </a:solidFill>
              </a:rPr>
              <a:t> is highly polluted and not only is secondary treatment not being done properly in the STPs but tertiary treatment of chlorination is also not being properly done and that is why there is such a high level of coliform bacteria in the water.</a:t>
            </a:r>
          </a:p>
          <a:p>
            <a:endParaRPr lang="en-US" sz="1200" dirty="0">
              <a:solidFill>
                <a:srgbClr val="FFFF00"/>
              </a:solidFill>
            </a:endParaRPr>
          </a:p>
          <a:p>
            <a:r>
              <a:rPr lang="en-US" sz="1200" dirty="0">
                <a:solidFill>
                  <a:srgbClr val="7FF6F9"/>
                </a:solidFill>
              </a:rPr>
              <a:t>How then did Indore get the Water Plus certification then? All the STPs were run at full capacity a fortnight prior to and during the visit of the Swachh </a:t>
            </a:r>
            <a:r>
              <a:rPr lang="en-US" sz="1200" dirty="0" err="1">
                <a:solidFill>
                  <a:srgbClr val="7FF6F9"/>
                </a:solidFill>
              </a:rPr>
              <a:t>Sarvekshan</a:t>
            </a:r>
            <a:r>
              <a:rPr lang="en-US" sz="1200" dirty="0">
                <a:solidFill>
                  <a:srgbClr val="7FF6F9"/>
                </a:solidFill>
              </a:rPr>
              <a:t> team so that the water was clean in the rivers!! </a:t>
            </a:r>
            <a:r>
              <a:rPr lang="en-US" sz="1200" dirty="0">
                <a:solidFill>
                  <a:srgbClr val="FFFF00"/>
                </a:solidFill>
              </a:rPr>
              <a:t>Aqua harvesters </a:t>
            </a:r>
            <a:r>
              <a:rPr lang="en-US" sz="1200" dirty="0">
                <a:solidFill>
                  <a:srgbClr val="7FF6F9"/>
                </a:solidFill>
              </a:rPr>
              <a:t>were used to clean up the water hyacinth from the rivers as shown in the picture below. Once the evaluation was done and the team had left, the STPs were put back into the bypass mode and Indore became water minus again!!</a:t>
            </a:r>
            <a:endParaRPr lang="en-IN" sz="1200" dirty="0">
              <a:solidFill>
                <a:srgbClr val="7FF6F9"/>
              </a:solidFill>
            </a:endParaRPr>
          </a:p>
        </p:txBody>
      </p:sp>
      <p:pic>
        <p:nvPicPr>
          <p:cNvPr id="5" name="Picture 4">
            <a:extLst>
              <a:ext uri="{FF2B5EF4-FFF2-40B4-BE49-F238E27FC236}">
                <a16:creationId xmlns:a16="http://schemas.microsoft.com/office/drawing/2014/main" id="{B8A810FE-D637-096B-F5E2-EE5AA8658DC7}"/>
              </a:ext>
            </a:extLst>
          </p:cNvPr>
          <p:cNvPicPr>
            <a:picLocks noChangeAspect="1"/>
          </p:cNvPicPr>
          <p:nvPr/>
        </p:nvPicPr>
        <p:blipFill>
          <a:blip r:embed="rId2"/>
          <a:stretch>
            <a:fillRect/>
          </a:stretch>
        </p:blipFill>
        <p:spPr>
          <a:xfrm>
            <a:off x="1390261" y="491341"/>
            <a:ext cx="5441018" cy="3734873"/>
          </a:xfrm>
          <a:prstGeom prst="rect">
            <a:avLst/>
          </a:prstGeom>
        </p:spPr>
      </p:pic>
      <p:pic>
        <p:nvPicPr>
          <p:cNvPr id="7" name="Picture 6">
            <a:extLst>
              <a:ext uri="{FF2B5EF4-FFF2-40B4-BE49-F238E27FC236}">
                <a16:creationId xmlns:a16="http://schemas.microsoft.com/office/drawing/2014/main" id="{EE9ABA86-A570-214A-1024-F5F5758A582A}"/>
              </a:ext>
            </a:extLst>
          </p:cNvPr>
          <p:cNvPicPr>
            <a:picLocks noChangeAspect="1"/>
          </p:cNvPicPr>
          <p:nvPr/>
        </p:nvPicPr>
        <p:blipFill>
          <a:blip r:embed="rId3"/>
          <a:stretch>
            <a:fillRect/>
          </a:stretch>
        </p:blipFill>
        <p:spPr>
          <a:xfrm>
            <a:off x="6746032" y="491341"/>
            <a:ext cx="1837845" cy="3734874"/>
          </a:xfrm>
          <a:prstGeom prst="rect">
            <a:avLst/>
          </a:prstGeom>
        </p:spPr>
      </p:pic>
    </p:spTree>
    <p:extLst>
      <p:ext uri="{BB962C8B-B14F-4D97-AF65-F5344CB8AC3E}">
        <p14:creationId xmlns:p14="http://schemas.microsoft.com/office/powerpoint/2010/main" val="213400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680BD-EE40-06E3-725F-17CDD19DE990}"/>
              </a:ext>
            </a:extLst>
          </p:cNvPr>
          <p:cNvPicPr>
            <a:picLocks noChangeAspect="1"/>
          </p:cNvPicPr>
          <p:nvPr/>
        </p:nvPicPr>
        <p:blipFill>
          <a:blip r:embed="rId2"/>
          <a:stretch>
            <a:fillRect/>
          </a:stretch>
        </p:blipFill>
        <p:spPr>
          <a:xfrm>
            <a:off x="1638980" y="593952"/>
            <a:ext cx="8391525" cy="5800725"/>
          </a:xfrm>
          <a:prstGeom prst="rect">
            <a:avLst/>
          </a:prstGeom>
        </p:spPr>
      </p:pic>
    </p:spTree>
    <p:extLst>
      <p:ext uri="{BB962C8B-B14F-4D97-AF65-F5344CB8AC3E}">
        <p14:creationId xmlns:p14="http://schemas.microsoft.com/office/powerpoint/2010/main" val="366409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C2DC5-C571-0E9D-25DA-5069516ED0FF}"/>
              </a:ext>
            </a:extLst>
          </p:cNvPr>
          <p:cNvSpPr>
            <a:spLocks noGrp="1"/>
          </p:cNvSpPr>
          <p:nvPr>
            <p:ph idx="1"/>
          </p:nvPr>
        </p:nvSpPr>
        <p:spPr>
          <a:xfrm>
            <a:off x="135294" y="944258"/>
            <a:ext cx="10820400" cy="560746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4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References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CPHEEO (2013): Manual on Sewerage and Sewage Treatment, Central Public Health and Environmental Engineering </a:t>
            </a:r>
            <a:r>
              <a:rPr kumimoji="0" lang="en-US" sz="1400" b="0" i="0" u="none" strike="noStrike" kern="1200" cap="none" spc="0" normalizeH="0" baseline="0" noProof="0" dirty="0" err="1">
                <a:ln>
                  <a:noFill/>
                </a:ln>
                <a:effectLst/>
                <a:uLnTx/>
                <a:uFillTx/>
                <a:latin typeface="Bahnschrift Light Condensed" panose="020B0502040204020203" pitchFamily="34" charset="0"/>
                <a:ea typeface="+mn-ea"/>
                <a:cs typeface="+mn-cs"/>
              </a:rPr>
              <a:t>Organisation</a:t>
            </a: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 New Delhi.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Free Press (2021a): Another First Cleanest City is Also Water Plus Now, accessed on 28.11.2021 at    </a:t>
            </a: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rPr>
              <a:t>https://www.freepressjournal.in/indore/another-first-cleanest-city-is-also-water-plus-now</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Free Press (2021b): Indore Government Suspends Hike in IMC Taxes Under Public Pressure, accessed on 28.11.2021 at  </a:t>
            </a: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rPr>
              <a:t>https://www.freepressjournal.in/indore/indore-govt-suspends-hike-in-imc-taxes-under-public-pressure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Hindustan Times (2021): Indore Becomes India’s First Water Plus City: Here is why it Matters, accessed on 28.11.2021 at  </a:t>
            </a: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rPr>
              <a:t>https://www.hindustantimes.com/cities/indore-news/indore-becomes-india-s-first-water-plus-city-here-s-why-it-matters-101628734719044.html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IMC (2019-20, 2020-21 and 2021-22): Budgets of Indore Municipal Corporation for 2019-20, 2020-21 &amp; 2021-22</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Bahnschrift Light Condensed" panose="020B0502040204020203" pitchFamily="34" charset="0"/>
                <a:ea typeface="+mn-ea"/>
                <a:cs typeface="+mn-cs"/>
              </a:rPr>
              <a:t>IMC (2021): AMRUT Service Level Improvement Plan, Indore Municipal Corporation accessed on 28.11.2021 at </a:t>
            </a: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2">
                  <a:extLst>
                    <a:ext uri="{A12FA001-AC4F-418D-AE19-62706E023703}">
                      <ahyp:hlinkClr xmlns:ahyp="http://schemas.microsoft.com/office/drawing/2018/hyperlinkcolor" val="tx"/>
                    </a:ext>
                  </a:extLst>
                </a:hlinkClick>
              </a:rPr>
              <a:t>http://www.citybusindore.com/images/IMC_SLIP_AMRUT.pdf</a:t>
            </a:r>
            <a:endPar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endParaRPr>
          </a:p>
          <a:p>
            <a:pPr marL="0" indent="0">
              <a:buNone/>
            </a:pPr>
            <a:endParaRPr lang="en-IN" dirty="0"/>
          </a:p>
        </p:txBody>
      </p:sp>
    </p:spTree>
    <p:extLst>
      <p:ext uri="{BB962C8B-B14F-4D97-AF65-F5344CB8AC3E}">
        <p14:creationId xmlns:p14="http://schemas.microsoft.com/office/powerpoint/2010/main" val="27069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71BA7-720C-FB0E-23FC-C3F711B3F5FB}"/>
              </a:ext>
            </a:extLst>
          </p:cNvPr>
          <p:cNvSpPr>
            <a:spLocks noGrp="1"/>
          </p:cNvSpPr>
          <p:nvPr>
            <p:ph idx="1"/>
          </p:nvPr>
        </p:nvSpPr>
        <p:spPr>
          <a:xfrm>
            <a:off x="685800" y="550416"/>
            <a:ext cx="10820400" cy="5956916"/>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4300" b="0" i="0" u="none" strike="noStrike" kern="1200" cap="none" spc="0" normalizeH="0" baseline="0" noProof="0" dirty="0" err="1">
                <a:ln>
                  <a:noFill/>
                </a:ln>
                <a:effectLst/>
                <a:uLnTx/>
                <a:uFillTx/>
                <a:latin typeface="Bahnschrift Light Condensed" panose="020B0502040204020203" pitchFamily="34" charset="0"/>
                <a:ea typeface="+mn-ea"/>
                <a:cs typeface="+mn-cs"/>
              </a:rPr>
              <a:t>Mordern</a:t>
            </a:r>
            <a:r>
              <a:rPr kumimoji="0" lang="en-US" sz="4300" b="0" i="0" u="none" strike="noStrike" kern="1200" cap="none" spc="0" normalizeH="0" baseline="0" noProof="0" dirty="0">
                <a:ln>
                  <a:noFill/>
                </a:ln>
                <a:effectLst/>
                <a:uLnTx/>
                <a:uFillTx/>
                <a:latin typeface="Bahnschrift Light Condensed" panose="020B0502040204020203" pitchFamily="34" charset="0"/>
                <a:ea typeface="+mn-ea"/>
                <a:cs typeface="+mn-cs"/>
              </a:rPr>
              <a:t> and technical approach for the problems</a:t>
            </a:r>
          </a:p>
          <a:p>
            <a:pPr>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Educate residents to not go into the water supply without caution and not dispose waste in it points to programs </a:t>
            </a:r>
            <a:r>
              <a:rPr kumimoji="0" lang="en-US" sz="1800" b="0" i="0" u="none" strike="noStrike" kern="1200" cap="none" spc="0" normalizeH="0" baseline="0" noProof="0" dirty="0" err="1">
                <a:ln>
                  <a:noFill/>
                </a:ln>
                <a:solidFill>
                  <a:srgbClr val="7FF6F9"/>
                </a:solidFill>
                <a:effectLst/>
                <a:uLnTx/>
                <a:uFillTx/>
                <a:latin typeface="Bahnschrift Light Condensed" panose="020B0502040204020203" pitchFamily="34" charset="0"/>
                <a:ea typeface="+mn-ea"/>
                <a:cs typeface="+mn-cs"/>
              </a:rPr>
              <a:t>realated</a:t>
            </a: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to water awareness.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Establish infrastructure for those in the slums to reduce the amount of outdoor defecation and contamination of the water supply (Figure 4 depicts such a toilet block funded by the World Bank) [Figure 4], and ensure household connectivity for the drainage and disposal of solid waste.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Create a better waste treatment system as well as a sewage network in Indore (this has been partially completed through the renowned slum network model) </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My implementing modern </a:t>
            </a:r>
            <a:r>
              <a:rPr kumimoji="0" lang="en-US" sz="1800" b="0" i="0" u="none" strike="noStrike" kern="1200" cap="none" spc="0" normalizeH="0" baseline="0" noProof="0" dirty="0" err="1">
                <a:ln>
                  <a:noFill/>
                </a:ln>
                <a:solidFill>
                  <a:srgbClr val="7FF6F9"/>
                </a:solidFill>
                <a:effectLst/>
                <a:uLnTx/>
                <a:uFillTx/>
                <a:latin typeface="Bahnschrift Light Condensed" panose="020B0502040204020203" pitchFamily="34" charset="0"/>
                <a:ea typeface="+mn-ea"/>
                <a:cs typeface="+mn-cs"/>
              </a:rPr>
              <a:t>approch</a:t>
            </a: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for sewage treatment by machine learning models,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visual analysis of treatment (by </a:t>
            </a:r>
            <a:r>
              <a:rPr kumimoji="0" lang="en-US" sz="1800" b="0" i="0" u="none" strike="noStrike" kern="1200" cap="none" spc="0" normalizeH="0" baseline="0" noProof="0" dirty="0" err="1">
                <a:ln>
                  <a:noFill/>
                </a:ln>
                <a:solidFill>
                  <a:srgbClr val="7FF6F9"/>
                </a:solidFill>
                <a:effectLst/>
                <a:uLnTx/>
                <a:uFillTx/>
                <a:latin typeface="Bahnschrift Light Condensed" panose="020B0502040204020203" pitchFamily="34" charset="0"/>
                <a:ea typeface="+mn-ea"/>
                <a:cs typeface="+mn-cs"/>
              </a:rPr>
              <a:t>imporving</a:t>
            </a: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existing system not showing recent data) </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Promoting more and more it automations .(references are given in next sides for this approaches)</a:t>
            </a:r>
            <a:r>
              <a:rPr kumimoji="0" lang="en-US" sz="1800" b="1" i="0" u="none" strike="noStrike" kern="1200" cap="none" spc="0" normalizeH="0" baseline="0" noProof="0" dirty="0">
                <a:ln>
                  <a:noFill/>
                </a:ln>
                <a:solidFill>
                  <a:srgbClr val="000000"/>
                </a:solidFill>
                <a:effectLst/>
                <a:uLnTx/>
                <a:uFillTx/>
                <a:latin typeface="Graphik-Medium"/>
                <a:ea typeface="+mn-ea"/>
                <a:cs typeface="+mn-cs"/>
              </a:rPr>
              <a:t> Indore’s Lakes to Create an Emergency Water Supply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Restoring Indore’s Lakes to Create an Emergency Water Supply restoring natural water bodies and prevention of existing </a:t>
            </a:r>
            <a:r>
              <a:rPr kumimoji="0" lang="en-US" sz="1800" b="0" i="0" u="none" strike="noStrike" kern="1200" cap="none" spc="0" normalizeH="0" baseline="0" noProof="0" dirty="0" err="1">
                <a:ln>
                  <a:noFill/>
                </a:ln>
                <a:solidFill>
                  <a:srgbClr val="7FF6F9"/>
                </a:solidFill>
                <a:effectLst/>
                <a:uLnTx/>
                <a:uFillTx/>
                <a:latin typeface="Bahnschrift Light Condensed" panose="020B0502040204020203" pitchFamily="34" charset="0"/>
                <a:ea typeface="+mn-ea"/>
                <a:cs typeface="+mn-cs"/>
              </a:rPr>
              <a:t>evirnmental</a:t>
            </a: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degradation.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Engage the local community to gauge the importance of the lakes in their daily lives… They told us that the lakes were a large part of their livelihoods, so we started to work with them to restore them.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by creating healthy competitions zone wise for water cleanliness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Encouraging people to take steps  </a:t>
            </a:r>
            <a:r>
              <a:rPr kumimoji="0" lang="en-US" sz="1800" b="0" i="0" u="none" strike="noStrike" kern="1200" cap="none" spc="0" normalizeH="0" baseline="0" noProof="0" dirty="0" err="1">
                <a:ln>
                  <a:noFill/>
                </a:ln>
                <a:solidFill>
                  <a:srgbClr val="7FF6F9"/>
                </a:solidFill>
                <a:effectLst/>
                <a:uLnTx/>
                <a:uFillTx/>
                <a:latin typeface="Bahnschrift Light Condensed" panose="020B0502040204020203" pitchFamily="34" charset="0"/>
                <a:ea typeface="+mn-ea"/>
                <a:cs typeface="+mn-cs"/>
              </a:rPr>
              <a:t>thorugh</a:t>
            </a:r>
            <a:r>
              <a:rPr kumimoji="0" lang="en-US"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social media and  </a:t>
            </a:r>
            <a:endParaRPr kumimoji="0" lang="en-IN" sz="1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endParaRPr>
          </a:p>
          <a:p>
            <a:pPr marL="0" indent="0">
              <a:buNone/>
            </a:pPr>
            <a:endParaRPr lang="en-IN" dirty="0"/>
          </a:p>
        </p:txBody>
      </p:sp>
    </p:spTree>
    <p:extLst>
      <p:ext uri="{BB962C8B-B14F-4D97-AF65-F5344CB8AC3E}">
        <p14:creationId xmlns:p14="http://schemas.microsoft.com/office/powerpoint/2010/main" val="189777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A299-5FF7-88D0-6C5E-932FFF38846A}"/>
              </a:ext>
            </a:extLst>
          </p:cNvPr>
          <p:cNvSpPr>
            <a:spLocks noGrp="1"/>
          </p:cNvSpPr>
          <p:nvPr>
            <p:ph idx="1"/>
          </p:nvPr>
        </p:nvSpPr>
        <p:spPr>
          <a:xfrm>
            <a:off x="685800" y="550416"/>
            <a:ext cx="10820400" cy="566826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References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2"/>
              </a:rPr>
              <a:t>https://www.rockefellerfoundation.org/blog/restoring-indores-lakes-create/</a:t>
            </a:r>
            <a:endPar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3"/>
              </a:rPr>
              <a:t>https://www.sciencedirect.com/science/article/abs/pii/S2214714421004670?via%3Dihub</a:t>
            </a:r>
            <a:endParaRPr lang="en-US" sz="1400" dirty="0">
              <a:solidFill>
                <a:srgbClr val="00B0F0"/>
              </a:solidFill>
              <a:latin typeface="Bahnschrift Light Condensed"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rPr>
              <a:t>https://www.researchgate.net/profile/Sani-Abba-2/publication/344154441_Modelling_of_Bunus_Regional_Sewage_Treatment_Plant_using_Machine_Learning_Approaches/links/5fc026e392851c933f64afdd/Modelling-of-Bunus-Regional-Sewage-Treatment-Plant-using-Machine-Learning-Approaches.pdf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4"/>
              </a:rPr>
              <a:t>https://pdfs.semanticscholar.org/50e5/f6afde91b2102996dba1ffdc8a09673d2cb8.pdf</a:t>
            </a:r>
            <a:endParaRPr lang="en-US" sz="1400" dirty="0">
              <a:solidFill>
                <a:srgbClr val="00B0F0"/>
              </a:solidFill>
              <a:latin typeface="Bahnschrift Light Condensed"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5"/>
              </a:rPr>
              <a:t>http://www.climatechange.mp.gov.in/en/ongoing-projects/conservation-traditional-water-supply-sources-indore-city-under-ccap</a:t>
            </a:r>
            <a:endPar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hlinkClick r:id="rId6"/>
              </a:rPr>
              <a:t>https://sandrp.in/2021/11/29/indore-is-still-very-much-water-minus/</a:t>
            </a:r>
            <a:endParaRPr lang="en-US" sz="1400" dirty="0">
              <a:solidFill>
                <a:srgbClr val="00B0F0"/>
              </a:solidFill>
              <a:latin typeface="Bahnschrift Light Condensed"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B0F0"/>
                </a:solidFill>
                <a:effectLst/>
                <a:uLnTx/>
                <a:uFillTx/>
                <a:latin typeface="Bahnschrift Light Condensed" panose="020B0502040204020203" pitchFamily="34" charset="0"/>
                <a:ea typeface="+mn-ea"/>
                <a:cs typeface="+mn-cs"/>
              </a:rPr>
              <a:t>https://sandrp.in/2020/11/30/river-rejuvenation-in-indore-mendacity-displacing-common-sense/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8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endParaRPr>
          </a:p>
          <a:p>
            <a:endParaRPr lang="en-IN" dirty="0"/>
          </a:p>
        </p:txBody>
      </p:sp>
    </p:spTree>
    <p:extLst>
      <p:ext uri="{BB962C8B-B14F-4D97-AF65-F5344CB8AC3E}">
        <p14:creationId xmlns:p14="http://schemas.microsoft.com/office/powerpoint/2010/main" val="127759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DB54-B198-A374-3FE4-05A17E0F7F63}"/>
              </a:ext>
            </a:extLst>
          </p:cNvPr>
          <p:cNvSpPr>
            <a:spLocks noGrp="1"/>
          </p:cNvSpPr>
          <p:nvPr>
            <p:ph type="title"/>
          </p:nvPr>
        </p:nvSpPr>
        <p:spPr>
          <a:xfrm>
            <a:off x="317241" y="120561"/>
            <a:ext cx="11188959" cy="1293028"/>
          </a:xfrm>
        </p:spPr>
        <p:txBody>
          <a:bodyPr/>
          <a:lstStyle/>
          <a:p>
            <a:pPr algn="ctr"/>
            <a:r>
              <a:rPr lang="en-US" dirty="0">
                <a:latin typeface="Bahnschrift Condensed" panose="020B0502040204020203" pitchFamily="34" charset="0"/>
              </a:rPr>
              <a:t>PRESENT STATUS OF THE WATER SUPPLY</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CDB60ED4-4D72-4E4F-0DC6-91EB2F393EEF}"/>
              </a:ext>
            </a:extLst>
          </p:cNvPr>
          <p:cNvSpPr>
            <a:spLocks noGrp="1"/>
          </p:cNvSpPr>
          <p:nvPr>
            <p:ph idx="1"/>
          </p:nvPr>
        </p:nvSpPr>
        <p:spPr>
          <a:xfrm>
            <a:off x="597159" y="1586940"/>
            <a:ext cx="10834398" cy="5421087"/>
          </a:xfrm>
        </p:spPr>
        <p:txBody>
          <a:bodyPr>
            <a:noAutofit/>
          </a:bodyPr>
          <a:lstStyle/>
          <a:p>
            <a:pPr>
              <a:lnSpc>
                <a:spcPct val="120000"/>
              </a:lnSpc>
            </a:pPr>
            <a:r>
              <a:rPr lang="en-US" sz="1600" u="sng" dirty="0">
                <a:latin typeface="Bahnschrift Light Condensed" panose="020B0502040204020203" pitchFamily="34" charset="0"/>
              </a:rPr>
              <a:t>According to IMC project proposal as per 2011 </a:t>
            </a:r>
            <a:r>
              <a:rPr lang="en-US" sz="1600" u="sng" dirty="0" err="1">
                <a:latin typeface="Bahnschrift Light Condensed" panose="020B0502040204020203" pitchFamily="34" charset="0"/>
              </a:rPr>
              <a:t>cencus</a:t>
            </a:r>
            <a:r>
              <a:rPr lang="en-US" sz="1600" dirty="0">
                <a:latin typeface="Bahnschrift Light Condensed" panose="020B0502040204020203" pitchFamily="34" charset="0"/>
              </a:rPr>
              <a:t>; The city is getting its drinking </a:t>
            </a:r>
            <a:r>
              <a:rPr lang="en-US" sz="1600" dirty="0">
                <a:solidFill>
                  <a:srgbClr val="7FF6F9"/>
                </a:solidFill>
                <a:latin typeface="Bahnschrift Light Condensed" panose="020B0502040204020203" pitchFamily="34" charset="0"/>
              </a:rPr>
              <a:t>water supply </a:t>
            </a:r>
            <a:r>
              <a:rPr lang="en-US" sz="1600" dirty="0">
                <a:latin typeface="Bahnschrift Light Condensed" panose="020B0502040204020203" pitchFamily="34" charset="0"/>
              </a:rPr>
              <a:t>from various sources. The water supply as per AMRUT slip of city is around </a:t>
            </a:r>
            <a:r>
              <a:rPr lang="en-US" sz="1600" dirty="0">
                <a:solidFill>
                  <a:srgbClr val="7FF6F9"/>
                </a:solidFill>
                <a:latin typeface="Bahnschrift Light Condensed" panose="020B0502040204020203" pitchFamily="34" charset="0"/>
              </a:rPr>
              <a:t>323 MLD &amp; rate of water supply is 97.67 LPCD</a:t>
            </a:r>
            <a:r>
              <a:rPr lang="en-US" sz="1600" dirty="0">
                <a:latin typeface="Bahnschrift Light Condensed" panose="020B0502040204020203" pitchFamily="34" charset="0"/>
              </a:rPr>
              <a:t>. Indore water supply network serve a </a:t>
            </a:r>
            <a:r>
              <a:rPr lang="en-US" sz="1600" dirty="0">
                <a:solidFill>
                  <a:srgbClr val="7FF6F9"/>
                </a:solidFill>
                <a:latin typeface="Bahnschrift Light Condensed" panose="020B0502040204020203" pitchFamily="34" charset="0"/>
              </a:rPr>
              <a:t>population of (census 2011) 19.6 lakh</a:t>
            </a:r>
            <a:r>
              <a:rPr lang="en-US" sz="1600" dirty="0">
                <a:latin typeface="Bahnschrift Light Condensed" panose="020B0502040204020203" pitchFamily="34" charset="0"/>
              </a:rPr>
              <a:t>. The water services </a:t>
            </a:r>
            <a:r>
              <a:rPr lang="en-US" sz="1600" dirty="0">
                <a:solidFill>
                  <a:srgbClr val="7FF6F9"/>
                </a:solidFill>
                <a:latin typeface="Bahnschrift Light Condensed" panose="020B0502040204020203" pitchFamily="34" charset="0"/>
              </a:rPr>
              <a:t>cover 46.65 % of the population. 53.35% </a:t>
            </a:r>
            <a:r>
              <a:rPr lang="en-US" sz="1600" dirty="0">
                <a:latin typeface="Bahnschrift Light Condensed" panose="020B0502040204020203" pitchFamily="34" charset="0"/>
              </a:rPr>
              <a:t>of the population lives in uncovered area and there is an important City government’s effort to provide universal access to water and sanitation through uncovered area &amp; newly added Area. </a:t>
            </a:r>
          </a:p>
          <a:p>
            <a:pPr>
              <a:lnSpc>
                <a:spcPct val="120000"/>
              </a:lnSpc>
            </a:pPr>
            <a:endParaRPr lang="en-US" sz="1600" dirty="0">
              <a:latin typeface="Bahnschrift Light Condensed" panose="020B0502040204020203" pitchFamily="34" charset="0"/>
            </a:endParaRPr>
          </a:p>
          <a:p>
            <a:pPr algn="l"/>
            <a:r>
              <a:rPr lang="en-US" sz="1600" b="0" i="0" dirty="0">
                <a:effectLst/>
                <a:latin typeface="Bahnschrift Light Condensed" panose="020B0502040204020203" pitchFamily="34" charset="0"/>
              </a:rPr>
              <a:t>Present Water Supply sources;</a:t>
            </a:r>
          </a:p>
          <a:p>
            <a:pPr lvl="1">
              <a:buFont typeface="Wingdings" panose="05000000000000000000" pitchFamily="2" charset="2"/>
              <a:buChar char="v"/>
            </a:pPr>
            <a:r>
              <a:rPr lang="en-US" sz="1600" b="0" i="0" dirty="0">
                <a:effectLst/>
                <a:latin typeface="Bahnschrift Light Condensed" panose="020B0502040204020203" pitchFamily="34" charset="0"/>
              </a:rPr>
              <a:t>Gambhir Line (Direct Supply)</a:t>
            </a:r>
          </a:p>
          <a:p>
            <a:pPr lvl="1">
              <a:buFont typeface="Wingdings" panose="05000000000000000000" pitchFamily="2" charset="2"/>
              <a:buChar char="v"/>
            </a:pPr>
            <a:r>
              <a:rPr lang="en-US" sz="1600" b="0" i="0" dirty="0">
                <a:effectLst/>
                <a:latin typeface="Bahnschrift Light Condensed" panose="020B0502040204020203" pitchFamily="34" charset="0"/>
              </a:rPr>
              <a:t>ESR (3 Nos.)</a:t>
            </a:r>
          </a:p>
          <a:p>
            <a:pPr lvl="1">
              <a:buFont typeface="Wingdings" panose="05000000000000000000" pitchFamily="2" charset="2"/>
              <a:buChar char="v"/>
            </a:pPr>
            <a:r>
              <a:rPr lang="en-US" sz="1600" b="0" i="0" dirty="0">
                <a:effectLst/>
                <a:latin typeface="Bahnschrift Light Condensed" panose="020B0502040204020203" pitchFamily="34" charset="0"/>
              </a:rPr>
              <a:t>Ground Borewells (350 Nos.)</a:t>
            </a:r>
            <a:endParaRPr lang="en-US" sz="1600" dirty="0">
              <a:latin typeface="Bahnschrift Light Condensed" panose="020B0502040204020203" pitchFamily="34" charset="0"/>
            </a:endParaRPr>
          </a:p>
          <a:p>
            <a:pPr>
              <a:lnSpc>
                <a:spcPct val="120000"/>
              </a:lnSpc>
            </a:pPr>
            <a:r>
              <a:rPr lang="en-US" sz="1600" dirty="0">
                <a:latin typeface="Bahnschrift Light Condensed" panose="020B0502040204020203" pitchFamily="34" charset="0"/>
              </a:rPr>
              <a:t>There are 3 existing sources of water viz. </a:t>
            </a:r>
          </a:p>
          <a:p>
            <a:pPr lvl="1">
              <a:lnSpc>
                <a:spcPct val="120000"/>
              </a:lnSpc>
              <a:buFont typeface="Wingdings" panose="05000000000000000000" pitchFamily="2" charset="2"/>
              <a:buChar char="v"/>
            </a:pPr>
            <a:r>
              <a:rPr lang="en-US" sz="1600" dirty="0">
                <a:latin typeface="Bahnschrift Light Condensed" panose="020B0502040204020203" pitchFamily="34" charset="0"/>
              </a:rPr>
              <a:t>Narmada River (540 MLD)</a:t>
            </a:r>
          </a:p>
          <a:p>
            <a:pPr lvl="1">
              <a:lnSpc>
                <a:spcPct val="120000"/>
              </a:lnSpc>
              <a:buFont typeface="Wingdings" panose="05000000000000000000" pitchFamily="2" charset="2"/>
              <a:buChar char="v"/>
            </a:pPr>
            <a:r>
              <a:rPr lang="en-US" sz="1600" dirty="0">
                <a:latin typeface="Bahnschrift Light Condensed" panose="020B0502040204020203" pitchFamily="34" charset="0"/>
              </a:rPr>
              <a:t>Yashwant Sagar Dam (45 MLD)</a:t>
            </a:r>
          </a:p>
          <a:p>
            <a:pPr lvl="1">
              <a:lnSpc>
                <a:spcPct val="120000"/>
              </a:lnSpc>
              <a:buFont typeface="Wingdings" panose="05000000000000000000" pitchFamily="2" charset="2"/>
              <a:buChar char="v"/>
            </a:pPr>
            <a:r>
              <a:rPr lang="en-US" sz="1600" dirty="0">
                <a:latin typeface="Bahnschrift Light Condensed" panose="020B0502040204020203" pitchFamily="34" charset="0"/>
              </a:rPr>
              <a:t> </a:t>
            </a:r>
            <a:r>
              <a:rPr lang="en-US" sz="1600" dirty="0" err="1">
                <a:latin typeface="Bahnschrift Light Condensed" panose="020B0502040204020203" pitchFamily="34" charset="0"/>
              </a:rPr>
              <a:t>Bilawali</a:t>
            </a:r>
            <a:r>
              <a:rPr lang="en-US" sz="1600" dirty="0">
                <a:latin typeface="Bahnschrift Light Condensed" panose="020B0502040204020203" pitchFamily="34" charset="0"/>
              </a:rPr>
              <a:t> Tank (9 MLD). </a:t>
            </a:r>
          </a:p>
          <a:p>
            <a:pPr lvl="1">
              <a:lnSpc>
                <a:spcPct val="120000"/>
              </a:lnSpc>
              <a:buFont typeface="Wingdings" panose="05000000000000000000" pitchFamily="2" charset="2"/>
              <a:buChar char="v"/>
            </a:pPr>
            <a:endParaRPr lang="en-US" sz="1800" dirty="0">
              <a:latin typeface="Bahnschrift Condensed" panose="020B0502040204020203" pitchFamily="34" charset="0"/>
            </a:endParaRPr>
          </a:p>
        </p:txBody>
      </p:sp>
    </p:spTree>
    <p:extLst>
      <p:ext uri="{BB962C8B-B14F-4D97-AF65-F5344CB8AC3E}">
        <p14:creationId xmlns:p14="http://schemas.microsoft.com/office/powerpoint/2010/main" val="199812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BA4B0-49B5-00A1-F5F6-489929CF95B0}"/>
              </a:ext>
            </a:extLst>
          </p:cNvPr>
          <p:cNvSpPr>
            <a:spLocks noGrp="1"/>
          </p:cNvSpPr>
          <p:nvPr>
            <p:ph idx="1"/>
          </p:nvPr>
        </p:nvSpPr>
        <p:spPr>
          <a:xfrm>
            <a:off x="905068" y="1796311"/>
            <a:ext cx="9797143" cy="3447493"/>
          </a:xfrm>
        </p:spPr>
        <p:txBody>
          <a:bodyPr>
            <a:normAutofit/>
          </a:bodyPr>
          <a:lstStyle/>
          <a:p>
            <a:pPr algn="just"/>
            <a:r>
              <a:rPr lang="en-US" sz="1600" dirty="0">
                <a:latin typeface="Bahnschrift Light Condensed" panose="020B0502040204020203" pitchFamily="34" charset="0"/>
              </a:rPr>
              <a:t>Total Installed capacity of the surface water sources is </a:t>
            </a:r>
            <a:r>
              <a:rPr lang="en-US" sz="1600" dirty="0">
                <a:solidFill>
                  <a:srgbClr val="7FF6F9"/>
                </a:solidFill>
                <a:latin typeface="Bahnschrift Light Condensed" panose="020B0502040204020203" pitchFamily="34" charset="0"/>
              </a:rPr>
              <a:t>594 MLD and Water Drawn from these sources is 397 MLD only </a:t>
            </a:r>
            <a:r>
              <a:rPr lang="en-US" sz="1600" dirty="0">
                <a:latin typeface="Bahnschrift Light Condensed" panose="020B0502040204020203" pitchFamily="34" charset="0"/>
              </a:rPr>
              <a:t>(i.e. 360MLD from Narmada, 34MLD from Yashwant Sagar and 3 MLD from </a:t>
            </a:r>
            <a:r>
              <a:rPr lang="en-US" sz="1600" dirty="0" err="1">
                <a:latin typeface="Bahnschrift Light Condensed" panose="020B0502040204020203" pitchFamily="34" charset="0"/>
              </a:rPr>
              <a:t>Bilawali</a:t>
            </a:r>
            <a:r>
              <a:rPr lang="en-US" sz="1600" dirty="0">
                <a:latin typeface="Bahnschrift Light Condensed" panose="020B0502040204020203" pitchFamily="34" charset="0"/>
              </a:rPr>
              <a:t>).</a:t>
            </a:r>
            <a:r>
              <a:rPr lang="en-US" sz="1600" dirty="0">
                <a:solidFill>
                  <a:srgbClr val="7FF6F9"/>
                </a:solidFill>
                <a:latin typeface="Bahnschrift Light Condensed" panose="020B0502040204020203" pitchFamily="34" charset="0"/>
              </a:rPr>
              <a:t>The less availability of raw water is due to low water levels at Narmada River Source</a:t>
            </a:r>
            <a:r>
              <a:rPr lang="en-US" sz="1600" dirty="0">
                <a:latin typeface="Bahnschrift Light Condensed" panose="020B0502040204020203" pitchFamily="34" charset="0"/>
              </a:rPr>
              <a:t> (dam has been constructed, but has not been used due to rehabilitation and other issues) and other surface water sources (Dam/Tank) have lesser live </a:t>
            </a:r>
            <a:r>
              <a:rPr lang="en-US" sz="1600" dirty="0" err="1">
                <a:latin typeface="Bahnschrift Light Condensed" panose="020B0502040204020203" pitchFamily="34" charset="0"/>
              </a:rPr>
              <a:t>capacity.The</a:t>
            </a:r>
            <a:r>
              <a:rPr lang="en-US" sz="1600" dirty="0">
                <a:latin typeface="Bahnschrift Light Condensed" panose="020B0502040204020203" pitchFamily="34" charset="0"/>
              </a:rPr>
              <a:t> other sources of water are ground water sources which cater to areas not covered by piped water supply</a:t>
            </a:r>
            <a:r>
              <a:rPr lang="en-US" sz="1600" dirty="0">
                <a:solidFill>
                  <a:srgbClr val="7FF6F9"/>
                </a:solidFill>
                <a:latin typeface="Bahnschrift Light Condensed" panose="020B0502040204020203" pitchFamily="34" charset="0"/>
              </a:rPr>
              <a:t>. The Ground water sources have4945 nos. tube wells and 1004 hand pumps.</a:t>
            </a:r>
            <a:endParaRPr lang="en-IN" sz="1600" dirty="0">
              <a:solidFill>
                <a:srgbClr val="7FF6F9"/>
              </a:solidFill>
              <a:latin typeface="Bahnschrift Light Condensed" panose="020B0502040204020203" pitchFamily="34" charset="0"/>
            </a:endParaRPr>
          </a:p>
          <a:p>
            <a:pPr algn="just"/>
            <a:endParaRPr lang="en-US" sz="1600" dirty="0">
              <a:solidFill>
                <a:srgbClr val="7FF6F9"/>
              </a:solidFill>
              <a:latin typeface="Bahnschrift Light Condensed" panose="020B0502040204020203" pitchFamily="34" charset="0"/>
            </a:endParaRPr>
          </a:p>
          <a:p>
            <a:pPr algn="just">
              <a:buFont typeface="Arial" panose="020B0604020202020204" pitchFamily="34" charset="0"/>
              <a:buChar char="•"/>
            </a:pPr>
            <a:r>
              <a:rPr lang="en-US" sz="1600" b="0" i="0" dirty="0">
                <a:solidFill>
                  <a:srgbClr val="FFFFFF"/>
                </a:solidFill>
                <a:effectLst/>
                <a:latin typeface="Bahnschrift Light Condensed" panose="020B0502040204020203" pitchFamily="34" charset="0"/>
              </a:rPr>
              <a:t>High cost of water (INR 18/kl against average cost of INR 8-10/kl in other cities) due to city getting water from Narmada River (about 70 km away and total lift of 550m)</a:t>
            </a:r>
          </a:p>
          <a:p>
            <a:pPr algn="just">
              <a:buFont typeface="Arial" panose="020B0604020202020204" pitchFamily="34" charset="0"/>
              <a:buChar char="•"/>
            </a:pPr>
            <a:endParaRPr lang="en-US" sz="1600" b="0" i="0" dirty="0">
              <a:solidFill>
                <a:srgbClr val="FFFFFF"/>
              </a:solidFill>
              <a:effectLst/>
              <a:latin typeface="Bahnschrift Light Condensed" panose="020B0502040204020203" pitchFamily="34" charset="0"/>
            </a:endParaRPr>
          </a:p>
        </p:txBody>
      </p:sp>
    </p:spTree>
    <p:extLst>
      <p:ext uri="{BB962C8B-B14F-4D97-AF65-F5344CB8AC3E}">
        <p14:creationId xmlns:p14="http://schemas.microsoft.com/office/powerpoint/2010/main" val="195208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D706-6D79-67E1-5D85-D3EBEE183327}"/>
              </a:ext>
            </a:extLst>
          </p:cNvPr>
          <p:cNvSpPr>
            <a:spLocks noGrp="1"/>
          </p:cNvSpPr>
          <p:nvPr>
            <p:ph type="title"/>
          </p:nvPr>
        </p:nvSpPr>
        <p:spPr>
          <a:xfrm>
            <a:off x="571500" y="325835"/>
            <a:ext cx="11049000" cy="1293028"/>
          </a:xfrm>
        </p:spPr>
        <p:txBody>
          <a:bodyPr/>
          <a:lstStyle/>
          <a:p>
            <a:pPr algn="ctr"/>
            <a:r>
              <a:rPr kumimoji="0" lang="en-US" sz="4000" b="0" i="0" u="none" strike="noStrike" kern="1200" cap="all" spc="0" normalizeH="0" baseline="0" noProof="0" dirty="0">
                <a:ln>
                  <a:noFill/>
                </a:ln>
                <a:solidFill>
                  <a:prstClr val="white"/>
                </a:solidFill>
                <a:effectLst/>
                <a:uLnTx/>
                <a:uFillTx/>
                <a:latin typeface="Bahnschrift Condensed" panose="020B0502040204020203" pitchFamily="34" charset="0"/>
                <a:ea typeface="+mj-ea"/>
                <a:cs typeface="+mj-cs"/>
              </a:rPr>
              <a:t>PRESENT STATUS OF THE </a:t>
            </a:r>
            <a:r>
              <a:rPr kumimoji="0" lang="en-US" sz="4000" b="0" i="0" u="none" strike="noStrike" kern="1200" cap="all" spc="0" normalizeH="0" baseline="0" noProof="0" dirty="0" err="1">
                <a:ln>
                  <a:noFill/>
                </a:ln>
                <a:solidFill>
                  <a:prstClr val="white"/>
                </a:solidFill>
                <a:effectLst/>
                <a:uLnTx/>
                <a:uFillTx/>
                <a:latin typeface="Bahnschrift Condensed" panose="020B0502040204020203" pitchFamily="34" charset="0"/>
                <a:ea typeface="+mj-ea"/>
                <a:cs typeface="+mj-cs"/>
              </a:rPr>
              <a:t>strom</a:t>
            </a:r>
            <a:r>
              <a:rPr kumimoji="0" lang="en-US" sz="4000" b="0" i="0" u="none" strike="noStrike" kern="1200" cap="all" spc="0" normalizeH="0" baseline="0" noProof="0" dirty="0">
                <a:ln>
                  <a:noFill/>
                </a:ln>
                <a:solidFill>
                  <a:prstClr val="white"/>
                </a:solidFill>
                <a:effectLst/>
                <a:uLnTx/>
                <a:uFillTx/>
                <a:latin typeface="Bahnschrift Condensed" panose="020B0502040204020203" pitchFamily="34" charset="0"/>
                <a:ea typeface="+mj-ea"/>
                <a:cs typeface="+mj-cs"/>
              </a:rPr>
              <a:t> water drainage system of </a:t>
            </a:r>
            <a:r>
              <a:rPr kumimoji="0" lang="en-US" sz="4000" b="0" i="0" u="none" strike="noStrike" kern="1200" cap="all" spc="0" normalizeH="0" baseline="0" noProof="0" dirty="0" err="1">
                <a:ln>
                  <a:noFill/>
                </a:ln>
                <a:solidFill>
                  <a:prstClr val="white"/>
                </a:solidFill>
                <a:effectLst/>
                <a:uLnTx/>
                <a:uFillTx/>
                <a:latin typeface="Bahnschrift Condensed" panose="020B0502040204020203" pitchFamily="34" charset="0"/>
                <a:ea typeface="+mj-ea"/>
                <a:cs typeface="+mj-cs"/>
              </a:rPr>
              <a:t>indore</a:t>
            </a:r>
            <a:r>
              <a:rPr kumimoji="0" lang="en-US" sz="4000" b="0" i="0" u="none" strike="noStrike" kern="1200" cap="all" spc="0" normalizeH="0" baseline="0" noProof="0" dirty="0">
                <a:ln>
                  <a:noFill/>
                </a:ln>
                <a:solidFill>
                  <a:prstClr val="white"/>
                </a:solidFill>
                <a:effectLst/>
                <a:uLnTx/>
                <a:uFillTx/>
                <a:latin typeface="Bahnschrift Condensed" panose="020B0502040204020203" pitchFamily="34" charset="0"/>
                <a:ea typeface="+mj-ea"/>
                <a:cs typeface="+mj-cs"/>
              </a:rPr>
              <a:t> </a:t>
            </a:r>
            <a:endParaRPr lang="en-IN" dirty="0"/>
          </a:p>
        </p:txBody>
      </p:sp>
      <p:sp>
        <p:nvSpPr>
          <p:cNvPr id="3" name="Content Placeholder 2">
            <a:extLst>
              <a:ext uri="{FF2B5EF4-FFF2-40B4-BE49-F238E27FC236}">
                <a16:creationId xmlns:a16="http://schemas.microsoft.com/office/drawing/2014/main" id="{97D6B81E-1EF4-79CF-98DA-A00CA634FB8D}"/>
              </a:ext>
            </a:extLst>
          </p:cNvPr>
          <p:cNvSpPr>
            <a:spLocks noGrp="1"/>
          </p:cNvSpPr>
          <p:nvPr>
            <p:ph idx="1"/>
          </p:nvPr>
        </p:nvSpPr>
        <p:spPr/>
        <p:txBody>
          <a:bodyPr>
            <a:normAutofit/>
          </a:bodyPr>
          <a:lstStyle/>
          <a:p>
            <a:r>
              <a:rPr lang="en-US" sz="1600" dirty="0">
                <a:latin typeface="Bahnschrift Light Condensed" panose="020B0502040204020203" pitchFamily="34" charset="0"/>
              </a:rPr>
              <a:t>Indore has </a:t>
            </a:r>
            <a:r>
              <a:rPr lang="en-US" sz="1600" dirty="0">
                <a:solidFill>
                  <a:srgbClr val="7FF6F9"/>
                </a:solidFill>
                <a:latin typeface="Bahnschrift Light Condensed" panose="020B0502040204020203" pitchFamily="34" charset="0"/>
              </a:rPr>
              <a:t>126.10 kms of underground storm water drainage network </a:t>
            </a:r>
            <a:r>
              <a:rPr lang="en-US" sz="1600" dirty="0">
                <a:latin typeface="Bahnschrift Light Condensed" panose="020B0502040204020203" pitchFamily="34" charset="0"/>
              </a:rPr>
              <a:t>against the total </a:t>
            </a:r>
            <a:r>
              <a:rPr lang="en-US" sz="1600" dirty="0">
                <a:solidFill>
                  <a:srgbClr val="7FF6F9"/>
                </a:solidFill>
                <a:latin typeface="Bahnschrift Light Condensed" panose="020B0502040204020203" pitchFamily="34" charset="0"/>
              </a:rPr>
              <a:t>Existing Road Length of 1912.2 Km</a:t>
            </a:r>
            <a:r>
              <a:rPr lang="en-US" sz="1600" dirty="0">
                <a:latin typeface="Bahnschrift Light Condensed" panose="020B0502040204020203" pitchFamily="34" charset="0"/>
              </a:rPr>
              <a:t> (6.59% coverage). There is as Gap of 93.41% in Coverage of Storm Water Drainage Network on Master Existing Road Length. </a:t>
            </a:r>
            <a:r>
              <a:rPr lang="en-US" sz="1600" dirty="0">
                <a:solidFill>
                  <a:srgbClr val="7FF6F9"/>
                </a:solidFill>
                <a:latin typeface="Bahnschrift Light Condensed" panose="020B0502040204020203" pitchFamily="34" charset="0"/>
              </a:rPr>
              <a:t>There is no underground storm water drainage in ABD area, eventually storm water ends in road side open drains, Nallahs, &amp; river.</a:t>
            </a:r>
          </a:p>
          <a:p>
            <a:endParaRPr lang="en-US" sz="1600" dirty="0">
              <a:latin typeface="Bahnschrift Light Condensed" panose="020B0502040204020203" pitchFamily="34" charset="0"/>
            </a:endParaRPr>
          </a:p>
          <a:p>
            <a:r>
              <a:rPr lang="en-US" sz="1600" dirty="0">
                <a:latin typeface="Bahnschrift Light Condensed" panose="020B0502040204020203" pitchFamily="34" charset="0"/>
              </a:rPr>
              <a:t>Weak environmental resilience and waste management, only </a:t>
            </a:r>
            <a:r>
              <a:rPr lang="en-US" sz="1600" dirty="0">
                <a:solidFill>
                  <a:srgbClr val="7FF6F9"/>
                </a:solidFill>
                <a:latin typeface="Bahnschrift Light Condensed" panose="020B0502040204020203" pitchFamily="34" charset="0"/>
              </a:rPr>
              <a:t>50% of population have access to sewerage network </a:t>
            </a:r>
            <a:r>
              <a:rPr lang="en-US" sz="1600" dirty="0">
                <a:latin typeface="Bahnschrift Light Condensed" panose="020B0502040204020203" pitchFamily="34" charset="0"/>
              </a:rPr>
              <a:t>and </a:t>
            </a:r>
            <a:r>
              <a:rPr lang="en-US" sz="1600" dirty="0">
                <a:solidFill>
                  <a:srgbClr val="7FF6F9"/>
                </a:solidFill>
                <a:latin typeface="Bahnschrift Light Condensed" panose="020B0502040204020203" pitchFamily="34" charset="0"/>
              </a:rPr>
              <a:t>20% of roads have storm water drainage.</a:t>
            </a:r>
          </a:p>
          <a:p>
            <a:endParaRPr lang="en-US" sz="1600" dirty="0">
              <a:latin typeface="Bahnschrift Light Condensed" panose="020B0502040204020203" pitchFamily="34" charset="0"/>
            </a:endParaRPr>
          </a:p>
          <a:p>
            <a:r>
              <a:rPr lang="en-US" sz="1600" dirty="0">
                <a:solidFill>
                  <a:srgbClr val="7FF6F9"/>
                </a:solidFill>
                <a:latin typeface="Bahnschrift Light Condensed" panose="020B0502040204020203" pitchFamily="34" charset="0"/>
              </a:rPr>
              <a:t>Environmental degradation in the city in general and contamination of natural drainage paths including </a:t>
            </a:r>
            <a:r>
              <a:rPr lang="en-US" sz="1600" dirty="0" err="1">
                <a:solidFill>
                  <a:srgbClr val="7FF6F9"/>
                </a:solidFill>
                <a:latin typeface="Bahnschrift Light Condensed" panose="020B0502040204020203" pitchFamily="34" charset="0"/>
              </a:rPr>
              <a:t>Kanh</a:t>
            </a:r>
            <a:r>
              <a:rPr lang="en-US" sz="1600" dirty="0">
                <a:solidFill>
                  <a:srgbClr val="7FF6F9"/>
                </a:solidFill>
                <a:latin typeface="Bahnschrift Light Condensed" panose="020B0502040204020203" pitchFamily="34" charset="0"/>
              </a:rPr>
              <a:t> river (by sewage and waste discharge) in particular coupled with inadequate public green/open spaces pose threat for the city ( Major threat for the city according to the swot analysis of smartcityindore.org ) </a:t>
            </a:r>
            <a:endParaRPr lang="en-IN" sz="1600" dirty="0">
              <a:solidFill>
                <a:srgbClr val="7FF6F9"/>
              </a:solidFill>
              <a:latin typeface="Bahnschrift Light Condensed" panose="020B0502040204020203" pitchFamily="34" charset="0"/>
            </a:endParaRPr>
          </a:p>
        </p:txBody>
      </p:sp>
    </p:spTree>
    <p:extLst>
      <p:ext uri="{BB962C8B-B14F-4D97-AF65-F5344CB8AC3E}">
        <p14:creationId xmlns:p14="http://schemas.microsoft.com/office/powerpoint/2010/main" val="319771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90FA-6CEA-7664-9938-442518B6407B}"/>
              </a:ext>
            </a:extLst>
          </p:cNvPr>
          <p:cNvSpPr>
            <a:spLocks noGrp="1"/>
          </p:cNvSpPr>
          <p:nvPr>
            <p:ph type="title"/>
          </p:nvPr>
        </p:nvSpPr>
        <p:spPr>
          <a:xfrm>
            <a:off x="685800" y="363894"/>
            <a:ext cx="10820400" cy="1293028"/>
          </a:xfrm>
        </p:spPr>
        <p:txBody>
          <a:bodyPr/>
          <a:lstStyle/>
          <a:p>
            <a:pPr algn="ctr"/>
            <a:r>
              <a:rPr kumimoji="0" lang="en-US" sz="4000" b="0" i="0" u="none" strike="noStrike" kern="1200" cap="all" spc="0" normalizeH="0" baseline="0" noProof="0" dirty="0">
                <a:ln>
                  <a:noFill/>
                </a:ln>
                <a:solidFill>
                  <a:prstClr val="white"/>
                </a:solidFill>
                <a:effectLst/>
                <a:uLnTx/>
                <a:uFillTx/>
                <a:latin typeface="Bahnschrift Condensed" panose="020B0502040204020203" pitchFamily="34" charset="0"/>
                <a:ea typeface="+mj-ea"/>
                <a:cs typeface="+mj-cs"/>
              </a:rPr>
              <a:t>PRESENT STATUS OF SEWERAGE SYSTEM </a:t>
            </a:r>
            <a:endParaRPr lang="en-IN" dirty="0"/>
          </a:p>
        </p:txBody>
      </p:sp>
      <p:sp>
        <p:nvSpPr>
          <p:cNvPr id="3" name="Content Placeholder 2">
            <a:extLst>
              <a:ext uri="{FF2B5EF4-FFF2-40B4-BE49-F238E27FC236}">
                <a16:creationId xmlns:a16="http://schemas.microsoft.com/office/drawing/2014/main" id="{FA1F42E1-74C3-F02C-EF05-FA8E46627E51}"/>
              </a:ext>
            </a:extLst>
          </p:cNvPr>
          <p:cNvSpPr>
            <a:spLocks noGrp="1"/>
          </p:cNvSpPr>
          <p:nvPr>
            <p:ph idx="1"/>
          </p:nvPr>
        </p:nvSpPr>
        <p:spPr>
          <a:xfrm>
            <a:off x="866971" y="1884784"/>
            <a:ext cx="10031185" cy="4049485"/>
          </a:xfrm>
        </p:spPr>
        <p:txBody>
          <a:bodyPr>
            <a:normAutofit/>
          </a:bodyPr>
          <a:lstStyle/>
          <a:p>
            <a:pPr>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The Sewerage system in Project area has been laid during the Holkar state in 1936. </a:t>
            </a:r>
            <a:r>
              <a:rPr lang="en-US" sz="1600" dirty="0">
                <a:solidFill>
                  <a:srgbClr val="7FF6F9"/>
                </a:solidFill>
                <a:latin typeface="Bahnschrift Light Condensed" panose="020B0502040204020203" pitchFamily="34" charset="0"/>
              </a:rPr>
              <a:t>There is no House Service connection at some places of the project area due to conservancy lanes</a:t>
            </a:r>
            <a:r>
              <a:rPr lang="en-US" sz="1600" dirty="0">
                <a:latin typeface="Bahnschrift Light Condensed" panose="020B0502040204020203" pitchFamily="34" charset="0"/>
              </a:rPr>
              <a:t>. The existing sewerage network consists </a:t>
            </a:r>
            <a:r>
              <a:rPr lang="en-US" sz="1600" dirty="0">
                <a:solidFill>
                  <a:srgbClr val="7FF6F9"/>
                </a:solidFill>
                <a:latin typeface="Bahnschrift Light Condensed" panose="020B0502040204020203" pitchFamily="34" charset="0"/>
              </a:rPr>
              <a:t>of 36.11 Km in length</a:t>
            </a:r>
            <a:r>
              <a:rPr lang="en-US" sz="1600" dirty="0">
                <a:latin typeface="Bahnschrift Light Condensed" panose="020B0502040204020203" pitchFamily="34" charset="0"/>
              </a:rPr>
              <a:t>. </a:t>
            </a:r>
          </a:p>
          <a:p>
            <a:pPr marL="0" lvl="0" indent="0">
              <a:buNone/>
              <a:defRPr/>
            </a:pPr>
            <a:endParaRPr lang="en-US" sz="1600" dirty="0">
              <a:latin typeface="Bahnschrift Light Condensed" panose="020B0502040204020203" pitchFamily="34" charset="0"/>
            </a:endParaRPr>
          </a:p>
          <a:p>
            <a:pPr>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Overall city is not covered with sewerage generation and </a:t>
            </a:r>
            <a:r>
              <a:rPr kumimoji="0" lang="en-US" sz="1600" b="0" i="0" u="none" strike="noStrike" kern="1200" cap="none" spc="0" normalizeH="0" baseline="0" noProof="0" dirty="0">
                <a:ln>
                  <a:noFill/>
                </a:ln>
                <a:solidFill>
                  <a:srgbClr val="FFFF00"/>
                </a:solidFill>
                <a:effectLst/>
                <a:uLnTx/>
                <a:uFillTx/>
                <a:latin typeface="Bahnschrift Light Condensed" panose="020B0502040204020203" pitchFamily="34" charset="0"/>
                <a:ea typeface="+mn-ea"/>
                <a:cs typeface="+mn-cs"/>
              </a:rPr>
              <a:t>most of the lines are old and not able to cater the sewage</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Hence, augmentation of sewerage network is required</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a:t>
            </a:r>
            <a:r>
              <a:rPr lang="en-US" sz="1600" dirty="0">
                <a:latin typeface="Bahnschrift Light Condensed" panose="020B0502040204020203" pitchFamily="34" charset="0"/>
              </a:rPr>
              <a:t> </a:t>
            </a:r>
            <a:endPar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endParaRPr>
          </a:p>
          <a:p>
            <a:pPr>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This existing sewerage system has a sewerage network of vitrified clay and concrete pipes varying in size from 150mm diameter to 1200mm diameter. The pattern of sewerage catchment of Indore is a </a:t>
            </a:r>
            <a:r>
              <a:rPr kumimoji="0" lang="en-US" sz="1600" i="0" u="sng" strike="noStrike" kern="1200" cap="none" spc="0" normalizeH="0" baseline="0" noProof="0" dirty="0">
                <a:ln>
                  <a:noFill/>
                </a:ln>
                <a:solidFill>
                  <a:schemeClr val="accent3">
                    <a:lumMod val="60000"/>
                    <a:lumOff val="40000"/>
                  </a:schemeClr>
                </a:solidFill>
                <a:effectLst/>
                <a:uLnTx/>
                <a:uFillTx/>
                <a:latin typeface="Bahnschrift Light Condensed" panose="020B0502040204020203" pitchFamily="34" charset="0"/>
                <a:ea typeface="+mn-ea"/>
                <a:cs typeface="+mn-cs"/>
              </a:rPr>
              <a:t>typical river-based system</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more so because the river </a:t>
            </a:r>
            <a:r>
              <a:rPr kumimoji="0" lang="en-US" sz="1600" b="0" i="0" u="none" strike="noStrike" kern="1200" cap="none" spc="0" normalizeH="0" baseline="0" noProof="0" dirty="0" err="1">
                <a:ln>
                  <a:noFill/>
                </a:ln>
                <a:solidFill>
                  <a:schemeClr val="accent3">
                    <a:lumMod val="40000"/>
                    <a:lumOff val="60000"/>
                  </a:schemeClr>
                </a:solidFill>
                <a:effectLst/>
                <a:uLnTx/>
                <a:uFillTx/>
                <a:latin typeface="Bahnschrift Light Condensed" panose="020B0502040204020203" pitchFamily="34" charset="0"/>
                <a:ea typeface="+mn-ea"/>
                <a:cs typeface="+mn-cs"/>
              </a:rPr>
              <a:t>Kanh</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a:t>
            </a:r>
          </a:p>
          <a:p>
            <a:pPr>
              <a:defRPr/>
            </a:pPr>
            <a:endPar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endParaRPr>
          </a:p>
          <a:p>
            <a:pPr>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A tributary of river </a:t>
            </a:r>
            <a:r>
              <a:rPr kumimoji="0" lang="en-US" sz="1600" b="0" i="0" u="none" strike="noStrike" kern="1200" cap="none" spc="0" normalizeH="0" baseline="0" noProof="0" dirty="0" err="1">
                <a:ln>
                  <a:noFill/>
                </a:ln>
                <a:solidFill>
                  <a:prstClr val="white"/>
                </a:solidFill>
                <a:effectLst/>
                <a:uLnTx/>
                <a:uFillTx/>
                <a:latin typeface="Bahnschrift Light Condensed" panose="020B0502040204020203" pitchFamily="34" charset="0"/>
                <a:ea typeface="+mn-ea"/>
                <a:cs typeface="+mn-cs"/>
              </a:rPr>
              <a:t>Kshipra</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-passes through the </a:t>
            </a:r>
            <a:r>
              <a:rPr kumimoji="0" lang="en-US" sz="1600" b="0" i="0" u="none" strike="noStrike" kern="1200" cap="none" spc="0" normalizeH="0" baseline="0" noProof="0" dirty="0" err="1">
                <a:ln>
                  <a:noFill/>
                </a:ln>
                <a:solidFill>
                  <a:prstClr val="white"/>
                </a:solidFill>
                <a:effectLst/>
                <a:uLnTx/>
                <a:uFillTx/>
                <a:latin typeface="Bahnschrift Light Condensed" panose="020B0502040204020203" pitchFamily="34" charset="0"/>
                <a:ea typeface="+mn-ea"/>
                <a:cs typeface="+mn-cs"/>
              </a:rPr>
              <a:t>centre</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strip of the city from South to North and its major tributaries meander from western and eastern direction towards the river. The terrain is generally flat and the maximum elevation difference is about 20m from upstream to downstream ground levels in the </a:t>
            </a:r>
            <a:r>
              <a:rPr kumimoji="0" lang="en-US" sz="1600" b="0" i="0" u="none" strike="noStrike" kern="1200" cap="none" spc="0" normalizeH="0" baseline="0" noProof="0" dirty="0" err="1">
                <a:ln>
                  <a:noFill/>
                </a:ln>
                <a:solidFill>
                  <a:prstClr val="white"/>
                </a:solidFill>
                <a:effectLst/>
                <a:uLnTx/>
                <a:uFillTx/>
                <a:latin typeface="Bahnschrift Light Condensed" panose="020B0502040204020203" pitchFamily="34" charset="0"/>
                <a:ea typeface="+mn-ea"/>
                <a:cs typeface="+mn-cs"/>
              </a:rPr>
              <a:t>system.The</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sewage treatment is located at North at </a:t>
            </a:r>
            <a:r>
              <a:rPr kumimoji="0" lang="en-US" sz="1600" b="0" i="0" u="none" strike="noStrike" kern="1200" cap="none" spc="0" normalizeH="0" baseline="0" noProof="0" dirty="0" err="1">
                <a:ln>
                  <a:noFill/>
                </a:ln>
                <a:solidFill>
                  <a:prstClr val="white"/>
                </a:solidFill>
                <a:effectLst/>
                <a:uLnTx/>
                <a:uFillTx/>
                <a:latin typeface="Bahnschrift Light Condensed" panose="020B0502040204020203" pitchFamily="34" charset="0"/>
                <a:ea typeface="+mn-ea"/>
                <a:cs typeface="+mn-cs"/>
              </a:rPr>
              <a:t>Kabitkhedi</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place with a capacity of 335 MLD (total existing 90 mid plus 245 mid recently commissioned).</a:t>
            </a:r>
            <a:endParaRPr kumimoji="0" lang="en-IN"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endParaRPr>
          </a:p>
          <a:p>
            <a:pPr marL="0" indent="0" algn="l">
              <a:buNone/>
            </a:pPr>
            <a:endParaRPr lang="en-US" sz="1600" b="0" i="0" dirty="0">
              <a:effectLst/>
              <a:latin typeface="Bahnschrift Light Condensed" panose="020B0502040204020203" pitchFamily="34" charset="0"/>
            </a:endParaRPr>
          </a:p>
          <a:p>
            <a:pPr algn="l"/>
            <a:endParaRPr lang="en-US" b="0" i="0" dirty="0">
              <a:effectLst/>
              <a:latin typeface="Roboto" pitchFamily="2" charset="0"/>
            </a:endParaRPr>
          </a:p>
        </p:txBody>
      </p:sp>
    </p:spTree>
    <p:extLst>
      <p:ext uri="{BB962C8B-B14F-4D97-AF65-F5344CB8AC3E}">
        <p14:creationId xmlns:p14="http://schemas.microsoft.com/office/powerpoint/2010/main" val="302906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D6C-86A6-2D50-2649-62583CD0FB36}"/>
              </a:ext>
            </a:extLst>
          </p:cNvPr>
          <p:cNvSpPr>
            <a:spLocks noGrp="1"/>
          </p:cNvSpPr>
          <p:nvPr>
            <p:ph idx="1"/>
          </p:nvPr>
        </p:nvSpPr>
        <p:spPr>
          <a:xfrm>
            <a:off x="555172" y="1464907"/>
            <a:ext cx="10820400" cy="4427207"/>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Present Disposal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Area is connected with Primary and secondary sewerage network lines. But at some places Sewage disposal is connected with storm network or disposed off in natural drains or in street open drains.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Future Demand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Based on the demand calculation of water and standard assumption of sewage generation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 80% of water demand,</a:t>
            </a:r>
            <a:r>
              <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 </a:t>
            </a:r>
            <a:r>
              <a:rPr kumimoji="0" lang="en-US" sz="1600" b="0" i="0" u="none" strike="noStrike" kern="1200" cap="none" spc="0" normalizeH="0" baseline="0" noProof="0" dirty="0">
                <a:ln>
                  <a:noFill/>
                </a:ln>
                <a:solidFill>
                  <a:srgbClr val="7FF6F9"/>
                </a:solidFill>
                <a:effectLst/>
                <a:uLnTx/>
                <a:uFillTx/>
                <a:latin typeface="Bahnschrift Light Condensed" panose="020B0502040204020203" pitchFamily="34" charset="0"/>
                <a:ea typeface="+mn-ea"/>
                <a:cs typeface="+mn-cs"/>
              </a:rPr>
              <a:t>total sewage generation is calculated to be 21 MLD in 2020. The generation in 2035 and 2025 is calculated to be 26 MLD and 31 MLD respectively.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dirty="0">
              <a:solidFill>
                <a:srgbClr val="7FF6F9"/>
              </a:solidFill>
              <a:latin typeface="Bahnschrift Light Condensed" panose="020B0502040204020203" pitchFamily="34" charset="0"/>
            </a:endParaRPr>
          </a:p>
          <a:p>
            <a:pPr marL="0" indent="0">
              <a:buNone/>
              <a:defRPr/>
            </a:pPr>
            <a:r>
              <a:rPr lang="en-US" sz="1600" b="1" i="0" dirty="0">
                <a:effectLst/>
                <a:latin typeface="Bahnschrift Light Condensed" panose="020B0502040204020203" pitchFamily="34" charset="0"/>
              </a:rPr>
              <a:t>Sewerage Collection </a:t>
            </a:r>
          </a:p>
          <a:p>
            <a:pPr marL="0" indent="0">
              <a:buNone/>
              <a:defRPr/>
            </a:pPr>
            <a:r>
              <a:rPr lang="en-US" sz="1600" b="0" i="0" dirty="0">
                <a:effectLst/>
                <a:latin typeface="Bahnschrift Light Condensed" panose="020B0502040204020203" pitchFamily="34" charset="0"/>
              </a:rPr>
              <a:t>At per present scenario, primary sewerage network is laid under JNNURM and collection system was developed by IDA &amp; IMC in patches. The linking between Secondary to primary network is lacking. At few places, the secondary networks are disposed off in natural drain. However, to stop this disposal IMC has initiated nallah tapping project and other project to connect such disposal and connect the collection system to the primary network so that complete sewer will carry through the pipe and will be treated at STP.</a:t>
            </a:r>
            <a:endParaRPr lang="en-US" sz="1600" dirty="0">
              <a:latin typeface="Bahnschrift Light Condensed" panose="020B050204020402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endParaRPr>
          </a:p>
          <a:p>
            <a:endParaRPr lang="en-IN" dirty="0"/>
          </a:p>
        </p:txBody>
      </p:sp>
    </p:spTree>
    <p:extLst>
      <p:ext uri="{BB962C8B-B14F-4D97-AF65-F5344CB8AC3E}">
        <p14:creationId xmlns:p14="http://schemas.microsoft.com/office/powerpoint/2010/main" val="119151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F3283-7217-D952-CBE9-5E148FF304A4}"/>
              </a:ext>
            </a:extLst>
          </p:cNvPr>
          <p:cNvSpPr>
            <a:spLocks noGrp="1"/>
          </p:cNvSpPr>
          <p:nvPr>
            <p:ph idx="1"/>
          </p:nvPr>
        </p:nvSpPr>
        <p:spPr>
          <a:xfrm>
            <a:off x="83977" y="186612"/>
            <a:ext cx="12108024" cy="6242180"/>
          </a:xfrm>
        </p:spPr>
        <p:txBody>
          <a:bodyPr>
            <a:normAutofit/>
          </a:bodyPr>
          <a:lstStyle/>
          <a:p>
            <a:pPr algn="l">
              <a:buFont typeface="Arial" panose="020B0604020202020204" pitchFamily="34" charset="0"/>
              <a:buChar char="•"/>
            </a:pPr>
            <a:endParaRPr lang="en-US" sz="1600" b="1" i="0" dirty="0">
              <a:effectLst/>
              <a:latin typeface="Bahnschrift Light Condensed" panose="020B0502040204020203" pitchFamily="34" charset="0"/>
            </a:endParaRPr>
          </a:p>
          <a:p>
            <a:endParaRPr lang="en-IN" dirty="0"/>
          </a:p>
        </p:txBody>
      </p:sp>
      <p:pic>
        <p:nvPicPr>
          <p:cNvPr id="4" name="Content Placeholder 4">
            <a:extLst>
              <a:ext uri="{FF2B5EF4-FFF2-40B4-BE49-F238E27FC236}">
                <a16:creationId xmlns:a16="http://schemas.microsoft.com/office/drawing/2014/main" id="{DA466B55-753A-2DE6-9DD7-677C52424D47}"/>
              </a:ext>
            </a:extLst>
          </p:cNvPr>
          <p:cNvPicPr>
            <a:picLocks noChangeAspect="1"/>
          </p:cNvPicPr>
          <p:nvPr/>
        </p:nvPicPr>
        <p:blipFill>
          <a:blip r:embed="rId2"/>
          <a:stretch>
            <a:fillRect/>
          </a:stretch>
        </p:blipFill>
        <p:spPr>
          <a:xfrm>
            <a:off x="2304661" y="1054358"/>
            <a:ext cx="7053943" cy="4749283"/>
          </a:xfrm>
          <a:prstGeom prst="rect">
            <a:avLst/>
          </a:prstGeom>
        </p:spPr>
      </p:pic>
    </p:spTree>
    <p:extLst>
      <p:ext uri="{BB962C8B-B14F-4D97-AF65-F5344CB8AC3E}">
        <p14:creationId xmlns:p14="http://schemas.microsoft.com/office/powerpoint/2010/main" val="217465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CCB7-8D1D-05CA-8705-9BCFE4BBF5D3}"/>
              </a:ext>
            </a:extLst>
          </p:cNvPr>
          <p:cNvSpPr>
            <a:spLocks noGrp="1"/>
          </p:cNvSpPr>
          <p:nvPr>
            <p:ph type="title"/>
          </p:nvPr>
        </p:nvSpPr>
        <p:spPr>
          <a:xfrm>
            <a:off x="685800" y="624414"/>
            <a:ext cx="10820400" cy="1293028"/>
          </a:xfrm>
        </p:spPr>
        <p:txBody>
          <a:bodyPr/>
          <a:lstStyle/>
          <a:p>
            <a:pPr algn="l"/>
            <a:r>
              <a:rPr kumimoji="0" lang="en-US" sz="4000" b="0" i="0" u="none" strike="noStrike" kern="1200" cap="all" spc="0" normalizeH="0" baseline="0" noProof="0" dirty="0">
                <a:ln>
                  <a:noFill/>
                </a:ln>
                <a:solidFill>
                  <a:prstClr val="white"/>
                </a:solidFill>
                <a:effectLst/>
                <a:uLnTx/>
                <a:uFillTx/>
                <a:latin typeface="Bahnschrift Condensed" panose="020B0502040204020203" pitchFamily="34" charset="0"/>
                <a:ea typeface="+mj-ea"/>
                <a:cs typeface="+mj-cs"/>
              </a:rPr>
              <a:t>Causes of concern</a:t>
            </a:r>
            <a:endParaRPr lang="en-IN" dirty="0"/>
          </a:p>
        </p:txBody>
      </p:sp>
      <p:sp>
        <p:nvSpPr>
          <p:cNvPr id="3" name="Content Placeholder 2">
            <a:extLst>
              <a:ext uri="{FF2B5EF4-FFF2-40B4-BE49-F238E27FC236}">
                <a16:creationId xmlns:a16="http://schemas.microsoft.com/office/drawing/2014/main" id="{AB17F63F-FEC9-CD1E-0A8C-951E52F3CE78}"/>
              </a:ext>
            </a:extLst>
          </p:cNvPr>
          <p:cNvSpPr>
            <a:spLocks noGrp="1"/>
          </p:cNvSpPr>
          <p:nvPr>
            <p:ph idx="1"/>
          </p:nvPr>
        </p:nvSpPr>
        <p:spPr>
          <a:xfrm>
            <a:off x="555171" y="1800808"/>
            <a:ext cx="5005873" cy="4292819"/>
          </a:xfrm>
        </p:spPr>
        <p:txBody>
          <a:bodyPr>
            <a:normAutofit/>
          </a:bodyPr>
          <a:lstStyle/>
          <a:p>
            <a:r>
              <a:rPr lang="en-US" sz="1600" b="0" i="0" dirty="0">
                <a:effectLst/>
                <a:latin typeface="Bahnschrift Light Condensed" panose="020B0502040204020203" pitchFamily="34" charset="0"/>
              </a:rPr>
              <a:t>More than 20% of sewage waste is dumped untreated into Indore's water supply, while 80% of it's sewers are under-utilized or blocked. Such conditions may increase exposure to microbial pathogens and compromise water potability. </a:t>
            </a:r>
          </a:p>
          <a:p>
            <a:r>
              <a:rPr lang="en-US" sz="1600" b="0" i="0" dirty="0">
                <a:effectLst/>
                <a:latin typeface="Bahnschrift Light Condensed" panose="020B0502040204020203" pitchFamily="34" charset="0"/>
              </a:rPr>
              <a:t>Ideally, sewage waste is treated and disposed of by sewage treatment plants. However, due to lack of regulation and capacity in Indore, a large portion of the sewage is poured straight into the Khan river.[</a:t>
            </a:r>
            <a:r>
              <a:rPr lang="en-US" sz="1600" b="0" i="0" u="sng" dirty="0">
                <a:effectLst/>
                <a:latin typeface="Bahnschrift Light Condensed" panose="020B0502040204020203" pitchFamily="34" charset="0"/>
                <a:hlinkClick r:id="rId2">
                  <a:extLst>
                    <a:ext uri="{A12FA001-AC4F-418D-AE19-62706E023703}">
                      <ahyp:hlinkClr xmlns:ahyp="http://schemas.microsoft.com/office/drawing/2018/hyperlinkcolor" val="tx"/>
                    </a:ext>
                  </a:extLst>
                </a:hlinkClick>
              </a:rPr>
              <a:t>2</a:t>
            </a:r>
            <a:r>
              <a:rPr lang="en-US" sz="1600" b="0" i="0" dirty="0">
                <a:effectLst/>
                <a:latin typeface="Bahnschrift Light Condensed" panose="020B0502040204020203" pitchFamily="34" charset="0"/>
              </a:rPr>
              <a:t>] When sewage networks become clogged or overworked during monsoon season, they can cause overflow and allow sewage to disperse along the streets, especially in slum areas. </a:t>
            </a:r>
          </a:p>
          <a:p>
            <a:r>
              <a:rPr lang="en-US" sz="1600" dirty="0">
                <a:latin typeface="Bahnschrift Light Condensed" panose="020B0502040204020203" pitchFamily="34" charset="0"/>
              </a:rPr>
              <a:t>Agent of concern: Sewage waste, which can include both chemical (e.g. nitrates, phosphates, heavy metals) and biological agents (e.g. harmful pathogens).[3,4] Coliform bacteria levels were shown to be increased in the Khan river after sewage contamination Figure 3.</a:t>
            </a:r>
            <a:endParaRPr lang="en-IN" sz="1600"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C6C3ED87-48A9-6B87-4C00-02072CEB912F}"/>
              </a:ext>
            </a:extLst>
          </p:cNvPr>
          <p:cNvPicPr>
            <a:picLocks noChangeAspect="1"/>
          </p:cNvPicPr>
          <p:nvPr/>
        </p:nvPicPr>
        <p:blipFill>
          <a:blip r:embed="rId3"/>
          <a:stretch>
            <a:fillRect/>
          </a:stretch>
        </p:blipFill>
        <p:spPr>
          <a:xfrm>
            <a:off x="5771728" y="427171"/>
            <a:ext cx="6265572" cy="6246254"/>
          </a:xfrm>
          <a:prstGeom prst="rect">
            <a:avLst/>
          </a:prstGeom>
        </p:spPr>
      </p:pic>
    </p:spTree>
    <p:extLst>
      <p:ext uri="{BB962C8B-B14F-4D97-AF65-F5344CB8AC3E}">
        <p14:creationId xmlns:p14="http://schemas.microsoft.com/office/powerpoint/2010/main" val="198974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190601-6A52-7913-6657-F6EE39E7C137}"/>
              </a:ext>
            </a:extLst>
          </p:cNvPr>
          <p:cNvPicPr>
            <a:picLocks noGrp="1" noChangeAspect="1"/>
          </p:cNvPicPr>
          <p:nvPr>
            <p:ph idx="1"/>
          </p:nvPr>
        </p:nvPicPr>
        <p:blipFill>
          <a:blip r:embed="rId2"/>
          <a:stretch>
            <a:fillRect/>
          </a:stretch>
        </p:blipFill>
        <p:spPr>
          <a:xfrm>
            <a:off x="561709" y="200608"/>
            <a:ext cx="10564728" cy="3712353"/>
          </a:xfrm>
        </p:spPr>
      </p:pic>
      <p:sp>
        <p:nvSpPr>
          <p:cNvPr id="11" name="TextBox 10">
            <a:extLst>
              <a:ext uri="{FF2B5EF4-FFF2-40B4-BE49-F238E27FC236}">
                <a16:creationId xmlns:a16="http://schemas.microsoft.com/office/drawing/2014/main" id="{B5B12282-8E82-5A13-A8F0-8C0630384270}"/>
              </a:ext>
            </a:extLst>
          </p:cNvPr>
          <p:cNvSpPr txBox="1"/>
          <p:nvPr/>
        </p:nvSpPr>
        <p:spPr>
          <a:xfrm>
            <a:off x="491413" y="3978275"/>
            <a:ext cx="11635273" cy="280076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Bahnschrift Light Condensed" panose="020B0502040204020203" pitchFamily="34" charset="0"/>
              </a:rPr>
              <a:t>Microenvironments of concern: Outdoor bathing (organized); sections of rivers used for recreational purposes; during sewage overflow, homes and streets are of concern, especially for those who live in slums near a river, and all those who use the public water supply.</a:t>
            </a:r>
          </a:p>
          <a:p>
            <a:pPr marL="285750" indent="-285750">
              <a:buFont typeface="Arial" panose="020B0604020202020204" pitchFamily="34" charset="0"/>
              <a:buChar char="•"/>
            </a:pPr>
            <a:endParaRPr lang="en-US" sz="1600" dirty="0">
              <a:latin typeface="Bahnschrift Light Condensed" panose="020B0502040204020203" pitchFamily="34" charset="0"/>
            </a:endParaRPr>
          </a:p>
          <a:p>
            <a:pPr marL="285750" indent="-285750">
              <a:buFont typeface="Arial" panose="020B0604020202020204" pitchFamily="34" charset="0"/>
              <a:buChar char="•"/>
            </a:pPr>
            <a:r>
              <a:rPr lang="en-US" sz="1600" dirty="0">
                <a:latin typeface="Bahnschrift Light Condensed" panose="020B0502040204020203" pitchFamily="34" charset="0"/>
              </a:rPr>
              <a:t>Possible sources/pathways: </a:t>
            </a:r>
          </a:p>
          <a:p>
            <a:pPr marL="742950" lvl="1" indent="-285750">
              <a:buFont typeface="Arial" panose="020B0604020202020204" pitchFamily="34" charset="0"/>
              <a:buChar char="•"/>
            </a:pPr>
            <a:r>
              <a:rPr lang="en-US" sz="1600" dirty="0">
                <a:latin typeface="Bahnschrift Light Condensed" panose="020B0502040204020203" pitchFamily="34" charset="0"/>
              </a:rPr>
              <a:t>River → drinking water supply → contact with humans (ingestion); </a:t>
            </a:r>
          </a:p>
          <a:p>
            <a:pPr marL="742950" lvl="1" indent="-285750">
              <a:buFont typeface="Arial" panose="020B0604020202020204" pitchFamily="34" charset="0"/>
              <a:buChar char="•"/>
            </a:pPr>
            <a:r>
              <a:rPr lang="en-US" sz="1600" dirty="0">
                <a:latin typeface="Bahnschrift Light Condensed" panose="020B0502040204020203" pitchFamily="34" charset="0"/>
              </a:rPr>
              <a:t>River → direct contact with humans (dermal); </a:t>
            </a:r>
          </a:p>
          <a:p>
            <a:pPr marL="742950" lvl="1" indent="-285750">
              <a:buFont typeface="Arial" panose="020B0604020202020204" pitchFamily="34" charset="0"/>
              <a:buChar char="•"/>
            </a:pPr>
            <a:r>
              <a:rPr lang="en-US" sz="1600" dirty="0">
                <a:latin typeface="Bahnschrift Light Condensed" panose="020B0502040204020203" pitchFamily="34" charset="0"/>
              </a:rPr>
              <a:t>River → air → contact with humans (inhalation); </a:t>
            </a:r>
          </a:p>
          <a:p>
            <a:pPr marL="742950" lvl="1" indent="-285750">
              <a:buFont typeface="Arial" panose="020B0604020202020204" pitchFamily="34" charset="0"/>
              <a:buChar char="•"/>
            </a:pPr>
            <a:r>
              <a:rPr lang="en-US" sz="1600" dirty="0">
                <a:latin typeface="Bahnschrift Light Condensed" panose="020B0502040204020203" pitchFamily="34" charset="0"/>
              </a:rPr>
              <a:t>River → attachment to surface → contact with humans (multiple routes); River → algal blooms → food source (e.g. fish) → contact with humans (ingestion).</a:t>
            </a:r>
          </a:p>
          <a:p>
            <a:pPr marL="285750" indent="-285750">
              <a:buFont typeface="Arial" panose="020B0604020202020204" pitchFamily="34" charset="0"/>
              <a:buChar char="•"/>
            </a:pPr>
            <a:endParaRPr lang="en-US" sz="1600" dirty="0">
              <a:latin typeface="Bahnschrift Light Condensed" panose="020B0502040204020203" pitchFamily="34" charset="0"/>
            </a:endParaRPr>
          </a:p>
          <a:p>
            <a:pPr marL="285750" indent="-285750">
              <a:buFont typeface="Arial" panose="020B0604020202020204" pitchFamily="34" charset="0"/>
              <a:buChar char="•"/>
            </a:pPr>
            <a:r>
              <a:rPr lang="en-US" sz="1600" dirty="0">
                <a:latin typeface="Bahnschrift Light Condensed" panose="020B0502040204020203" pitchFamily="34" charset="0"/>
              </a:rPr>
              <a:t>Routes of exposure: Ingestion, dermal contact (via skin and eyes), and intravenous exposure, if lacerated.</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4972885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529</TotalTime>
  <Words>3326</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Arial</vt:lpstr>
      <vt:lpstr>Bahnschrift Condensed</vt:lpstr>
      <vt:lpstr>Bahnschrift Light Condensed</vt:lpstr>
      <vt:lpstr>Century Gothic</vt:lpstr>
      <vt:lpstr>Graphik-Medium</vt:lpstr>
      <vt:lpstr>Roboto</vt:lpstr>
      <vt:lpstr>Wingdings</vt:lpstr>
      <vt:lpstr>Vapor Trail</vt:lpstr>
      <vt:lpstr>Strom water drainage and sewage system of indore</vt:lpstr>
      <vt:lpstr>PRESENT STATUS OF THE WATER SUPPLY</vt:lpstr>
      <vt:lpstr>PowerPoint Presentation</vt:lpstr>
      <vt:lpstr>PRESENT STATUS OF THE strom water drainage system of indore </vt:lpstr>
      <vt:lpstr>PRESENT STATUS OF SEWERAGE SYSTEM </vt:lpstr>
      <vt:lpstr>PowerPoint Presentation</vt:lpstr>
      <vt:lpstr>PowerPoint Presentation</vt:lpstr>
      <vt:lpstr>Causes of concern</vt:lpstr>
      <vt:lpstr>PowerPoint Presentation</vt:lpstr>
      <vt:lpstr>PowerPoint Presentation</vt:lpstr>
      <vt:lpstr>PowerPoint Presentation</vt:lpstr>
      <vt:lpstr>Indore is Still Very Much Water Minus!!</vt:lpstr>
      <vt:lpstr>PowerPoint Presentation</vt:lpstr>
      <vt:lpstr>Problems at ground level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Strom water drainage and water suppy system</dc:title>
  <dc:creator>Priyanshi Soni</dc:creator>
  <cp:lastModifiedBy>Priyanshi Soni</cp:lastModifiedBy>
  <cp:revision>4</cp:revision>
  <dcterms:created xsi:type="dcterms:W3CDTF">2023-01-02T03:41:56Z</dcterms:created>
  <dcterms:modified xsi:type="dcterms:W3CDTF">2023-01-05T10:10:52Z</dcterms:modified>
</cp:coreProperties>
</file>