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2" r:id="rId14"/>
    <p:sldId id="273" r:id="rId15"/>
    <p:sldId id="25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CF5F9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mesofindia.indiatimes.com/articleshow/95057865.cms?utm_source=contentofinterest&amp;utm_medium=text&amp;utm_campaign=cppst" TargetMode="External"/><Relationship Id="rId2" Type="http://schemas.openxmlformats.org/officeDocument/2006/relationships/hyperlink" Target="https://waterfm.com/wp-content/uploads/water-diagram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cindore.mp.gov.i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9583-1BFE-4B58-B996-38FEF5941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6397" y="568895"/>
            <a:ext cx="8359205" cy="701675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Roadmaps of non revenue water :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A4157-BDB9-4012-AB07-51097C238BF2}"/>
              </a:ext>
            </a:extLst>
          </p:cNvPr>
          <p:cNvSpPr txBox="1"/>
          <p:nvPr/>
        </p:nvSpPr>
        <p:spPr>
          <a:xfrm>
            <a:off x="691987" y="1278711"/>
            <a:ext cx="1020070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Introduction(what is non revenue water)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non revenue water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supply of Indore</a:t>
            </a:r>
            <a:endParaRPr lang="en-US" sz="24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ERSs and borewells in ABD area of Indore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IMC table to check quality of water </a:t>
            </a:r>
            <a:endParaRPr lang="en-IN" sz="24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revenue water in Indore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can generate revenue from NRW</a:t>
            </a:r>
            <a:endParaRPr lang="en-US" sz="2400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issues prevailing with existing water supply system</a:t>
            </a:r>
            <a:r>
              <a:rPr lang="en-US" sz="2400" b="1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Indore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non revenue water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NRW – use of advanced meter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water distribution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approach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i="0" dirty="0">
              <a:solidFill>
                <a:srgbClr val="4CF5F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7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D01B-96ED-4254-BE31-B6C0CD70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391746"/>
          </a:xfrm>
        </p:spPr>
        <p:txBody>
          <a:bodyPr>
            <a:noAutofit/>
          </a:bodyPr>
          <a:lstStyle/>
          <a:p>
            <a:r>
              <a:rPr lang="en-IN" sz="1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issues prevailing with existing water supply system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Indore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CCC08-2ED0-480E-A420-174CF8706815}"/>
              </a:ext>
            </a:extLst>
          </p:cNvPr>
          <p:cNvSpPr txBox="1"/>
          <p:nvPr/>
        </p:nvSpPr>
        <p:spPr>
          <a:xfrm>
            <a:off x="99534" y="1847195"/>
            <a:ext cx="119929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Direct Supply: </a:t>
            </a:r>
            <a:r>
              <a:rPr lang="en-US" sz="1400" dirty="0">
                <a:solidFill>
                  <a:srgbClr val="4CF5F9"/>
                </a:solidFill>
                <a:latin typeface="roboto" panose="02000000000000000000" pitchFamily="2" charset="0"/>
              </a:rPr>
              <a:t>the</a:t>
            </a:r>
            <a:r>
              <a:rPr lang="en-IN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 bulk water supplied into the system has too many direct tapping's for distribution of water</a:t>
            </a:r>
            <a:r>
              <a:rPr lang="en-US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IN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 pressure drop and non-filling of ESR </a:t>
            </a: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Metering:</a:t>
            </a:r>
            <a:r>
              <a:rPr lang="en-IN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 The city does not have any metered water connections. Hence, the quantity of water consumption and the physical losses in the city is difficult to be estimated</a:t>
            </a: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Improper operational Zones:</a:t>
            </a:r>
            <a:r>
              <a:rPr lang="en-IN" sz="14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Serving zone served by each elevated service reservoir (ESR) was not designed as per their capacity. Despite disarrayed service area, existing pipelines have been found laid in haphazard manner. </a:t>
            </a: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Water Leakages:</a:t>
            </a:r>
            <a:r>
              <a:rPr lang="en-IN" sz="14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There is substantial loss of water due to old and worn out pipelines leading to leakage. </a:t>
            </a: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CF5F9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Borewells:</a:t>
            </a:r>
            <a:r>
              <a:rPr lang="en-IN" sz="14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Inadequate distribution network resulting less coverage area and dependency on bore well water / hand pumps. The shortfall in supply coverage is presently made, to some extent, by ground water through motorized bore wells. </a:t>
            </a:r>
            <a:endParaRPr lang="en-US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CF5F9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4CF5F9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Monitoring System:</a:t>
            </a:r>
            <a:r>
              <a:rPr lang="en-IN" sz="14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sz="1400" b="0" i="0" dirty="0">
                <a:solidFill>
                  <a:srgbClr val="4CF5F9"/>
                </a:solidFill>
                <a:effectLst/>
                <a:latin typeface="roboto" panose="02000000000000000000" pitchFamily="2" charset="0"/>
              </a:rPr>
              <a:t>There is no proper instrumentation to monitor flow- pressure in transmission &amp; distribution network. In absence of proper instrumentation system there is no accountability for water supplied and distributed. This is leading to un-efficient operation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25463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4970-239A-44BA-A7E9-4EB9456E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5897"/>
            <a:ext cx="9905998" cy="79782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non revenue water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419E6-49E7-4AFC-AED1-DC45A2FF2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t="742" r="251" b="625"/>
          <a:stretch/>
        </p:blipFill>
        <p:spPr>
          <a:xfrm>
            <a:off x="516278" y="2269550"/>
            <a:ext cx="5905804" cy="3251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CC0F95-DD95-4AED-8597-3A497552DC69}"/>
              </a:ext>
            </a:extLst>
          </p:cNvPr>
          <p:cNvSpPr txBox="1"/>
          <p:nvPr/>
        </p:nvSpPr>
        <p:spPr>
          <a:xfrm>
            <a:off x="6707746" y="1550578"/>
            <a:ext cx="4829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system input volume Temporary flow measurement, reservoir drop tests, analysis of pump curves, pressure and pumping hours.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billed metered, billed unmetered consumption from the utility of revenue system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unbilled consumption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water losses </a:t>
            </a:r>
          </a:p>
        </p:txBody>
      </p:sp>
    </p:spTree>
    <p:extLst>
      <p:ext uri="{BB962C8B-B14F-4D97-AF65-F5344CB8AC3E}">
        <p14:creationId xmlns:p14="http://schemas.microsoft.com/office/powerpoint/2010/main" val="286543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877-D393-4733-AFD9-E6A1126A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56" y="609600"/>
            <a:ext cx="11617817" cy="8124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NRW – use of advanced meter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A813C-A758-4945-BDBA-4FA659F9D863}"/>
              </a:ext>
            </a:extLst>
          </p:cNvPr>
          <p:cNvSpPr txBox="1"/>
          <p:nvPr/>
        </p:nvSpPr>
        <p:spPr>
          <a:xfrm>
            <a:off x="5808909" y="2274838"/>
            <a:ext cx="6224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meter reading system – which transmits  data to IMC.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with a  drive-by system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Eliminates human error.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give readings of water consumption of every house.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E6C4F-E167-46C3-974C-6CB12AA6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21" y="2180047"/>
            <a:ext cx="3565482" cy="35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197-1E26-45E9-9E0F-DDBC06BA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21" y="536331"/>
            <a:ext cx="10778757" cy="59527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water distribution system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E4477B5-D63F-4423-A2C8-24F40E10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8" y="1332686"/>
            <a:ext cx="8128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4399D-E66E-4D35-8B42-9039F2B090AB}"/>
              </a:ext>
            </a:extLst>
          </p:cNvPr>
          <p:cNvSpPr txBox="1"/>
          <p:nvPr/>
        </p:nvSpPr>
        <p:spPr>
          <a:xfrm>
            <a:off x="3077510" y="6105769"/>
            <a:ext cx="60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Dashboard for Indore water distribution analysis </a:t>
            </a:r>
          </a:p>
        </p:txBody>
      </p:sp>
    </p:spTree>
    <p:extLst>
      <p:ext uri="{BB962C8B-B14F-4D97-AF65-F5344CB8AC3E}">
        <p14:creationId xmlns:p14="http://schemas.microsoft.com/office/powerpoint/2010/main" val="140685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EC50-EF20-475D-8D54-F0DA06D3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2548"/>
            <a:ext cx="9905998" cy="7173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approach to reduce NRW in our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88818-1A59-4A5F-9AEB-65AC9D7A04C0}"/>
              </a:ext>
            </a:extLst>
          </p:cNvPr>
          <p:cNvSpPr txBox="1"/>
          <p:nvPr/>
        </p:nvSpPr>
        <p:spPr>
          <a:xfrm>
            <a:off x="1924538" y="1530515"/>
            <a:ext cx="7380653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operational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Metered connection in every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noise loggers for automatic leakage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distribution related data on a single dashboard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monitoring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flow and pressure monitoring instruments.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illegal connection using IOT based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water balance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404570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9ED-ACA1-45FA-B749-A9A37EDA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17413"/>
            <a:ext cx="7046057" cy="646331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>
                <a:solidFill>
                  <a:srgbClr val="4CF5F9"/>
                </a:solidFill>
              </a:rPr>
              <a:t>Image(</a:t>
            </a:r>
            <a:r>
              <a:rPr lang="en-IN" sz="1800" dirty="0">
                <a:solidFill>
                  <a:srgbClr val="4CF5F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https://waterfm.com/wp-content/uploads/water-diagram.jpg</a:t>
            </a:r>
            <a:r>
              <a:rPr lang="en-IN" sz="1800" dirty="0">
                <a:solidFill>
                  <a:srgbClr val="4CF5F9"/>
                </a:solidFill>
              </a:rPr>
              <a:t>)</a:t>
            </a:r>
          </a:p>
          <a:p>
            <a:endParaRPr lang="en-US" sz="1800" dirty="0">
              <a:solidFill>
                <a:srgbClr val="4CF5F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EBBF-D5F0-465C-8FF5-2DE38096F721}"/>
              </a:ext>
            </a:extLst>
          </p:cNvPr>
          <p:cNvSpPr txBox="1"/>
          <p:nvPr/>
        </p:nvSpPr>
        <p:spPr>
          <a:xfrm>
            <a:off x="1141413" y="3205784"/>
            <a:ext cx="8185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small" dirty="0">
                <a:solidFill>
                  <a:srgbClr val="4CF5F9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http://timesofindia.indiatimes.com/articleshow/95057865.cms?utm_source=contentofinterest&amp;utm_medium=text&amp;utm_campaign=cppst</a:t>
            </a:r>
            <a:endParaRPr lang="en-US" cap="small" dirty="0">
              <a:solidFill>
                <a:srgbClr val="4CF5F9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28A2-8485-4156-834B-9CD1C10E58F9}"/>
              </a:ext>
            </a:extLst>
          </p:cNvPr>
          <p:cNvSpPr txBox="1"/>
          <p:nvPr/>
        </p:nvSpPr>
        <p:spPr>
          <a:xfrm>
            <a:off x="1141413" y="3852115"/>
            <a:ext cx="8987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>
                <a:solidFill>
                  <a:srgbClr val="4CF5F9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https://timesofindia.indiatimes.com/city/indore/imc-gears-up-for-centres-drinking-water-survey/articleshow/95057865.cms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0B445-A6D5-452D-833B-845C99C6619E}"/>
              </a:ext>
            </a:extLst>
          </p:cNvPr>
          <p:cNvSpPr txBox="1"/>
          <p:nvPr/>
        </p:nvSpPr>
        <p:spPr>
          <a:xfrm>
            <a:off x="1217084" y="1396681"/>
            <a:ext cx="7358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>
                <a:solidFill>
                  <a:srgbClr val="4CF5F9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https://in.images.search.yahoo.com/images/view;_ylt=AwrPrFvw9bdjJ10ibqe9HAx.;_ylu=c2VjA3NyBHNsawNpbWcEb2lkAzM0YjM1MDZhYWZjN2JjOWU1NzlhY2NlZTFmNGM3ZjQ0BGdwb3MDMgRpdANiaW5n?back=https%3A%2F%2Fin.images.search.yahoo.com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A6C71-E446-40E6-9BE4-DF52961751E2}"/>
              </a:ext>
            </a:extLst>
          </p:cNvPr>
          <p:cNvSpPr txBox="1"/>
          <p:nvPr/>
        </p:nvSpPr>
        <p:spPr>
          <a:xfrm>
            <a:off x="1141413" y="4617485"/>
            <a:ext cx="6097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>
                <a:solidFill>
                  <a:srgbClr val="4CF5F9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https://www.smartcityindore.org/water-supply/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cap="small" dirty="0">
              <a:solidFill>
                <a:srgbClr val="4CF5F9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138CD-2ED7-455E-BE9C-AE0ACD04529C}"/>
              </a:ext>
            </a:extLst>
          </p:cNvPr>
          <p:cNvSpPr txBox="1"/>
          <p:nvPr/>
        </p:nvSpPr>
        <p:spPr>
          <a:xfrm>
            <a:off x="1217084" y="1008784"/>
            <a:ext cx="8156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cap="small" dirty="0">
                <a:solidFill>
                  <a:srgbClr val="4CF5F9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https://www.tatametaliks.com/non-revenue-water-management-nrw/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83429-2AC6-42D7-9169-4C7D1DA7D732}"/>
              </a:ext>
            </a:extLst>
          </p:cNvPr>
          <p:cNvSpPr txBox="1"/>
          <p:nvPr/>
        </p:nvSpPr>
        <p:spPr>
          <a:xfrm>
            <a:off x="1436891" y="289763"/>
            <a:ext cx="6097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 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E65D9-7F24-4AC5-A435-6D4EC6572F29}"/>
              </a:ext>
            </a:extLst>
          </p:cNvPr>
          <p:cNvSpPr txBox="1"/>
          <p:nvPr/>
        </p:nvSpPr>
        <p:spPr>
          <a:xfrm>
            <a:off x="1141413" y="5091987"/>
            <a:ext cx="60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small" dirty="0">
                <a:solidFill>
                  <a:srgbClr val="4CF5F9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imcindore.mp.gov.in</a:t>
            </a:r>
            <a:endParaRPr lang="en-US" cap="small" dirty="0">
              <a:solidFill>
                <a:srgbClr val="4CF5F9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17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AF14-55E8-4E30-AF2E-A2082D72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914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1C63-CF4A-40CD-AF4B-144E50DD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482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(what is non revenue water) :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AB535-3BC9-4887-9BBB-5631AC1D20BE}"/>
              </a:ext>
            </a:extLst>
          </p:cNvPr>
          <p:cNvSpPr txBox="1"/>
          <p:nvPr/>
        </p:nvSpPr>
        <p:spPr>
          <a:xfrm>
            <a:off x="6285647" y="1593829"/>
            <a:ext cx="52672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ea typeface="Kigelia Arabic" panose="020F0502020204030204" pitchFamily="34" charset="0"/>
                <a:cs typeface="Times New Roman" panose="02020603050405020304" pitchFamily="18" charset="0"/>
              </a:rPr>
              <a:t>Non revenue water is one of the most persistent problem in municipal water supply system .</a:t>
            </a:r>
          </a:p>
          <a:p>
            <a:pPr algn="l"/>
            <a:endParaRPr lang="en-IN" dirty="0">
              <a:solidFill>
                <a:srgbClr val="4CF5F9"/>
              </a:solidFill>
              <a:effectLst/>
              <a:latin typeface="Times New Roman" panose="02020603050405020304" pitchFamily="18" charset="0"/>
              <a:ea typeface="Kigelia Arabic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ea typeface="Kigelia Arabic" panose="020F0502020204030204" pitchFamily="34" charset="0"/>
                <a:cs typeface="Times New Roman" panose="02020603050405020304" pitchFamily="18" charset="0"/>
              </a:rPr>
              <a:t>It’s water that is pumped or produced but is subsequently lost or otherwise unaccounted in the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4CF5F9"/>
              </a:solidFill>
              <a:latin typeface="Times New Roman" panose="02020603050405020304" pitchFamily="18" charset="0"/>
              <a:ea typeface="Kigelia Arabic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ea typeface="Kigelia Arabic" panose="020F0502020204030204" pitchFamily="34" charset="0"/>
                <a:cs typeface="Times New Roman" panose="02020603050405020304" pitchFamily="18" charset="0"/>
              </a:rPr>
              <a:t>Non revenue water occurred due to many reasons    (pipe leaks, illegal connections, unmetered public use, meter error, unsynchronised supply system, unbilled metered bill etc. )</a:t>
            </a:r>
          </a:p>
          <a:p>
            <a:pPr algn="l"/>
            <a:r>
              <a:rPr lang="en-IN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ea typeface="Kigelia Arabic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4CF5F9"/>
              </a:solidFill>
              <a:effectLst/>
              <a:latin typeface="Times New Roman" panose="02020603050405020304" pitchFamily="18" charset="0"/>
              <a:ea typeface="Kigelia Arabic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ea typeface="Kigelia Arabic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ea typeface="Kigelia Arabic" panose="020F0502020204030204" pitchFamily="34" charset="0"/>
                <a:cs typeface="Times New Roman" panose="02020603050405020304" pitchFamily="18" charset="0"/>
              </a:rPr>
              <a:t> also</a:t>
            </a:r>
            <a:r>
              <a:rPr lang="en-IN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ea typeface="Kigelia Arabic" panose="020F0502020204030204" pitchFamily="34" charset="0"/>
                <a:cs typeface="Times New Roman" panose="02020603050405020304" pitchFamily="18" charset="0"/>
              </a:rPr>
              <a:t> refers to a difference between the volume of water entering the system and billed authorized consumption.</a:t>
            </a:r>
            <a:endParaRPr lang="en-US" dirty="0">
              <a:solidFill>
                <a:srgbClr val="4CF5F9"/>
              </a:solidFill>
              <a:effectLst/>
              <a:latin typeface="Times New Roman" panose="02020603050405020304" pitchFamily="18" charset="0"/>
              <a:ea typeface="Kigelia Arabic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8D6BA-5671-4062-9720-BB96A1B7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46" y="2086862"/>
            <a:ext cx="4918808" cy="28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0FC4-CA3C-441A-9263-2BAF4A0D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97" y="653887"/>
            <a:ext cx="9905998" cy="990600"/>
          </a:xfrm>
        </p:spPr>
        <p:txBody>
          <a:bodyPr anchor="t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non revenue water(NRW)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D405D-D716-41B5-9582-FA47B80E5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t="742" r="251" b="625"/>
          <a:stretch/>
        </p:blipFill>
        <p:spPr>
          <a:xfrm>
            <a:off x="1445886" y="1644487"/>
            <a:ext cx="9052820" cy="42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16BA-028D-40C1-910A-E204FD97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80" y="96715"/>
            <a:ext cx="9905998" cy="64411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supply of Indore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2C5B6-2813-463C-A291-73B28DC81CE8}"/>
              </a:ext>
            </a:extLst>
          </p:cNvPr>
          <p:cNvSpPr txBox="1"/>
          <p:nvPr/>
        </p:nvSpPr>
        <p:spPr>
          <a:xfrm>
            <a:off x="2356469" y="4357284"/>
            <a:ext cx="755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4CF5F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9AFF6-9E2F-4753-9B1F-2864B9CC5351}"/>
              </a:ext>
            </a:extLst>
          </p:cNvPr>
          <p:cNvSpPr txBox="1"/>
          <p:nvPr/>
        </p:nvSpPr>
        <p:spPr>
          <a:xfrm>
            <a:off x="6911372" y="4726616"/>
            <a:ext cx="32880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Water Supply sources</a:t>
            </a:r>
            <a:r>
              <a:rPr lang="en-US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Gambhir Line (Direct Supply)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ESR (3 Nos.)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 Borewells (350 Nos.)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4CF5F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25DD84C-6ED5-465A-BAA7-1B2D091D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59" y="1058543"/>
            <a:ext cx="6237484" cy="306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21254-41E2-41EE-B94F-6B941A7E7214}"/>
              </a:ext>
            </a:extLst>
          </p:cNvPr>
          <p:cNvSpPr txBox="1"/>
          <p:nvPr/>
        </p:nvSpPr>
        <p:spPr>
          <a:xfrm>
            <a:off x="1359552" y="4726616"/>
            <a:ext cx="4062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inlet of ABD areas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Bada Ganpati Square</a:t>
            </a:r>
            <a:r>
              <a:rPr lang="en-US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Gambhir Line</a:t>
            </a:r>
            <a:endParaRPr lang="en-US" b="0" i="0" dirty="0">
              <a:solidFill>
                <a:srgbClr val="4CF5F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JINSI Hat ESR on Narmada</a:t>
            </a:r>
            <a:endParaRPr lang="en-US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Subhash Chowk ESR on Narmada </a:t>
            </a:r>
            <a:endParaRPr lang="en-US" b="0" i="0" dirty="0">
              <a:solidFill>
                <a:srgbClr val="4CF5F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Chhatri Bagh ESR on Narmada </a:t>
            </a:r>
            <a:endParaRPr lang="en-US" b="0" i="0" dirty="0">
              <a:solidFill>
                <a:srgbClr val="4CF5F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726AA-B950-4E56-B1EA-BDADF567180C}"/>
              </a:ext>
            </a:extLst>
          </p:cNvPr>
          <p:cNvSpPr txBox="1"/>
          <p:nvPr/>
        </p:nvSpPr>
        <p:spPr>
          <a:xfrm>
            <a:off x="6004822" y="1717675"/>
            <a:ext cx="48308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Indore Municipal corporation at present supplies 436 MLD of narmada water to city through three phases of pumping and supply systems installed at </a:t>
            </a:r>
            <a:r>
              <a:rPr lang="en-US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0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alood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CF5F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around 2.36 lakh household connected with water supply lines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Indore extract water from Jalood which is 70 km away from city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FCD9-8781-4DB1-9CDF-8CD63D7E6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0" r="14168"/>
          <a:stretch/>
        </p:blipFill>
        <p:spPr>
          <a:xfrm>
            <a:off x="773397" y="1717675"/>
            <a:ext cx="4518269" cy="3412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896DEC-FC54-4B79-914D-5843D8061976}"/>
              </a:ext>
            </a:extLst>
          </p:cNvPr>
          <p:cNvSpPr txBox="1"/>
          <p:nvPr/>
        </p:nvSpPr>
        <p:spPr>
          <a:xfrm>
            <a:off x="830385" y="5129922"/>
            <a:ext cx="40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Jalood water distribution plant </a:t>
            </a:r>
          </a:p>
        </p:txBody>
      </p:sp>
    </p:spTree>
    <p:extLst>
      <p:ext uri="{BB962C8B-B14F-4D97-AF65-F5344CB8AC3E}">
        <p14:creationId xmlns:p14="http://schemas.microsoft.com/office/powerpoint/2010/main" val="288933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7FB43-6178-4F5E-A1A0-4FA2EB2F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1" y="1139789"/>
            <a:ext cx="4835216" cy="4263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16E84-F45A-45BB-AB2A-8FDE88EE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73" y="1139788"/>
            <a:ext cx="4835216" cy="426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8079E-D233-4E38-9012-08971CDEFC76}"/>
              </a:ext>
            </a:extLst>
          </p:cNvPr>
          <p:cNvSpPr txBox="1"/>
          <p:nvPr/>
        </p:nvSpPr>
        <p:spPr>
          <a:xfrm>
            <a:off x="7118643" y="5542321"/>
            <a:ext cx="3791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of Bore Wells in ABD Area</a:t>
            </a:r>
            <a:endParaRPr lang="en-US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D1CE3-D3ED-4BCB-9984-ED56641A3968}"/>
              </a:ext>
            </a:extLst>
          </p:cNvPr>
          <p:cNvSpPr txBox="1"/>
          <p:nvPr/>
        </p:nvSpPr>
        <p:spPr>
          <a:xfrm>
            <a:off x="1216992" y="5533545"/>
            <a:ext cx="3620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CF5F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Location of ESRs in ABD Area</a:t>
            </a:r>
            <a:endParaRPr lang="en-US" dirty="0">
              <a:solidFill>
                <a:srgbClr val="4CF5F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58173-9282-4C6B-962F-2C157CC4A7F5}"/>
              </a:ext>
            </a:extLst>
          </p:cNvPr>
          <p:cNvSpPr txBox="1"/>
          <p:nvPr/>
        </p:nvSpPr>
        <p:spPr>
          <a:xfrm>
            <a:off x="1351409" y="176865"/>
            <a:ext cx="903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ESRs AND BOREWELLS IN ABD AREA OF INDORE</a:t>
            </a:r>
          </a:p>
        </p:txBody>
      </p:sp>
    </p:spTree>
    <p:extLst>
      <p:ext uri="{BB962C8B-B14F-4D97-AF65-F5344CB8AC3E}">
        <p14:creationId xmlns:p14="http://schemas.microsoft.com/office/powerpoint/2010/main" val="41886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DB3C0-1920-4B01-991B-40296DAF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99" y="1375621"/>
            <a:ext cx="7892922" cy="3730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35B9E-27AF-446A-90A9-1B876FFACB63}"/>
              </a:ext>
            </a:extLst>
          </p:cNvPr>
          <p:cNvSpPr txBox="1"/>
          <p:nvPr/>
        </p:nvSpPr>
        <p:spPr>
          <a:xfrm>
            <a:off x="2222500" y="372248"/>
            <a:ext cx="7188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IMC TABLE TO CHECK QUALITY OF WATER </a:t>
            </a:r>
          </a:p>
        </p:txBody>
      </p:sp>
    </p:spTree>
    <p:extLst>
      <p:ext uri="{BB962C8B-B14F-4D97-AF65-F5344CB8AC3E}">
        <p14:creationId xmlns:p14="http://schemas.microsoft.com/office/powerpoint/2010/main" val="156002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0520-157E-43D5-A5D3-C60AEF1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8382"/>
            <a:ext cx="9905998" cy="7173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revenue water of our 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09F93-5620-41AF-9B2B-5BF02279CE5B}"/>
              </a:ext>
            </a:extLst>
          </p:cNvPr>
          <p:cNvSpPr txBox="1"/>
          <p:nvPr/>
        </p:nvSpPr>
        <p:spPr>
          <a:xfrm>
            <a:off x="1685191" y="1484924"/>
            <a:ext cx="831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CF5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35-40% water is become non revenue water in our city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E8CA4-D041-4053-B800-2CA1474D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6" y="2566367"/>
            <a:ext cx="4989704" cy="2806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15D3C-0CFD-4201-977C-16E5C380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17" y="2569606"/>
            <a:ext cx="4990290" cy="28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44F1-421A-4F4B-94B8-855A7F15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32" y="280515"/>
            <a:ext cx="12008013" cy="582434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solving these issues we can generate a good revenue from NRW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C59B513-CAC7-4F11-B37A-ADBBDD94D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" r="2554" b="2271"/>
          <a:stretch/>
        </p:blipFill>
        <p:spPr>
          <a:xfrm>
            <a:off x="1970942" y="1466176"/>
            <a:ext cx="7974344" cy="4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Roadmaps of non revenue water :</vt:lpstr>
      <vt:lpstr>Introduction (what is non revenue water) :</vt:lpstr>
      <vt:lpstr>Definition of non revenue water(NRW)</vt:lpstr>
      <vt:lpstr>Water supply of Indore </vt:lpstr>
      <vt:lpstr>PowerPoint Presentation</vt:lpstr>
      <vt:lpstr>PowerPoint Presentation</vt:lpstr>
      <vt:lpstr>PowerPoint Presentation</vt:lpstr>
      <vt:lpstr>NON revenue water of our city</vt:lpstr>
      <vt:lpstr>By solving these issues we can generate a good revenue from NRW</vt:lpstr>
      <vt:lpstr>critical issues prevailing with existing water supply system of Indore</vt:lpstr>
      <vt:lpstr>Reduction of non revenue water </vt:lpstr>
      <vt:lpstr>Reduction of NRW – use of advanced meter system</vt:lpstr>
      <vt:lpstr>Synchronized water distribution system </vt:lpstr>
      <vt:lpstr>Sustainable approach to reduce NRW in our city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of non revenue water </dc:title>
  <dc:creator>paritosh verma</dc:creator>
  <cp:lastModifiedBy>paritosh verma</cp:lastModifiedBy>
  <cp:revision>15</cp:revision>
  <dcterms:created xsi:type="dcterms:W3CDTF">2023-01-05T16:42:14Z</dcterms:created>
  <dcterms:modified xsi:type="dcterms:W3CDTF">2023-01-07T17:10:40Z</dcterms:modified>
</cp:coreProperties>
</file>