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DB17CA-094E-4103-AB34-CC6C456D6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4E098-5FA0-4841-982F-A5F6C14F722C}">
      <dgm:prSet/>
      <dgm:spPr/>
      <dgm:t>
        <a:bodyPr/>
        <a:lstStyle/>
        <a:p>
          <a:r>
            <a:rPr lang="en-US" dirty="0"/>
            <a:t>Bar Plot:</a:t>
          </a:r>
        </a:p>
      </dgm:t>
    </dgm:pt>
    <dgm:pt modelId="{51607D8A-D9B9-4C94-AC55-13AD1AC28FF4}" type="parTrans" cxnId="{CEE9DD1F-2CBE-4979-BBCA-C60BE88722BF}">
      <dgm:prSet/>
      <dgm:spPr/>
      <dgm:t>
        <a:bodyPr/>
        <a:lstStyle/>
        <a:p>
          <a:endParaRPr lang="en-US"/>
        </a:p>
      </dgm:t>
    </dgm:pt>
    <dgm:pt modelId="{20B46D83-8AAD-46DD-B035-DB20171E5D8E}" type="sibTrans" cxnId="{CEE9DD1F-2CBE-4979-BBCA-C60BE88722BF}">
      <dgm:prSet/>
      <dgm:spPr/>
      <dgm:t>
        <a:bodyPr/>
        <a:lstStyle/>
        <a:p>
          <a:endParaRPr lang="en-US"/>
        </a:p>
      </dgm:t>
    </dgm:pt>
    <dgm:pt modelId="{C541B863-11C7-4F9F-8D69-63D8401E5D71}">
      <dgm:prSet/>
      <dgm:spPr/>
      <dgm:t>
        <a:bodyPr/>
        <a:lstStyle/>
        <a:p>
          <a:r>
            <a:rPr lang="en-US"/>
            <a:t>Shows </a:t>
          </a:r>
          <a:r>
            <a:rPr lang="en-US" dirty="0"/>
            <a:t>survival differences across gender and class</a:t>
          </a:r>
        </a:p>
      </dgm:t>
    </dgm:pt>
    <dgm:pt modelId="{F44E3A2A-F68E-405E-8565-A88449687C51}" type="parTrans" cxnId="{85DE3E55-A08F-4C05-9A65-44D30FF7F29F}">
      <dgm:prSet/>
      <dgm:spPr/>
      <dgm:t>
        <a:bodyPr/>
        <a:lstStyle/>
        <a:p>
          <a:endParaRPr lang="en-US"/>
        </a:p>
      </dgm:t>
    </dgm:pt>
    <dgm:pt modelId="{624BE516-A18D-450D-A114-60F08DDC2491}" type="sibTrans" cxnId="{85DE3E55-A08F-4C05-9A65-44D30FF7F29F}">
      <dgm:prSet/>
      <dgm:spPr/>
      <dgm:t>
        <a:bodyPr/>
        <a:lstStyle/>
        <a:p>
          <a:endParaRPr lang="en-US"/>
        </a:p>
      </dgm:t>
    </dgm:pt>
    <dgm:pt modelId="{B5FFE929-71E5-4B1E-B573-FFEA53E91F9A}">
      <dgm:prSet/>
      <dgm:spPr/>
      <dgm:t>
        <a:bodyPr/>
        <a:lstStyle/>
        <a:p>
          <a:r>
            <a:rPr lang="en-US"/>
            <a:t>Women </a:t>
          </a:r>
          <a:r>
            <a:rPr lang="en-US" dirty="0"/>
            <a:t>and upper-class passengers had higher survival.</a:t>
          </a:r>
        </a:p>
      </dgm:t>
    </dgm:pt>
    <dgm:pt modelId="{39A2F61D-DBCF-4332-AF6F-9C5D06C34535}" type="parTrans" cxnId="{CD83E198-3362-4FF5-B5C6-52202C7FEB97}">
      <dgm:prSet/>
      <dgm:spPr/>
      <dgm:t>
        <a:bodyPr/>
        <a:lstStyle/>
        <a:p>
          <a:endParaRPr lang="en-US"/>
        </a:p>
      </dgm:t>
    </dgm:pt>
    <dgm:pt modelId="{124CE883-BE37-4A51-94BA-894D7DF1C8E4}" type="sibTrans" cxnId="{CD83E198-3362-4FF5-B5C6-52202C7FEB97}">
      <dgm:prSet/>
      <dgm:spPr/>
      <dgm:t>
        <a:bodyPr/>
        <a:lstStyle/>
        <a:p>
          <a:endParaRPr lang="en-US"/>
        </a:p>
      </dgm:t>
    </dgm:pt>
    <dgm:pt modelId="{F1873553-5C11-4235-8A51-38C9462CCF66}">
      <dgm:prSet/>
      <dgm:spPr/>
      <dgm:t>
        <a:bodyPr/>
        <a:lstStyle/>
        <a:p>
          <a:r>
            <a:rPr lang="en-US" dirty="0"/>
            <a:t>Displays distribution of passengers by travel class.</a:t>
          </a:r>
        </a:p>
      </dgm:t>
    </dgm:pt>
    <dgm:pt modelId="{AA29B77F-0DDD-4B7A-B60A-0AAD1D526D0A}" type="parTrans" cxnId="{32740ACB-FC4C-48E2-B340-FEB1D9595EC7}">
      <dgm:prSet/>
      <dgm:spPr/>
      <dgm:t>
        <a:bodyPr/>
        <a:lstStyle/>
        <a:p>
          <a:endParaRPr lang="en-US"/>
        </a:p>
      </dgm:t>
    </dgm:pt>
    <dgm:pt modelId="{84B25BCF-EA22-458E-8A0E-747A84FE785E}" type="sibTrans" cxnId="{32740ACB-FC4C-48E2-B340-FEB1D9595EC7}">
      <dgm:prSet/>
      <dgm:spPr/>
      <dgm:t>
        <a:bodyPr/>
        <a:lstStyle/>
        <a:p>
          <a:endParaRPr lang="en-US"/>
        </a:p>
      </dgm:t>
    </dgm:pt>
    <dgm:pt modelId="{DF629FC3-ED60-4B29-ABCB-DD1FA5349828}">
      <dgm:prSet/>
      <dgm:spPr/>
      <dgm:t>
        <a:bodyPr/>
        <a:lstStyle/>
        <a:p>
          <a:r>
            <a:rPr lang="en-US" dirty="0"/>
            <a:t>Pie Chart:</a:t>
          </a:r>
        </a:p>
      </dgm:t>
    </dgm:pt>
    <dgm:pt modelId="{F4FF661F-1B03-4466-AB1A-39D4905E679A}" type="sibTrans" cxnId="{CC91C72A-AF8E-4663-A467-95AEADD994E0}">
      <dgm:prSet/>
      <dgm:spPr/>
      <dgm:t>
        <a:bodyPr/>
        <a:lstStyle/>
        <a:p>
          <a:endParaRPr lang="en-US"/>
        </a:p>
      </dgm:t>
    </dgm:pt>
    <dgm:pt modelId="{C771FF89-90FC-4452-B75D-B30FE488F5BE}" type="parTrans" cxnId="{CC91C72A-AF8E-4663-A467-95AEADD994E0}">
      <dgm:prSet/>
      <dgm:spPr/>
      <dgm:t>
        <a:bodyPr/>
        <a:lstStyle/>
        <a:p>
          <a:endParaRPr lang="en-US"/>
        </a:p>
      </dgm:t>
    </dgm:pt>
    <dgm:pt modelId="{52BEF1BD-AD4F-42E7-A3F1-2F65AA4152DB}" type="pres">
      <dgm:prSet presAssocID="{E6DB17CA-094E-4103-AB34-CC6C456D6240}" presName="linear" presStyleCnt="0">
        <dgm:presLayoutVars>
          <dgm:animLvl val="lvl"/>
          <dgm:resizeHandles val="exact"/>
        </dgm:presLayoutVars>
      </dgm:prSet>
      <dgm:spPr/>
    </dgm:pt>
    <dgm:pt modelId="{5BAA7F3B-1371-490F-B360-7E4C65A1F283}" type="pres">
      <dgm:prSet presAssocID="{4874E098-5FA0-4841-982F-A5F6C14F72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D8202FE-B3BA-4EB6-B8DF-C31318C50515}" type="pres">
      <dgm:prSet presAssocID="{20B46D83-8AAD-46DD-B035-DB20171E5D8E}" presName="spacer" presStyleCnt="0"/>
      <dgm:spPr/>
    </dgm:pt>
    <dgm:pt modelId="{B341E720-EC91-4BCF-9ADD-9C1279F8C735}" type="pres">
      <dgm:prSet presAssocID="{C541B863-11C7-4F9F-8D69-63D8401E5D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CFB139-6ECC-4076-96BB-CCD29BA4DBFD}" type="pres">
      <dgm:prSet presAssocID="{624BE516-A18D-450D-A114-60F08DDC2491}" presName="spacer" presStyleCnt="0"/>
      <dgm:spPr/>
    </dgm:pt>
    <dgm:pt modelId="{B017B5B9-5C72-4E20-A074-22FE327743FE}" type="pres">
      <dgm:prSet presAssocID="{B5FFE929-71E5-4B1E-B573-FFEA53E91F9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596A8F6-E1F9-4BFD-ADA4-4D822E6DDEFD}" type="pres">
      <dgm:prSet presAssocID="{124CE883-BE37-4A51-94BA-894D7DF1C8E4}" presName="spacer" presStyleCnt="0"/>
      <dgm:spPr/>
    </dgm:pt>
    <dgm:pt modelId="{5B363B6A-28E3-4BF4-8910-24270F447C1F}" type="pres">
      <dgm:prSet presAssocID="{DF629FC3-ED60-4B29-ABCB-DD1FA534982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D296D36-5EEC-4FA5-81F7-2547CE000EDD}" type="pres">
      <dgm:prSet presAssocID="{F4FF661F-1B03-4466-AB1A-39D4905E679A}" presName="spacer" presStyleCnt="0"/>
      <dgm:spPr/>
    </dgm:pt>
    <dgm:pt modelId="{C4A02941-F32C-4485-AC93-93F5D3E8C003}" type="pres">
      <dgm:prSet presAssocID="{F1873553-5C11-4235-8A51-38C9462CCF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EE9DD1F-2CBE-4979-BBCA-C60BE88722BF}" srcId="{E6DB17CA-094E-4103-AB34-CC6C456D6240}" destId="{4874E098-5FA0-4841-982F-A5F6C14F722C}" srcOrd="0" destOrd="0" parTransId="{51607D8A-D9B9-4C94-AC55-13AD1AC28FF4}" sibTransId="{20B46D83-8AAD-46DD-B035-DB20171E5D8E}"/>
    <dgm:cxn modelId="{CC91C72A-AF8E-4663-A467-95AEADD994E0}" srcId="{E6DB17CA-094E-4103-AB34-CC6C456D6240}" destId="{DF629FC3-ED60-4B29-ABCB-DD1FA5349828}" srcOrd="3" destOrd="0" parTransId="{C771FF89-90FC-4452-B75D-B30FE488F5BE}" sibTransId="{F4FF661F-1B03-4466-AB1A-39D4905E679A}"/>
    <dgm:cxn modelId="{6D491B3E-ADC7-4053-A3B6-6157CFCBB1A2}" type="presOf" srcId="{E6DB17CA-094E-4103-AB34-CC6C456D6240}" destId="{52BEF1BD-AD4F-42E7-A3F1-2F65AA4152DB}" srcOrd="0" destOrd="0" presId="urn:microsoft.com/office/officeart/2005/8/layout/vList2"/>
    <dgm:cxn modelId="{D3BDE068-8465-4845-9403-0D998529508C}" type="presOf" srcId="{F1873553-5C11-4235-8A51-38C9462CCF66}" destId="{C4A02941-F32C-4485-AC93-93F5D3E8C003}" srcOrd="0" destOrd="0" presId="urn:microsoft.com/office/officeart/2005/8/layout/vList2"/>
    <dgm:cxn modelId="{85DE3E55-A08F-4C05-9A65-44D30FF7F29F}" srcId="{E6DB17CA-094E-4103-AB34-CC6C456D6240}" destId="{C541B863-11C7-4F9F-8D69-63D8401E5D71}" srcOrd="1" destOrd="0" parTransId="{F44E3A2A-F68E-405E-8565-A88449687C51}" sibTransId="{624BE516-A18D-450D-A114-60F08DDC2491}"/>
    <dgm:cxn modelId="{F6E3685A-FAE5-4AA0-BB53-49D7C92BCF89}" type="presOf" srcId="{DF629FC3-ED60-4B29-ABCB-DD1FA5349828}" destId="{5B363B6A-28E3-4BF4-8910-24270F447C1F}" srcOrd="0" destOrd="0" presId="urn:microsoft.com/office/officeart/2005/8/layout/vList2"/>
    <dgm:cxn modelId="{3AF00C94-FCE2-41CF-9CC1-9399B9050817}" type="presOf" srcId="{B5FFE929-71E5-4B1E-B573-FFEA53E91F9A}" destId="{B017B5B9-5C72-4E20-A074-22FE327743FE}" srcOrd="0" destOrd="0" presId="urn:microsoft.com/office/officeart/2005/8/layout/vList2"/>
    <dgm:cxn modelId="{CD83E198-3362-4FF5-B5C6-52202C7FEB97}" srcId="{E6DB17CA-094E-4103-AB34-CC6C456D6240}" destId="{B5FFE929-71E5-4B1E-B573-FFEA53E91F9A}" srcOrd="2" destOrd="0" parTransId="{39A2F61D-DBCF-4332-AF6F-9C5D06C34535}" sibTransId="{124CE883-BE37-4A51-94BA-894D7DF1C8E4}"/>
    <dgm:cxn modelId="{32740ACB-FC4C-48E2-B340-FEB1D9595EC7}" srcId="{E6DB17CA-094E-4103-AB34-CC6C456D6240}" destId="{F1873553-5C11-4235-8A51-38C9462CCF66}" srcOrd="4" destOrd="0" parTransId="{AA29B77F-0DDD-4B7A-B60A-0AAD1D526D0A}" sibTransId="{84B25BCF-EA22-458E-8A0E-747A84FE785E}"/>
    <dgm:cxn modelId="{C6BCCDE3-FE79-475B-85D4-54E82DE015F2}" type="presOf" srcId="{C541B863-11C7-4F9F-8D69-63D8401E5D71}" destId="{B341E720-EC91-4BCF-9ADD-9C1279F8C735}" srcOrd="0" destOrd="0" presId="urn:microsoft.com/office/officeart/2005/8/layout/vList2"/>
    <dgm:cxn modelId="{079F31E4-63B7-414D-9A52-1D6CF2F63E5A}" type="presOf" srcId="{4874E098-5FA0-4841-982F-A5F6C14F722C}" destId="{5BAA7F3B-1371-490F-B360-7E4C65A1F283}" srcOrd="0" destOrd="0" presId="urn:microsoft.com/office/officeart/2005/8/layout/vList2"/>
    <dgm:cxn modelId="{40823E9D-B614-4A19-8825-3A8D1860680B}" type="presParOf" srcId="{52BEF1BD-AD4F-42E7-A3F1-2F65AA4152DB}" destId="{5BAA7F3B-1371-490F-B360-7E4C65A1F283}" srcOrd="0" destOrd="0" presId="urn:microsoft.com/office/officeart/2005/8/layout/vList2"/>
    <dgm:cxn modelId="{2AF73192-97A1-4F0C-ADFF-48A79753F5B4}" type="presParOf" srcId="{52BEF1BD-AD4F-42E7-A3F1-2F65AA4152DB}" destId="{DD8202FE-B3BA-4EB6-B8DF-C31318C50515}" srcOrd="1" destOrd="0" presId="urn:microsoft.com/office/officeart/2005/8/layout/vList2"/>
    <dgm:cxn modelId="{098D6A77-FC79-47B1-B72C-5A1349E8EAE8}" type="presParOf" srcId="{52BEF1BD-AD4F-42E7-A3F1-2F65AA4152DB}" destId="{B341E720-EC91-4BCF-9ADD-9C1279F8C735}" srcOrd="2" destOrd="0" presId="urn:microsoft.com/office/officeart/2005/8/layout/vList2"/>
    <dgm:cxn modelId="{6CB82B03-67B3-4643-A3EA-4A200C979572}" type="presParOf" srcId="{52BEF1BD-AD4F-42E7-A3F1-2F65AA4152DB}" destId="{72CFB139-6ECC-4076-96BB-CCD29BA4DBFD}" srcOrd="3" destOrd="0" presId="urn:microsoft.com/office/officeart/2005/8/layout/vList2"/>
    <dgm:cxn modelId="{603BEC4B-33DF-4BBD-944D-5F9414E7373A}" type="presParOf" srcId="{52BEF1BD-AD4F-42E7-A3F1-2F65AA4152DB}" destId="{B017B5B9-5C72-4E20-A074-22FE327743FE}" srcOrd="4" destOrd="0" presId="urn:microsoft.com/office/officeart/2005/8/layout/vList2"/>
    <dgm:cxn modelId="{4F8FCF46-8B23-4B8F-99F1-C0CE3EDBDB8E}" type="presParOf" srcId="{52BEF1BD-AD4F-42E7-A3F1-2F65AA4152DB}" destId="{3596A8F6-E1F9-4BFD-ADA4-4D822E6DDEFD}" srcOrd="5" destOrd="0" presId="urn:microsoft.com/office/officeart/2005/8/layout/vList2"/>
    <dgm:cxn modelId="{C68884C4-F701-42FC-AEA1-EB5FA4279A8B}" type="presParOf" srcId="{52BEF1BD-AD4F-42E7-A3F1-2F65AA4152DB}" destId="{5B363B6A-28E3-4BF4-8910-24270F447C1F}" srcOrd="6" destOrd="0" presId="urn:microsoft.com/office/officeart/2005/8/layout/vList2"/>
    <dgm:cxn modelId="{AC499D87-0E7D-4CF4-879D-76BED9AC9DE6}" type="presParOf" srcId="{52BEF1BD-AD4F-42E7-A3F1-2F65AA4152DB}" destId="{6D296D36-5EEC-4FA5-81F7-2547CE000EDD}" srcOrd="7" destOrd="0" presId="urn:microsoft.com/office/officeart/2005/8/layout/vList2"/>
    <dgm:cxn modelId="{91A92F91-76FC-464C-B76A-EC0CFB7B7031}" type="presParOf" srcId="{52BEF1BD-AD4F-42E7-A3F1-2F65AA4152DB}" destId="{C4A02941-F32C-4485-AC93-93F5D3E8C00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B17CA-094E-4103-AB34-CC6C456D624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4E098-5FA0-4841-982F-A5F6C14F722C}">
      <dgm:prSet/>
      <dgm:spPr/>
      <dgm:t>
        <a:bodyPr/>
        <a:lstStyle/>
        <a:p>
          <a:r>
            <a:rPr lang="en-US" dirty="0"/>
            <a:t>Histogram:</a:t>
          </a:r>
        </a:p>
      </dgm:t>
    </dgm:pt>
    <dgm:pt modelId="{51607D8A-D9B9-4C94-AC55-13AD1AC28FF4}" type="parTrans" cxnId="{CEE9DD1F-2CBE-4979-BBCA-C60BE88722BF}">
      <dgm:prSet/>
      <dgm:spPr/>
      <dgm:t>
        <a:bodyPr/>
        <a:lstStyle/>
        <a:p>
          <a:endParaRPr lang="en-US"/>
        </a:p>
      </dgm:t>
    </dgm:pt>
    <dgm:pt modelId="{20B46D83-8AAD-46DD-B035-DB20171E5D8E}" type="sibTrans" cxnId="{CEE9DD1F-2CBE-4979-BBCA-C60BE88722BF}">
      <dgm:prSet/>
      <dgm:spPr/>
      <dgm:t>
        <a:bodyPr/>
        <a:lstStyle/>
        <a:p>
          <a:endParaRPr lang="en-US"/>
        </a:p>
      </dgm:t>
    </dgm:pt>
    <dgm:pt modelId="{C541B863-11C7-4F9F-8D69-63D8401E5D71}">
      <dgm:prSet/>
      <dgm:spPr/>
      <dgm:t>
        <a:bodyPr/>
        <a:lstStyle/>
        <a:p>
          <a:r>
            <a:rPr lang="en-US" dirty="0"/>
            <a:t>-Shows passenger age distribution, most between 20–40 years old.</a:t>
          </a:r>
        </a:p>
      </dgm:t>
    </dgm:pt>
    <dgm:pt modelId="{F44E3A2A-F68E-405E-8565-A88449687C51}" type="parTrans" cxnId="{85DE3E55-A08F-4C05-9A65-44D30FF7F29F}">
      <dgm:prSet/>
      <dgm:spPr/>
      <dgm:t>
        <a:bodyPr/>
        <a:lstStyle/>
        <a:p>
          <a:endParaRPr lang="en-US"/>
        </a:p>
      </dgm:t>
    </dgm:pt>
    <dgm:pt modelId="{624BE516-A18D-450D-A114-60F08DDC2491}" type="sibTrans" cxnId="{85DE3E55-A08F-4C05-9A65-44D30FF7F29F}">
      <dgm:prSet/>
      <dgm:spPr/>
      <dgm:t>
        <a:bodyPr/>
        <a:lstStyle/>
        <a:p>
          <a:endParaRPr lang="en-US"/>
        </a:p>
      </dgm:t>
    </dgm:pt>
    <dgm:pt modelId="{B5FFE929-71E5-4B1E-B573-FFEA53E91F9A}">
      <dgm:prSet/>
      <dgm:spPr/>
      <dgm:t>
        <a:bodyPr/>
        <a:lstStyle/>
        <a:p>
          <a:r>
            <a:rPr lang="en-US" dirty="0"/>
            <a:t>Analysis:</a:t>
          </a:r>
        </a:p>
      </dgm:t>
    </dgm:pt>
    <dgm:pt modelId="{39A2F61D-DBCF-4332-AF6F-9C5D06C34535}" type="parTrans" cxnId="{CD83E198-3362-4FF5-B5C6-52202C7FEB97}">
      <dgm:prSet/>
      <dgm:spPr/>
      <dgm:t>
        <a:bodyPr/>
        <a:lstStyle/>
        <a:p>
          <a:endParaRPr lang="en-US"/>
        </a:p>
      </dgm:t>
    </dgm:pt>
    <dgm:pt modelId="{124CE883-BE37-4A51-94BA-894D7DF1C8E4}" type="sibTrans" cxnId="{CD83E198-3362-4FF5-B5C6-52202C7FEB97}">
      <dgm:prSet/>
      <dgm:spPr/>
      <dgm:t>
        <a:bodyPr/>
        <a:lstStyle/>
        <a:p>
          <a:endParaRPr lang="en-US"/>
        </a:p>
      </dgm:t>
    </dgm:pt>
    <dgm:pt modelId="{DF629FC3-ED60-4B29-ABCB-DD1FA5349828}">
      <dgm:prSet/>
      <dgm:spPr/>
      <dgm:t>
        <a:bodyPr/>
        <a:lstStyle/>
        <a:p>
          <a:r>
            <a:rPr lang="en-US" dirty="0"/>
            <a:t>-Age and class influenced survival chances.</a:t>
          </a:r>
        </a:p>
      </dgm:t>
    </dgm:pt>
    <dgm:pt modelId="{F4FF661F-1B03-4466-AB1A-39D4905E679A}" type="sibTrans" cxnId="{CC91C72A-AF8E-4663-A467-95AEADD994E0}">
      <dgm:prSet/>
      <dgm:spPr/>
      <dgm:t>
        <a:bodyPr/>
        <a:lstStyle/>
        <a:p>
          <a:endParaRPr lang="en-US"/>
        </a:p>
      </dgm:t>
    </dgm:pt>
    <dgm:pt modelId="{C771FF89-90FC-4452-B75D-B30FE488F5BE}" type="parTrans" cxnId="{CC91C72A-AF8E-4663-A467-95AEADD994E0}">
      <dgm:prSet/>
      <dgm:spPr/>
      <dgm:t>
        <a:bodyPr/>
        <a:lstStyle/>
        <a:p>
          <a:endParaRPr lang="en-US"/>
        </a:p>
      </dgm:t>
    </dgm:pt>
    <dgm:pt modelId="{52BEF1BD-AD4F-42E7-A3F1-2F65AA4152DB}" type="pres">
      <dgm:prSet presAssocID="{E6DB17CA-094E-4103-AB34-CC6C456D6240}" presName="linear" presStyleCnt="0">
        <dgm:presLayoutVars>
          <dgm:animLvl val="lvl"/>
          <dgm:resizeHandles val="exact"/>
        </dgm:presLayoutVars>
      </dgm:prSet>
      <dgm:spPr/>
    </dgm:pt>
    <dgm:pt modelId="{5BAA7F3B-1371-490F-B360-7E4C65A1F283}" type="pres">
      <dgm:prSet presAssocID="{4874E098-5FA0-4841-982F-A5F6C14F72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8202FE-B3BA-4EB6-B8DF-C31318C50515}" type="pres">
      <dgm:prSet presAssocID="{20B46D83-8AAD-46DD-B035-DB20171E5D8E}" presName="spacer" presStyleCnt="0"/>
      <dgm:spPr/>
    </dgm:pt>
    <dgm:pt modelId="{B341E720-EC91-4BCF-9ADD-9C1279F8C735}" type="pres">
      <dgm:prSet presAssocID="{C541B863-11C7-4F9F-8D69-63D8401E5D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CFB139-6ECC-4076-96BB-CCD29BA4DBFD}" type="pres">
      <dgm:prSet presAssocID="{624BE516-A18D-450D-A114-60F08DDC2491}" presName="spacer" presStyleCnt="0"/>
      <dgm:spPr/>
    </dgm:pt>
    <dgm:pt modelId="{B017B5B9-5C72-4E20-A074-22FE327743FE}" type="pres">
      <dgm:prSet presAssocID="{B5FFE929-71E5-4B1E-B573-FFEA53E91F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596A8F6-E1F9-4BFD-ADA4-4D822E6DDEFD}" type="pres">
      <dgm:prSet presAssocID="{124CE883-BE37-4A51-94BA-894D7DF1C8E4}" presName="spacer" presStyleCnt="0"/>
      <dgm:spPr/>
    </dgm:pt>
    <dgm:pt modelId="{5B363B6A-28E3-4BF4-8910-24270F447C1F}" type="pres">
      <dgm:prSet presAssocID="{DF629FC3-ED60-4B29-ABCB-DD1FA53498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EE9DD1F-2CBE-4979-BBCA-C60BE88722BF}" srcId="{E6DB17CA-094E-4103-AB34-CC6C456D6240}" destId="{4874E098-5FA0-4841-982F-A5F6C14F722C}" srcOrd="0" destOrd="0" parTransId="{51607D8A-D9B9-4C94-AC55-13AD1AC28FF4}" sibTransId="{20B46D83-8AAD-46DD-B035-DB20171E5D8E}"/>
    <dgm:cxn modelId="{CC91C72A-AF8E-4663-A467-95AEADD994E0}" srcId="{E6DB17CA-094E-4103-AB34-CC6C456D6240}" destId="{DF629FC3-ED60-4B29-ABCB-DD1FA5349828}" srcOrd="3" destOrd="0" parTransId="{C771FF89-90FC-4452-B75D-B30FE488F5BE}" sibTransId="{F4FF661F-1B03-4466-AB1A-39D4905E679A}"/>
    <dgm:cxn modelId="{6D491B3E-ADC7-4053-A3B6-6157CFCBB1A2}" type="presOf" srcId="{E6DB17CA-094E-4103-AB34-CC6C456D6240}" destId="{52BEF1BD-AD4F-42E7-A3F1-2F65AA4152DB}" srcOrd="0" destOrd="0" presId="urn:microsoft.com/office/officeart/2005/8/layout/vList2"/>
    <dgm:cxn modelId="{85DE3E55-A08F-4C05-9A65-44D30FF7F29F}" srcId="{E6DB17CA-094E-4103-AB34-CC6C456D6240}" destId="{C541B863-11C7-4F9F-8D69-63D8401E5D71}" srcOrd="1" destOrd="0" parTransId="{F44E3A2A-F68E-405E-8565-A88449687C51}" sibTransId="{624BE516-A18D-450D-A114-60F08DDC2491}"/>
    <dgm:cxn modelId="{F6E3685A-FAE5-4AA0-BB53-49D7C92BCF89}" type="presOf" srcId="{DF629FC3-ED60-4B29-ABCB-DD1FA5349828}" destId="{5B363B6A-28E3-4BF4-8910-24270F447C1F}" srcOrd="0" destOrd="0" presId="urn:microsoft.com/office/officeart/2005/8/layout/vList2"/>
    <dgm:cxn modelId="{3AF00C94-FCE2-41CF-9CC1-9399B9050817}" type="presOf" srcId="{B5FFE929-71E5-4B1E-B573-FFEA53E91F9A}" destId="{B017B5B9-5C72-4E20-A074-22FE327743FE}" srcOrd="0" destOrd="0" presId="urn:microsoft.com/office/officeart/2005/8/layout/vList2"/>
    <dgm:cxn modelId="{CD83E198-3362-4FF5-B5C6-52202C7FEB97}" srcId="{E6DB17CA-094E-4103-AB34-CC6C456D6240}" destId="{B5FFE929-71E5-4B1E-B573-FFEA53E91F9A}" srcOrd="2" destOrd="0" parTransId="{39A2F61D-DBCF-4332-AF6F-9C5D06C34535}" sibTransId="{124CE883-BE37-4A51-94BA-894D7DF1C8E4}"/>
    <dgm:cxn modelId="{C6BCCDE3-FE79-475B-85D4-54E82DE015F2}" type="presOf" srcId="{C541B863-11C7-4F9F-8D69-63D8401E5D71}" destId="{B341E720-EC91-4BCF-9ADD-9C1279F8C735}" srcOrd="0" destOrd="0" presId="urn:microsoft.com/office/officeart/2005/8/layout/vList2"/>
    <dgm:cxn modelId="{079F31E4-63B7-414D-9A52-1D6CF2F63E5A}" type="presOf" srcId="{4874E098-5FA0-4841-982F-A5F6C14F722C}" destId="{5BAA7F3B-1371-490F-B360-7E4C65A1F283}" srcOrd="0" destOrd="0" presId="urn:microsoft.com/office/officeart/2005/8/layout/vList2"/>
    <dgm:cxn modelId="{40823E9D-B614-4A19-8825-3A8D1860680B}" type="presParOf" srcId="{52BEF1BD-AD4F-42E7-A3F1-2F65AA4152DB}" destId="{5BAA7F3B-1371-490F-B360-7E4C65A1F283}" srcOrd="0" destOrd="0" presId="urn:microsoft.com/office/officeart/2005/8/layout/vList2"/>
    <dgm:cxn modelId="{2AF73192-97A1-4F0C-ADFF-48A79753F5B4}" type="presParOf" srcId="{52BEF1BD-AD4F-42E7-A3F1-2F65AA4152DB}" destId="{DD8202FE-B3BA-4EB6-B8DF-C31318C50515}" srcOrd="1" destOrd="0" presId="urn:microsoft.com/office/officeart/2005/8/layout/vList2"/>
    <dgm:cxn modelId="{098D6A77-FC79-47B1-B72C-5A1349E8EAE8}" type="presParOf" srcId="{52BEF1BD-AD4F-42E7-A3F1-2F65AA4152DB}" destId="{B341E720-EC91-4BCF-9ADD-9C1279F8C735}" srcOrd="2" destOrd="0" presId="urn:microsoft.com/office/officeart/2005/8/layout/vList2"/>
    <dgm:cxn modelId="{6CB82B03-67B3-4643-A3EA-4A200C979572}" type="presParOf" srcId="{52BEF1BD-AD4F-42E7-A3F1-2F65AA4152DB}" destId="{72CFB139-6ECC-4076-96BB-CCD29BA4DBFD}" srcOrd="3" destOrd="0" presId="urn:microsoft.com/office/officeart/2005/8/layout/vList2"/>
    <dgm:cxn modelId="{603BEC4B-33DF-4BBD-944D-5F9414E7373A}" type="presParOf" srcId="{52BEF1BD-AD4F-42E7-A3F1-2F65AA4152DB}" destId="{B017B5B9-5C72-4E20-A074-22FE327743FE}" srcOrd="4" destOrd="0" presId="urn:microsoft.com/office/officeart/2005/8/layout/vList2"/>
    <dgm:cxn modelId="{4F8FCF46-8B23-4B8F-99F1-C0CE3EDBDB8E}" type="presParOf" srcId="{52BEF1BD-AD4F-42E7-A3F1-2F65AA4152DB}" destId="{3596A8F6-E1F9-4BFD-ADA4-4D822E6DDEFD}" srcOrd="5" destOrd="0" presId="urn:microsoft.com/office/officeart/2005/8/layout/vList2"/>
    <dgm:cxn modelId="{C68884C4-F701-42FC-AEA1-EB5FA4279A8B}" type="presParOf" srcId="{52BEF1BD-AD4F-42E7-A3F1-2F65AA4152DB}" destId="{5B363B6A-28E3-4BF4-8910-24270F447C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7F3B-1371-490F-B360-7E4C65A1F283}">
      <dsp:nvSpPr>
        <dsp:cNvPr id="0" name=""/>
        <dsp:cNvSpPr/>
      </dsp:nvSpPr>
      <dsp:spPr>
        <a:xfrm>
          <a:off x="0" y="488473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Bar Plot:</a:t>
          </a:r>
        </a:p>
      </dsp:txBody>
      <dsp:txXfrm>
        <a:off x="31613" y="520086"/>
        <a:ext cx="8166374" cy="584369"/>
      </dsp:txXfrm>
    </dsp:sp>
    <dsp:sp modelId="{B341E720-EC91-4BCF-9ADD-9C1279F8C735}">
      <dsp:nvSpPr>
        <dsp:cNvPr id="0" name=""/>
        <dsp:cNvSpPr/>
      </dsp:nvSpPr>
      <dsp:spPr>
        <a:xfrm>
          <a:off x="0" y="121382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Shows </a:t>
          </a:r>
          <a:r>
            <a:rPr lang="en-US" sz="2700" kern="1200" dirty="0"/>
            <a:t>survival differences across gender and class</a:t>
          </a:r>
        </a:p>
      </dsp:txBody>
      <dsp:txXfrm>
        <a:off x="31613" y="1245442"/>
        <a:ext cx="8166374" cy="584369"/>
      </dsp:txXfrm>
    </dsp:sp>
    <dsp:sp modelId="{B017B5B9-5C72-4E20-A074-22FE327743FE}">
      <dsp:nvSpPr>
        <dsp:cNvPr id="0" name=""/>
        <dsp:cNvSpPr/>
      </dsp:nvSpPr>
      <dsp:spPr>
        <a:xfrm>
          <a:off x="0" y="193918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Women </a:t>
          </a:r>
          <a:r>
            <a:rPr lang="en-US" sz="2700" kern="1200" dirty="0"/>
            <a:t>and upper-class passengers had higher survival.</a:t>
          </a:r>
        </a:p>
      </dsp:txBody>
      <dsp:txXfrm>
        <a:off x="31613" y="1970797"/>
        <a:ext cx="8166374" cy="584369"/>
      </dsp:txXfrm>
    </dsp:sp>
    <dsp:sp modelId="{5B363B6A-28E3-4BF4-8910-24270F447C1F}">
      <dsp:nvSpPr>
        <dsp:cNvPr id="0" name=""/>
        <dsp:cNvSpPr/>
      </dsp:nvSpPr>
      <dsp:spPr>
        <a:xfrm>
          <a:off x="0" y="2664539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Pie Chart:</a:t>
          </a:r>
        </a:p>
      </dsp:txBody>
      <dsp:txXfrm>
        <a:off x="31613" y="2696152"/>
        <a:ext cx="8166374" cy="584369"/>
      </dsp:txXfrm>
    </dsp:sp>
    <dsp:sp modelId="{C4A02941-F32C-4485-AC93-93F5D3E8C003}">
      <dsp:nvSpPr>
        <dsp:cNvPr id="0" name=""/>
        <dsp:cNvSpPr/>
      </dsp:nvSpPr>
      <dsp:spPr>
        <a:xfrm>
          <a:off x="0" y="3389894"/>
          <a:ext cx="822960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Displays distribution of passengers by travel class.</a:t>
          </a:r>
        </a:p>
      </dsp:txBody>
      <dsp:txXfrm>
        <a:off x="31613" y="3421507"/>
        <a:ext cx="8166374" cy="5843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A7F3B-1371-490F-B360-7E4C65A1F283}">
      <dsp:nvSpPr>
        <dsp:cNvPr id="0" name=""/>
        <dsp:cNvSpPr/>
      </dsp:nvSpPr>
      <dsp:spPr>
        <a:xfrm>
          <a:off x="0" y="1183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Histogram:</a:t>
          </a:r>
        </a:p>
      </dsp:txBody>
      <dsp:txXfrm>
        <a:off x="52359" y="53542"/>
        <a:ext cx="8124882" cy="967861"/>
      </dsp:txXfrm>
    </dsp:sp>
    <dsp:sp modelId="{B341E720-EC91-4BCF-9ADD-9C1279F8C735}">
      <dsp:nvSpPr>
        <dsp:cNvPr id="0" name=""/>
        <dsp:cNvSpPr/>
      </dsp:nvSpPr>
      <dsp:spPr>
        <a:xfrm>
          <a:off x="0" y="1151522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-Shows passenger age distribution, most between 20–40 years old.</a:t>
          </a:r>
        </a:p>
      </dsp:txBody>
      <dsp:txXfrm>
        <a:off x="52359" y="1203881"/>
        <a:ext cx="8124882" cy="967861"/>
      </dsp:txXfrm>
    </dsp:sp>
    <dsp:sp modelId="{B017B5B9-5C72-4E20-A074-22FE327743FE}">
      <dsp:nvSpPr>
        <dsp:cNvPr id="0" name=""/>
        <dsp:cNvSpPr/>
      </dsp:nvSpPr>
      <dsp:spPr>
        <a:xfrm>
          <a:off x="0" y="2301861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Analysis:</a:t>
          </a:r>
        </a:p>
      </dsp:txBody>
      <dsp:txXfrm>
        <a:off x="52359" y="2354220"/>
        <a:ext cx="8124882" cy="967861"/>
      </dsp:txXfrm>
    </dsp:sp>
    <dsp:sp modelId="{5B363B6A-28E3-4BF4-8910-24270F447C1F}">
      <dsp:nvSpPr>
        <dsp:cNvPr id="0" name=""/>
        <dsp:cNvSpPr/>
      </dsp:nvSpPr>
      <dsp:spPr>
        <a:xfrm>
          <a:off x="0" y="3452200"/>
          <a:ext cx="8229600" cy="10725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-Age and class influenced survival chances.</a:t>
          </a:r>
        </a:p>
      </dsp:txBody>
      <dsp:txXfrm>
        <a:off x="52359" y="3504559"/>
        <a:ext cx="8124882" cy="9678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GUVI x HCL Internship – </a:t>
            </a:r>
            <a:r>
              <a:rPr lang="en-US" sz="3600" dirty="0">
                <a:solidFill>
                  <a:schemeClr val="bg1"/>
                </a:solidFill>
              </a:rPr>
              <a:t>EDA on Titanic Dataset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7368" y="649480"/>
            <a:ext cx="3646835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Problem Statement 48: Beginner-    Level Data Cleaning Script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Priyanshu Singh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IIT Patna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GitHub:https</a:t>
            </a:r>
            <a:r>
              <a:rPr lang="en-US" sz="2400" dirty="0">
                <a:solidFill>
                  <a:schemeClr val="tx1"/>
                </a:solidFill>
              </a:rPr>
              <a:t>://github.com/Ps6203453577/EDA-on-</a:t>
            </a:r>
            <a:r>
              <a:rPr lang="en-US" sz="2400">
                <a:solidFill>
                  <a:schemeClr val="tx1"/>
                </a:solidFill>
              </a:rPr>
              <a:t>titanic_Dataset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</a:rPr>
              <a:t>Problem Statement –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Objective:</a:t>
            </a:r>
          </a:p>
          <a:p>
            <a:r>
              <a:rPr lang="en-US" sz="1800" dirty="0"/>
              <a:t>To explore the Titanic dataset using data visualization techniques and identify survival patterns.</a:t>
            </a:r>
          </a:p>
          <a:p>
            <a:endParaRPr lang="en-US" sz="1700" dirty="0"/>
          </a:p>
          <a:p>
            <a:r>
              <a:rPr lang="en-US" sz="1700" dirty="0"/>
              <a:t>Expected Outcome:</a:t>
            </a:r>
          </a:p>
          <a:p>
            <a:r>
              <a:rPr lang="en-US" sz="1800" dirty="0"/>
              <a:t>- Pandas</a:t>
            </a:r>
          </a:p>
          <a:p>
            <a:r>
              <a:rPr lang="en-US" sz="1800" dirty="0"/>
              <a:t>- Seaborn</a:t>
            </a:r>
          </a:p>
          <a:p>
            <a:r>
              <a:rPr lang="en-US" sz="1800" dirty="0"/>
              <a:t>- Matplotlib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Dataset &amp; </a:t>
            </a:r>
            <a:r>
              <a:rPr lang="en-US" sz="4800" dirty="0" err="1">
                <a:solidFill>
                  <a:schemeClr val="bg1"/>
                </a:solidFill>
              </a:rPr>
              <a:t>Countplot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1800" dirty="0"/>
              <a:t>Dataset Columns:</a:t>
            </a:r>
          </a:p>
          <a:p>
            <a:r>
              <a:rPr lang="en-US" sz="1800" dirty="0"/>
              <a:t>PassengerID, Name, Age, Gender, Class, Survived</a:t>
            </a:r>
          </a:p>
          <a:p>
            <a:endParaRPr lang="en-US" sz="1800" dirty="0"/>
          </a:p>
          <a:p>
            <a:r>
              <a:rPr lang="en-US" sz="1800" dirty="0" err="1"/>
              <a:t>Countplot</a:t>
            </a:r>
            <a:r>
              <a:rPr lang="en-US" sz="1800" dirty="0"/>
              <a:t>:</a:t>
            </a:r>
          </a:p>
          <a:p>
            <a:r>
              <a:rPr lang="en-US" sz="1800" dirty="0"/>
              <a:t>Shows the number of passengers who survived (1) and who did not (0).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&amp; Pie Chart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3E9AAA-8251-CBA9-3327-2461CCBC7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4049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6ED7-232A-F198-2B90-4F82FF69A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E53A-7ADC-A057-D833-CCCEC6C4A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&amp; Analysis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F3CE9B-D3CC-4613-BB7E-88221870E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6432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4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18" y="1796248"/>
            <a:ext cx="8290559" cy="408431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</a:t>
            </a:r>
            <a:r>
              <a:rPr lang="en-US" sz="2400" dirty="0"/>
              <a:t>- Most passengers did not survive.</a:t>
            </a:r>
          </a:p>
          <a:p>
            <a:r>
              <a:rPr lang="en-US" sz="2400" dirty="0"/>
              <a:t>- Women and 1st-class passengers had better survival.</a:t>
            </a:r>
          </a:p>
          <a:p>
            <a:r>
              <a:rPr lang="en-US" sz="2400" dirty="0"/>
              <a:t>- Majority of passengers were from 3rd class.</a:t>
            </a:r>
          </a:p>
          <a:p>
            <a:r>
              <a:rPr lang="en-US" sz="2400" dirty="0"/>
              <a:t>- Peak age group: 20–40 years.</a:t>
            </a:r>
          </a:p>
          <a:p>
            <a:r>
              <a:rPr lang="en-US" sz="2400" dirty="0"/>
              <a:t>- Social class and gender affected survival rate most.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207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GUVI x HCL Internship – EDA on Titanic Dataset</vt:lpstr>
      <vt:lpstr>Problem Statement – 4</vt:lpstr>
      <vt:lpstr>Dataset &amp; Countplot</vt:lpstr>
      <vt:lpstr>Bar Plot &amp; Pie Chart</vt:lpstr>
      <vt:lpstr>Histogram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Sagar Kushwaha</dc:creator>
  <cp:keywords/>
  <dc:description>generated using python-pptx</dc:description>
  <cp:lastModifiedBy>Priyanshu Singh</cp:lastModifiedBy>
  <cp:revision>5</cp:revision>
  <dcterms:created xsi:type="dcterms:W3CDTF">2013-01-27T09:14:16Z</dcterms:created>
  <dcterms:modified xsi:type="dcterms:W3CDTF">2025-08-04T13:03:45Z</dcterms:modified>
  <cp:category/>
</cp:coreProperties>
</file>