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1" r:id="rId6"/>
    <p:sldId id="262" r:id="rId7"/>
    <p:sldId id="265"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59" d="100"/>
          <a:sy n="59" d="100"/>
        </p:scale>
        <p:origin x="10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6E4CBF-8FF3-4775-A411-CC9FFA884437}" type="datetimeFigureOut">
              <a:rPr lang="en-IN" smtClean="0"/>
              <a:t>09-12-2024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311788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6E4CBF-8FF3-4775-A411-CC9FFA884437}"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203477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E4CBF-8FF3-4775-A411-CC9FFA88443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1730848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E4CBF-8FF3-4775-A411-CC9FFA88443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3966704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E4CBF-8FF3-4775-A411-CC9FFA88443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974695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E4CBF-8FF3-4775-A411-CC9FFA88443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1344625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E4CBF-8FF3-4775-A411-CC9FFA88443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47987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E4CBF-8FF3-4775-A411-CC9FFA88443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291366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E4CBF-8FF3-4775-A411-CC9FFA88443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4091841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E4CBF-8FF3-4775-A411-CC9FFA88443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34241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E4CBF-8FF3-4775-A411-CC9FFA88443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2989930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6E4CBF-8FF3-4775-A411-CC9FFA884437}"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166792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6E4CBF-8FF3-4775-A411-CC9FFA884437}" type="datetimeFigureOut">
              <a:rPr lang="en-IN" smtClean="0"/>
              <a:t>09-12-2024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55319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6E4CBF-8FF3-4775-A411-CC9FFA884437}"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761658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E4CBF-8FF3-4775-A411-CC9FFA884437}" type="datetimeFigureOut">
              <a:rPr lang="en-IN" smtClean="0"/>
              <a:t>09-12-2024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2115032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6E4CBF-8FF3-4775-A411-CC9FFA884437}"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383750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6E4CBF-8FF3-4775-A411-CC9FFA884437}"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2628583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6E4CBF-8FF3-4775-A411-CC9FFA884437}" type="datetimeFigureOut">
              <a:rPr lang="en-IN" smtClean="0"/>
              <a:t>09-12-2024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365626-596C-4892-8421-E538D2F4EAF3}" type="slidenum">
              <a:rPr lang="en-IN" smtClean="0"/>
              <a:t>‹#›</a:t>
            </a:fld>
            <a:endParaRPr lang="en-IN"/>
          </a:p>
        </p:txBody>
      </p:sp>
    </p:spTree>
    <p:extLst>
      <p:ext uri="{BB962C8B-B14F-4D97-AF65-F5344CB8AC3E}">
        <p14:creationId xmlns:p14="http://schemas.microsoft.com/office/powerpoint/2010/main" val="375734322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03B0-89C4-9FBE-BA0A-8423C298B358}"/>
              </a:ext>
            </a:extLst>
          </p:cNvPr>
          <p:cNvSpPr>
            <a:spLocks noGrp="1"/>
          </p:cNvSpPr>
          <p:nvPr>
            <p:ph type="ctrTitle"/>
          </p:nvPr>
        </p:nvSpPr>
        <p:spPr>
          <a:xfrm>
            <a:off x="3875314" y="391886"/>
            <a:ext cx="8131628" cy="5725886"/>
          </a:xfrm>
        </p:spPr>
        <p:txBody>
          <a:bodyPr>
            <a:normAutofit fontScale="90000"/>
          </a:bodyPr>
          <a:lstStyle/>
          <a:p>
            <a:pPr algn="l"/>
            <a:r>
              <a:rPr lang="en-IN" sz="3600" dirty="0">
                <a:latin typeface="Arial Black" panose="020B0A04020102020204" pitchFamily="34" charset="0"/>
              </a:rPr>
              <a:t>Name :  Punit Shama</a:t>
            </a:r>
            <a:br>
              <a:rPr lang="en-IN" sz="3600" dirty="0">
                <a:latin typeface="Arial Black" panose="020B0A04020102020204" pitchFamily="34" charset="0"/>
              </a:rPr>
            </a:br>
            <a:r>
              <a:rPr lang="en-IN" sz="3600" dirty="0">
                <a:latin typeface="Arial Black" panose="020B0A04020102020204" pitchFamily="34" charset="0"/>
              </a:rPr>
              <a:t> </a:t>
            </a:r>
            <a:br>
              <a:rPr lang="en-IN" sz="3600" dirty="0">
                <a:latin typeface="Arial Black" panose="020B0A04020102020204" pitchFamily="34" charset="0"/>
              </a:rPr>
            </a:br>
            <a:r>
              <a:rPr lang="en-IN" sz="3600" dirty="0">
                <a:latin typeface="Arial Black" panose="020B0A04020102020204" pitchFamily="34" charset="0"/>
              </a:rPr>
              <a:t>College Roll No :  20222738</a:t>
            </a:r>
            <a:br>
              <a:rPr lang="en-IN" sz="3600" dirty="0">
                <a:latin typeface="Arial Black" panose="020B0A04020102020204" pitchFamily="34" charset="0"/>
              </a:rPr>
            </a:br>
            <a:br>
              <a:rPr lang="en-IN" sz="3600" dirty="0">
                <a:latin typeface="Arial Black" panose="020B0A04020102020204" pitchFamily="34" charset="0"/>
              </a:rPr>
            </a:br>
            <a:r>
              <a:rPr lang="en-IN" sz="3100" dirty="0">
                <a:latin typeface="Arial Black" panose="020B0A04020102020204" pitchFamily="34" charset="0"/>
              </a:rPr>
              <a:t>University Roll NO : 22020107037</a:t>
            </a:r>
            <a:br>
              <a:rPr lang="en-IN" sz="3100" dirty="0">
                <a:latin typeface="Arial Black" panose="020B0A04020102020204" pitchFamily="34" charset="0"/>
              </a:rPr>
            </a:br>
            <a:br>
              <a:rPr lang="en-IN" sz="3600" dirty="0">
                <a:latin typeface="Arial Black" panose="020B0A04020102020204" pitchFamily="34" charset="0"/>
              </a:rPr>
            </a:br>
            <a:r>
              <a:rPr lang="en-IN" sz="3600" dirty="0">
                <a:latin typeface="Arial Black" panose="020B0A04020102020204" pitchFamily="34" charset="0"/>
              </a:rPr>
              <a:t>Subject : Minor Project </a:t>
            </a:r>
            <a:br>
              <a:rPr lang="en-IN" sz="3600" dirty="0">
                <a:latin typeface="Arial Black" panose="020B0A04020102020204" pitchFamily="34" charset="0"/>
              </a:rPr>
            </a:br>
            <a:br>
              <a:rPr lang="en-IN" sz="3600" dirty="0">
                <a:latin typeface="Arial Black" panose="020B0A04020102020204" pitchFamily="34" charset="0"/>
              </a:rPr>
            </a:br>
            <a:r>
              <a:rPr lang="en-IN" sz="3600" dirty="0">
                <a:latin typeface="Arial Black" panose="020B0A04020102020204" pitchFamily="34" charset="0"/>
              </a:rPr>
              <a:t>Course : B. Vocation Software Development</a:t>
            </a:r>
            <a:br>
              <a:rPr lang="en-IN" dirty="0"/>
            </a:br>
            <a:endParaRPr lang="en-IN" dirty="0"/>
          </a:p>
        </p:txBody>
      </p:sp>
    </p:spTree>
    <p:extLst>
      <p:ext uri="{BB962C8B-B14F-4D97-AF65-F5344CB8AC3E}">
        <p14:creationId xmlns:p14="http://schemas.microsoft.com/office/powerpoint/2010/main" val="49660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CABA-BCA6-6986-7449-EB88CE0BB896}"/>
              </a:ext>
            </a:extLst>
          </p:cNvPr>
          <p:cNvSpPr>
            <a:spLocks noGrp="1"/>
          </p:cNvSpPr>
          <p:nvPr>
            <p:ph type="title"/>
          </p:nvPr>
        </p:nvSpPr>
        <p:spPr>
          <a:xfrm>
            <a:off x="1462540" y="-87085"/>
            <a:ext cx="10018713" cy="1752599"/>
          </a:xfrm>
        </p:spPr>
        <p:txBody>
          <a:bodyPr>
            <a:normAutofit/>
          </a:bodyPr>
          <a:lstStyle/>
          <a:p>
            <a:pPr algn="ctr"/>
            <a:r>
              <a:rPr lang="en-IN" sz="5400"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470814BD-AFAB-B48B-AE32-AF3A36042B34}"/>
              </a:ext>
            </a:extLst>
          </p:cNvPr>
          <p:cNvSpPr>
            <a:spLocks noGrp="1"/>
          </p:cNvSpPr>
          <p:nvPr>
            <p:ph idx="1"/>
          </p:nvPr>
        </p:nvSpPr>
        <p:spPr>
          <a:xfrm>
            <a:off x="2351313" y="936172"/>
            <a:ext cx="9590315" cy="5845628"/>
          </a:xfrm>
        </p:spPr>
        <p:txBody>
          <a:bodyPr>
            <a:normAutofit/>
          </a:bodyPr>
          <a:lstStyle/>
          <a:p>
            <a:pPr marL="0" indent="0">
              <a:buNone/>
            </a:pPr>
            <a:r>
              <a:rPr lang="en-IN" dirty="0"/>
              <a:t> </a:t>
            </a:r>
            <a:r>
              <a:rPr lang="en-US" sz="3200" dirty="0"/>
              <a:t>The Online Food Delivery Website is a platform that simplifies the food ordering process for customers. It allows users to browse menus and place orders. The website features five main sections: Home, Menu, Order, About, and Contact Us. The Order section is categorized into South Indian, North Indian, and Bengali cuisines, offering diverse options. This project not only enhances user experience but also empowers administrators to manage menus and orders effectively.</a:t>
            </a:r>
            <a:endParaRPr lang="en-IN" dirty="0"/>
          </a:p>
        </p:txBody>
      </p:sp>
    </p:spTree>
    <p:extLst>
      <p:ext uri="{BB962C8B-B14F-4D97-AF65-F5344CB8AC3E}">
        <p14:creationId xmlns:p14="http://schemas.microsoft.com/office/powerpoint/2010/main" val="374545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4F77-6432-4CD9-E6E7-8F1015653669}"/>
              </a:ext>
            </a:extLst>
          </p:cNvPr>
          <p:cNvSpPr>
            <a:spLocks noGrp="1"/>
          </p:cNvSpPr>
          <p:nvPr>
            <p:ph type="title"/>
          </p:nvPr>
        </p:nvSpPr>
        <p:spPr>
          <a:xfrm>
            <a:off x="772885" y="365125"/>
            <a:ext cx="10918371" cy="1325563"/>
          </a:xfrm>
        </p:spPr>
        <p:txBody>
          <a:bodyPr>
            <a:normAutofit/>
          </a:bodyPr>
          <a:lstStyle/>
          <a:p>
            <a:pPr algn="ctr"/>
            <a:r>
              <a:rPr lang="en-IN" sz="5400" dirty="0">
                <a:latin typeface="Arial Black" panose="020B0A04020102020204" pitchFamily="34" charset="0"/>
              </a:rPr>
              <a:t>Objective of the Website</a:t>
            </a:r>
          </a:p>
        </p:txBody>
      </p:sp>
      <p:sp>
        <p:nvSpPr>
          <p:cNvPr id="3" name="Content Placeholder 2">
            <a:extLst>
              <a:ext uri="{FF2B5EF4-FFF2-40B4-BE49-F238E27FC236}">
                <a16:creationId xmlns:a16="http://schemas.microsoft.com/office/drawing/2014/main" id="{D1E8B540-386A-00CC-3412-21BF3161CC1C}"/>
              </a:ext>
            </a:extLst>
          </p:cNvPr>
          <p:cNvSpPr>
            <a:spLocks noGrp="1"/>
          </p:cNvSpPr>
          <p:nvPr>
            <p:ph idx="1"/>
          </p:nvPr>
        </p:nvSpPr>
        <p:spPr>
          <a:xfrm>
            <a:off x="2122713" y="1825624"/>
            <a:ext cx="9437916" cy="4956175"/>
          </a:xfrm>
        </p:spPr>
        <p:txBody>
          <a:bodyPr>
            <a:normAutofit lnSpcReduction="10000"/>
          </a:bodyPr>
          <a:lstStyle/>
          <a:p>
            <a:pPr marL="0" indent="0">
              <a:buNone/>
            </a:pPr>
            <a:r>
              <a:rPr lang="en-IN" sz="3200" dirty="0"/>
              <a:t> </a:t>
            </a:r>
            <a:r>
              <a:rPr lang="en-US" sz="3200" dirty="0"/>
              <a:t>The primary goal of the Online Food Delivery Website is to create a user-friendly and efficient platform that caters to customers' food ordering needs. It aims to streamline the process from menu browsing to order placement and delivery. Additionally, it simplifies administrative tasks such as updating menus and tracking orders. By leveraging advanced web technologies, the project ensures scalability, security, and accessibility, delivering value to both customers and administrators.</a:t>
            </a:r>
            <a:endParaRPr lang="en-IN" sz="3200" dirty="0"/>
          </a:p>
        </p:txBody>
      </p:sp>
    </p:spTree>
    <p:extLst>
      <p:ext uri="{BB962C8B-B14F-4D97-AF65-F5344CB8AC3E}">
        <p14:creationId xmlns:p14="http://schemas.microsoft.com/office/powerpoint/2010/main" val="14895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836A-D233-DABA-6874-EF8F607481D5}"/>
              </a:ext>
            </a:extLst>
          </p:cNvPr>
          <p:cNvSpPr>
            <a:spLocks noGrp="1"/>
          </p:cNvSpPr>
          <p:nvPr>
            <p:ph type="title"/>
          </p:nvPr>
        </p:nvSpPr>
        <p:spPr>
          <a:xfrm>
            <a:off x="-381000" y="124052"/>
            <a:ext cx="12202886" cy="1325563"/>
          </a:xfrm>
        </p:spPr>
        <p:txBody>
          <a:bodyPr>
            <a:normAutofit/>
          </a:bodyPr>
          <a:lstStyle/>
          <a:p>
            <a:pPr algn="ctr"/>
            <a:r>
              <a:rPr lang="en-IN" sz="5400" dirty="0">
                <a:latin typeface="Arial Black" panose="020B0A04020102020204" pitchFamily="34" charset="0"/>
              </a:rPr>
              <a:t>Technologies Used</a:t>
            </a:r>
          </a:p>
        </p:txBody>
      </p:sp>
      <p:sp>
        <p:nvSpPr>
          <p:cNvPr id="3" name="Content Placeholder 2">
            <a:extLst>
              <a:ext uri="{FF2B5EF4-FFF2-40B4-BE49-F238E27FC236}">
                <a16:creationId xmlns:a16="http://schemas.microsoft.com/office/drawing/2014/main" id="{C5B2A4C6-4DBB-F38C-469B-41D74AE4E48F}"/>
              </a:ext>
            </a:extLst>
          </p:cNvPr>
          <p:cNvSpPr>
            <a:spLocks noGrp="1"/>
          </p:cNvSpPr>
          <p:nvPr>
            <p:ph idx="1"/>
          </p:nvPr>
        </p:nvSpPr>
        <p:spPr>
          <a:xfrm>
            <a:off x="2013857" y="1230086"/>
            <a:ext cx="9176658" cy="5503862"/>
          </a:xfrm>
        </p:spPr>
        <p:txBody>
          <a:bodyPr>
            <a:normAutofit/>
          </a:bodyPr>
          <a:lstStyle/>
          <a:p>
            <a:pPr marL="0" indent="0">
              <a:buNone/>
            </a:pPr>
            <a:r>
              <a:rPr lang="en-IN" sz="3200" dirty="0"/>
              <a:t> </a:t>
            </a:r>
            <a:r>
              <a:rPr lang="en-US" sz="3200" dirty="0"/>
              <a:t>The website leverages a robust technology stack to ensure functionality and responsiveness. Django, a high-level Python web framework, is the backbone of the project, offering a secure and scalable platform. HTML, CSS, and Bootstrap ensure a visually appealing and responsive frontend design, while JavaScript adds interactivity. Django's built-in features, such as its ORM and admin interface, facilitate rapid development and efficient data management. </a:t>
            </a:r>
            <a:endParaRPr lang="en-IN" sz="3200" dirty="0"/>
          </a:p>
        </p:txBody>
      </p:sp>
    </p:spTree>
    <p:extLst>
      <p:ext uri="{BB962C8B-B14F-4D97-AF65-F5344CB8AC3E}">
        <p14:creationId xmlns:p14="http://schemas.microsoft.com/office/powerpoint/2010/main" val="148410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9AE3-ADEF-A5B1-A934-0E60E84873E2}"/>
              </a:ext>
            </a:extLst>
          </p:cNvPr>
          <p:cNvSpPr>
            <a:spLocks noGrp="1"/>
          </p:cNvSpPr>
          <p:nvPr>
            <p:ph type="title"/>
          </p:nvPr>
        </p:nvSpPr>
        <p:spPr>
          <a:xfrm>
            <a:off x="1484310" y="365125"/>
            <a:ext cx="10315804" cy="1325563"/>
          </a:xfrm>
        </p:spPr>
        <p:txBody>
          <a:bodyPr>
            <a:normAutofit/>
          </a:bodyPr>
          <a:lstStyle/>
          <a:p>
            <a:r>
              <a:rPr lang="en-IN" sz="4800" dirty="0">
                <a:latin typeface="Arial Black" panose="020B0A04020102020204" pitchFamily="34" charset="0"/>
              </a:rPr>
              <a:t>Website Development Process</a:t>
            </a:r>
          </a:p>
        </p:txBody>
      </p:sp>
      <p:sp>
        <p:nvSpPr>
          <p:cNvPr id="3" name="Content Placeholder 2">
            <a:extLst>
              <a:ext uri="{FF2B5EF4-FFF2-40B4-BE49-F238E27FC236}">
                <a16:creationId xmlns:a16="http://schemas.microsoft.com/office/drawing/2014/main" id="{9D1C9B3A-D874-3D25-A5DF-65A206D86179}"/>
              </a:ext>
            </a:extLst>
          </p:cNvPr>
          <p:cNvSpPr>
            <a:spLocks noGrp="1"/>
          </p:cNvSpPr>
          <p:nvPr>
            <p:ph idx="1"/>
          </p:nvPr>
        </p:nvSpPr>
        <p:spPr>
          <a:xfrm>
            <a:off x="1632855" y="1690688"/>
            <a:ext cx="10018713" cy="4590369"/>
          </a:xfrm>
        </p:spPr>
        <p:txBody>
          <a:bodyPr>
            <a:normAutofit/>
          </a:bodyPr>
          <a:lstStyle/>
          <a:p>
            <a:pPr marL="0" indent="0">
              <a:buNone/>
            </a:pPr>
            <a:r>
              <a:rPr lang="en-IN" dirty="0"/>
              <a:t> </a:t>
            </a:r>
            <a:r>
              <a:rPr lang="en-US" sz="3200" dirty="0"/>
              <a:t>The development process began with setting up Django and creating the project structure. A virtual environment was used to manage dependencies. Django’s MVT architecture guided the integration of backend and frontend components. Key stages included creating templates for pages like Home, Menu, and Order, and connecting them to Django views. The database was configured to store user and order information, ensuring smooth functionality.</a:t>
            </a:r>
            <a:endParaRPr lang="en-IN" dirty="0"/>
          </a:p>
        </p:txBody>
      </p:sp>
    </p:spTree>
    <p:extLst>
      <p:ext uri="{BB962C8B-B14F-4D97-AF65-F5344CB8AC3E}">
        <p14:creationId xmlns:p14="http://schemas.microsoft.com/office/powerpoint/2010/main" val="60407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5A80-0758-2160-17DC-ABE5FBB4919E}"/>
              </a:ext>
            </a:extLst>
          </p:cNvPr>
          <p:cNvSpPr>
            <a:spLocks noGrp="1"/>
          </p:cNvSpPr>
          <p:nvPr>
            <p:ph type="title"/>
          </p:nvPr>
        </p:nvSpPr>
        <p:spPr>
          <a:xfrm>
            <a:off x="-653143" y="0"/>
            <a:ext cx="12006943" cy="1752599"/>
          </a:xfrm>
        </p:spPr>
        <p:txBody>
          <a:bodyPr/>
          <a:lstStyle/>
          <a:p>
            <a:r>
              <a:rPr lang="en-US" dirty="0">
                <a:latin typeface="Arial Black" panose="020B0A04020102020204" pitchFamily="34" charset="0"/>
              </a:rPr>
              <a:t>Use Cases of the Website</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4BB4CA6-A264-A9C0-5C7A-37522F3CC2F4}"/>
              </a:ext>
            </a:extLst>
          </p:cNvPr>
          <p:cNvSpPr>
            <a:spLocks noGrp="1"/>
          </p:cNvSpPr>
          <p:nvPr>
            <p:ph idx="1"/>
          </p:nvPr>
        </p:nvSpPr>
        <p:spPr>
          <a:xfrm>
            <a:off x="1534885" y="1338944"/>
            <a:ext cx="10526485" cy="5519056"/>
          </a:xfrm>
        </p:spPr>
        <p:txBody>
          <a:bodyPr>
            <a:normAutofit lnSpcReduction="10000"/>
          </a:bodyPr>
          <a:lstStyle/>
          <a:p>
            <a:pPr marL="0" indent="0">
              <a:buNone/>
            </a:pPr>
            <a:r>
              <a:rPr lang="en-US" sz="3200" dirty="0"/>
              <a:t>This website serves multiple use cases:</a:t>
            </a:r>
          </a:p>
          <a:p>
            <a:pPr>
              <a:buFont typeface="+mj-lt"/>
              <a:buAutoNum type="arabicPeriod"/>
            </a:pPr>
            <a:r>
              <a:rPr lang="en-US" sz="3200" b="1" dirty="0"/>
              <a:t>For Customers:</a:t>
            </a:r>
            <a:r>
              <a:rPr lang="en-US" sz="3200" dirty="0"/>
              <a:t> It provides a hassle-free way to order food, explore menus, and make payments online.</a:t>
            </a:r>
          </a:p>
          <a:p>
            <a:pPr>
              <a:buFont typeface="+mj-lt"/>
              <a:buAutoNum type="arabicPeriod"/>
            </a:pPr>
            <a:r>
              <a:rPr lang="en-US" sz="3200" b="1" dirty="0"/>
              <a:t>For Restaurants:</a:t>
            </a:r>
            <a:r>
              <a:rPr lang="en-US" sz="3200" dirty="0"/>
              <a:t> The platform acts as a digital storefront, enhancing visibility and order management.</a:t>
            </a:r>
          </a:p>
          <a:p>
            <a:pPr>
              <a:buFont typeface="+mj-lt"/>
              <a:buAutoNum type="arabicPeriod"/>
            </a:pPr>
            <a:r>
              <a:rPr lang="en-US" sz="3200" b="1" dirty="0"/>
              <a:t>For Administrators:</a:t>
            </a:r>
            <a:r>
              <a:rPr lang="en-US" sz="3200" dirty="0"/>
              <a:t> It simplifies menu updates, order tracking, and customer management, saving time and effort.</a:t>
            </a:r>
            <a:br>
              <a:rPr lang="en-US" sz="3200" dirty="0"/>
            </a:br>
            <a:r>
              <a:rPr lang="en-US" sz="3200" dirty="0"/>
              <a:t>Overall, the website bridges the gap between customers and food providers, delivering value to all stakeholders.</a:t>
            </a:r>
          </a:p>
          <a:p>
            <a:pPr marL="0" indent="0">
              <a:buNone/>
            </a:pPr>
            <a:endParaRPr lang="en-IN" dirty="0"/>
          </a:p>
        </p:txBody>
      </p:sp>
    </p:spTree>
    <p:extLst>
      <p:ext uri="{BB962C8B-B14F-4D97-AF65-F5344CB8AC3E}">
        <p14:creationId xmlns:p14="http://schemas.microsoft.com/office/powerpoint/2010/main" val="321172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A35E-A93F-5891-9BFA-9F66EBA17596}"/>
              </a:ext>
            </a:extLst>
          </p:cNvPr>
          <p:cNvSpPr>
            <a:spLocks noGrp="1"/>
          </p:cNvSpPr>
          <p:nvPr>
            <p:ph type="title"/>
          </p:nvPr>
        </p:nvSpPr>
        <p:spPr>
          <a:xfrm>
            <a:off x="1397226" y="0"/>
            <a:ext cx="10018713" cy="1752599"/>
          </a:xfrm>
        </p:spPr>
        <p:txBody>
          <a:bodyPr>
            <a:normAutofit/>
          </a:bodyPr>
          <a:lstStyle/>
          <a:p>
            <a:r>
              <a:rPr lang="en-IN" sz="4800" dirty="0">
                <a:latin typeface="Arial Black" panose="020B0A04020102020204" pitchFamily="34" charset="0"/>
              </a:rPr>
              <a:t>Django and Its Role</a:t>
            </a:r>
          </a:p>
        </p:txBody>
      </p:sp>
      <p:sp>
        <p:nvSpPr>
          <p:cNvPr id="3" name="Content Placeholder 2">
            <a:extLst>
              <a:ext uri="{FF2B5EF4-FFF2-40B4-BE49-F238E27FC236}">
                <a16:creationId xmlns:a16="http://schemas.microsoft.com/office/drawing/2014/main" id="{264CBDD9-EE6D-A853-4863-002EEBEEFD05}"/>
              </a:ext>
            </a:extLst>
          </p:cNvPr>
          <p:cNvSpPr>
            <a:spLocks noGrp="1"/>
          </p:cNvSpPr>
          <p:nvPr>
            <p:ph idx="1"/>
          </p:nvPr>
        </p:nvSpPr>
        <p:spPr>
          <a:xfrm>
            <a:off x="1883229" y="1284514"/>
            <a:ext cx="9884228" cy="5431971"/>
          </a:xfrm>
        </p:spPr>
        <p:txBody>
          <a:bodyPr>
            <a:normAutofit/>
          </a:bodyPr>
          <a:lstStyle/>
          <a:p>
            <a:pPr marL="0" indent="0">
              <a:buNone/>
            </a:pPr>
            <a:r>
              <a:rPr lang="en-IN" dirty="0"/>
              <a:t> </a:t>
            </a:r>
            <a:r>
              <a:rPr lang="en-US" sz="3200" dirty="0"/>
              <a:t>Django plays a pivotal role in the project by streamlining development and ensuring robust performance. Its MVT architecture organizes code into Models (database schema), Views (logic), and Templates (frontend). Django's ORM simplifies database interactions, while the admin interface provides an efficient way to manage data. Security features, such as protection against SQL injection and CSRF attacks, ensure that the platform is safe for users and administrators.</a:t>
            </a:r>
            <a:endParaRPr lang="en-IN" dirty="0"/>
          </a:p>
        </p:txBody>
      </p:sp>
    </p:spTree>
    <p:extLst>
      <p:ext uri="{BB962C8B-B14F-4D97-AF65-F5344CB8AC3E}">
        <p14:creationId xmlns:p14="http://schemas.microsoft.com/office/powerpoint/2010/main" val="159847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6512-3BC5-92D9-9501-6304F8E66695}"/>
              </a:ext>
            </a:extLst>
          </p:cNvPr>
          <p:cNvSpPr>
            <a:spLocks noGrp="1"/>
          </p:cNvSpPr>
          <p:nvPr>
            <p:ph type="title"/>
          </p:nvPr>
        </p:nvSpPr>
        <p:spPr>
          <a:xfrm>
            <a:off x="1360714" y="365125"/>
            <a:ext cx="10700656" cy="1325563"/>
          </a:xfrm>
        </p:spPr>
        <p:txBody>
          <a:bodyPr/>
          <a:lstStyle/>
          <a:p>
            <a:r>
              <a:rPr lang="en-IN" dirty="0">
                <a:latin typeface="Arial Black" panose="020B0A04020102020204" pitchFamily="34" charset="0"/>
              </a:rPr>
              <a:t>Conclusion and Future Enhancements</a:t>
            </a:r>
          </a:p>
        </p:txBody>
      </p:sp>
      <p:sp>
        <p:nvSpPr>
          <p:cNvPr id="3" name="Content Placeholder 2">
            <a:extLst>
              <a:ext uri="{FF2B5EF4-FFF2-40B4-BE49-F238E27FC236}">
                <a16:creationId xmlns:a16="http://schemas.microsoft.com/office/drawing/2014/main" id="{7C193A7E-EF2B-0C6B-9999-198897238134}"/>
              </a:ext>
            </a:extLst>
          </p:cNvPr>
          <p:cNvSpPr>
            <a:spLocks noGrp="1"/>
          </p:cNvSpPr>
          <p:nvPr>
            <p:ph idx="1"/>
          </p:nvPr>
        </p:nvSpPr>
        <p:spPr>
          <a:xfrm>
            <a:off x="1436914" y="1825624"/>
            <a:ext cx="10624456" cy="4814661"/>
          </a:xfrm>
        </p:spPr>
        <p:txBody>
          <a:bodyPr>
            <a:normAutofit/>
          </a:bodyPr>
          <a:lstStyle/>
          <a:p>
            <a:pPr marL="0" indent="0">
              <a:buNone/>
            </a:pPr>
            <a:r>
              <a:rPr lang="en-IN" sz="3200" dirty="0"/>
              <a:t> </a:t>
            </a:r>
            <a:r>
              <a:rPr lang="en-US" sz="3200" dirty="0"/>
              <a:t>The Online Food Delivery Website successfully achieves its goal of creating a convenient platform for food ordering. It combines a user-friendly interface with powerful backend features to deliver a seamless experience. Moving forward, potential enhancements include integrating real-time order tracking, offering a wider variety of cuisines, and implementing AI-based food recommendations. This project lays a strong foundation for further innovations in the online food delivery domain.</a:t>
            </a:r>
            <a:endParaRPr lang="en-IN" sz="3200" dirty="0"/>
          </a:p>
        </p:txBody>
      </p:sp>
    </p:spTree>
    <p:extLst>
      <p:ext uri="{BB962C8B-B14F-4D97-AF65-F5344CB8AC3E}">
        <p14:creationId xmlns:p14="http://schemas.microsoft.com/office/powerpoint/2010/main" val="551507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36</TotalTime>
  <Words>609</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Corbel</vt:lpstr>
      <vt:lpstr>Parallax</vt:lpstr>
      <vt:lpstr>Name :  Punit Shama   College Roll No :  20222738  University Roll NO : 22020107037  Subject : Minor Project   Course : B. Vocation Software Development </vt:lpstr>
      <vt:lpstr>Introduction</vt:lpstr>
      <vt:lpstr>Objective of the Website</vt:lpstr>
      <vt:lpstr>Technologies Used</vt:lpstr>
      <vt:lpstr>Website Development Process</vt:lpstr>
      <vt:lpstr>Use Cases of the Website</vt:lpstr>
      <vt:lpstr>Django and Its Role</vt:lpstr>
      <vt:lpstr>Conclusion and Future Enhancements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Punit Sharma</dc:creator>
  <cp:lastModifiedBy>Punit Sharma</cp:lastModifiedBy>
  <cp:revision>6</cp:revision>
  <dcterms:created xsi:type="dcterms:W3CDTF">2024-12-08T11:56:59Z</dcterms:created>
  <dcterms:modified xsi:type="dcterms:W3CDTF">2024-12-09T04:44:59Z</dcterms:modified>
</cp:coreProperties>
</file>