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52"/>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4" r:id="rId32"/>
    <p:sldId id="312" r:id="rId33"/>
    <p:sldId id="313" r:id="rId34"/>
    <p:sldId id="315" r:id="rId35"/>
    <p:sldId id="292" r:id="rId36"/>
    <p:sldId id="293" r:id="rId37"/>
    <p:sldId id="294" r:id="rId38"/>
    <p:sldId id="299" r:id="rId39"/>
    <p:sldId id="300" r:id="rId40"/>
    <p:sldId id="302" r:id="rId41"/>
    <p:sldId id="303" r:id="rId42"/>
    <p:sldId id="306" r:id="rId43"/>
    <p:sldId id="307" r:id="rId44"/>
    <p:sldId id="309" r:id="rId45"/>
    <p:sldId id="310" r:id="rId46"/>
    <p:sldId id="333" r:id="rId47"/>
    <p:sldId id="334" r:id="rId48"/>
    <p:sldId id="296" r:id="rId49"/>
    <p:sldId id="297" r:id="rId50"/>
    <p:sldId id="298" r:id="rId51"/>
  </p:sldIdLst>
  <p:sldSz cx="9144000" cy="5143500" type="screen16x9"/>
  <p:notesSz cx="6858000" cy="9144000"/>
  <p:embeddedFontLst>
    <p:embeddedFont>
      <p:font typeface="Alfa Slab One" panose="020B0604020202020204" charset="0"/>
      <p:regular r:id="rId53"/>
    </p:embeddedFont>
    <p:embeddedFont>
      <p:font typeface="Helvetica Neue" panose="020B060402020202020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Proxima Nova" panose="020B0604020202020204" charset="0"/>
      <p:regular r:id="rId62"/>
      <p:bold r:id="rId63"/>
      <p:italic r:id="rId64"/>
      <p:boldItalic r:id="rId65"/>
    </p:embeddedFont>
    <p:embeddedFont>
      <p:font typeface="Roboto" panose="02000000000000000000" pitchFamily="2" charset="0"/>
      <p:regular r:id="rId66"/>
      <p:bold r:id="rId67"/>
      <p:italic r:id="rId68"/>
      <p:boldItalic r:id="rId69"/>
    </p:embeddedFont>
    <p:embeddedFont>
      <p:font typeface="Roboto Light" panose="02000000000000000000" pitchFamily="2" charset="0"/>
      <p:regular r:id="rId70"/>
      <p:bold r:id="rId71"/>
      <p:italic r:id="rId72"/>
      <p:boldItalic r:id="rId73"/>
    </p:embeddedFont>
    <p:embeddedFont>
      <p:font typeface="Roboto Thin" panose="02000000000000000000" pitchFamily="2" charset="0"/>
      <p:regular r:id="rId74"/>
      <p:bold r:id="rId75"/>
      <p:italic r:id="rId76"/>
      <p:boldItalic r:id="rId77"/>
    </p:embeddedFont>
    <p:embeddedFont>
      <p:font typeface="Segoe UI" panose="020B0502040204020203"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65"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20.fntdata"/><Relationship Id="rId80" Type="http://schemas.openxmlformats.org/officeDocument/2006/relationships/font" Target="fonts/font28.fntdata"/><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font" Target="fonts/font29.fntdata"/><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3.xml"/><Relationship Id="rId71" Type="http://schemas.openxmlformats.org/officeDocument/2006/relationships/font" Target="fonts/font19.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4.fntdata"/><Relationship Id="rId87" Type="http://schemas.microsoft.com/office/2016/11/relationships/changesInfo" Target="changesInfos/changesInfo1.xml"/><Relationship Id="rId61" Type="http://schemas.openxmlformats.org/officeDocument/2006/relationships/font" Target="fonts/font9.fntdata"/><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jligers, Bram" userId="5cef929d-ecf9-4fca-bf12-bc5ee065fc99" providerId="ADAL" clId="{4CC77BDB-D4D3-4087-97C6-BB9A5FD50B21}"/>
    <pc:docChg chg="custSel modSld">
      <pc:chgData name="Heijligers, Bram" userId="5cef929d-ecf9-4fca-bf12-bc5ee065fc99" providerId="ADAL" clId="{4CC77BDB-D4D3-4087-97C6-BB9A5FD50B21}" dt="2023-04-13T08:48:04.731" v="225" actId="20577"/>
      <pc:docMkLst>
        <pc:docMk/>
      </pc:docMkLst>
      <pc:sldChg chg="modSp mod">
        <pc:chgData name="Heijligers, Bram" userId="5cef929d-ecf9-4fca-bf12-bc5ee065fc99" providerId="ADAL" clId="{4CC77BDB-D4D3-4087-97C6-BB9A5FD50B21}" dt="2023-04-13T08:47:32.870" v="221" actId="6549"/>
        <pc:sldMkLst>
          <pc:docMk/>
          <pc:sldMk cId="0" sldId="262"/>
        </pc:sldMkLst>
        <pc:spChg chg="mod">
          <ac:chgData name="Heijligers, Bram" userId="5cef929d-ecf9-4fca-bf12-bc5ee065fc99" providerId="ADAL" clId="{4CC77BDB-D4D3-4087-97C6-BB9A5FD50B21}" dt="2023-04-13T08:42:22.581" v="0" actId="20577"/>
          <ac:spMkLst>
            <pc:docMk/>
            <pc:sldMk cId="0" sldId="262"/>
            <ac:spMk id="146" creationId="{00000000-0000-0000-0000-000000000000}"/>
          </ac:spMkLst>
        </pc:spChg>
        <pc:graphicFrameChg chg="modGraphic">
          <ac:chgData name="Heijligers, Bram" userId="5cef929d-ecf9-4fca-bf12-bc5ee065fc99" providerId="ADAL" clId="{4CC77BDB-D4D3-4087-97C6-BB9A5FD50B21}" dt="2023-04-13T08:47:32.870" v="221" actId="6549"/>
          <ac:graphicFrameMkLst>
            <pc:docMk/>
            <pc:sldMk cId="0" sldId="262"/>
            <ac:graphicFrameMk id="148" creationId="{00000000-0000-0000-0000-000000000000}"/>
          </ac:graphicFrameMkLst>
        </pc:graphicFrameChg>
      </pc:sldChg>
      <pc:sldChg chg="modSp mod">
        <pc:chgData name="Heijligers, Bram" userId="5cef929d-ecf9-4fca-bf12-bc5ee065fc99" providerId="ADAL" clId="{4CC77BDB-D4D3-4087-97C6-BB9A5FD50B21}" dt="2023-04-13T08:48:02.003" v="223" actId="20577"/>
        <pc:sldMkLst>
          <pc:docMk/>
          <pc:sldMk cId="0" sldId="297"/>
        </pc:sldMkLst>
        <pc:spChg chg="mod">
          <ac:chgData name="Heijligers, Bram" userId="5cef929d-ecf9-4fca-bf12-bc5ee065fc99" providerId="ADAL" clId="{4CC77BDB-D4D3-4087-97C6-BB9A5FD50B21}" dt="2023-04-13T08:48:02.003" v="223" actId="20577"/>
          <ac:spMkLst>
            <pc:docMk/>
            <pc:sldMk cId="0" sldId="297"/>
            <ac:spMk id="508" creationId="{00000000-0000-0000-0000-000000000000}"/>
          </ac:spMkLst>
        </pc:spChg>
      </pc:sldChg>
      <pc:sldChg chg="modSp mod">
        <pc:chgData name="Heijligers, Bram" userId="5cef929d-ecf9-4fca-bf12-bc5ee065fc99" providerId="ADAL" clId="{4CC77BDB-D4D3-4087-97C6-BB9A5FD50B21}" dt="2023-04-13T08:48:04.731" v="225" actId="20577"/>
        <pc:sldMkLst>
          <pc:docMk/>
          <pc:sldMk cId="0" sldId="298"/>
        </pc:sldMkLst>
        <pc:spChg chg="mod">
          <ac:chgData name="Heijligers, Bram" userId="5cef929d-ecf9-4fca-bf12-bc5ee065fc99" providerId="ADAL" clId="{4CC77BDB-D4D3-4087-97C6-BB9A5FD50B21}" dt="2023-04-13T08:48:04.731" v="225" actId="20577"/>
          <ac:spMkLst>
            <pc:docMk/>
            <pc:sldMk cId="0" sldId="298"/>
            <ac:spMk id="515" creationId="{00000000-0000-0000-0000-000000000000}"/>
          </ac:spMkLst>
        </pc:spChg>
      </pc:sldChg>
    </pc:docChg>
  </pc:docChgLst>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25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966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064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s">
  <p:cSld name="Weeks">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118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Feedback Slides">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373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Week 4 goals">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extLst>
      <p:ext uri="{BB962C8B-B14F-4D97-AF65-F5344CB8AC3E}">
        <p14:creationId xmlns:p14="http://schemas.microsoft.com/office/powerpoint/2010/main" val="32129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Creates and updates plans to work effectively based on agreed upon priorities with consideration of dependencies and risk, using sound estimates to achieve short and long-term project goals.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4</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Regularly and objectively reviews progress on project and team goals and processes, reflecting on the strengths and weaknesses through project and peer reviews.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2263231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5</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Communicates productively while effectively adjusting to varied communication styles and intercultural differences in team work.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402897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a:t>Section D </a:t>
            </a:r>
            <a:r>
              <a:rPr lang="en" sz="1200" b="1" u="sng" dirty="0"/>
              <a:t>-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6</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Takes responsibility for their role within the team and demonstrates commitment to the team goals in a positive and constructive manner.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984272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Sets ambitious, S.M.A.R.T./ C.L.E.A.R goals in alignment with the project brief, their chosen role(s), content of the assessment rubric and their personal long-term goals.</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Legal</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demonstrates the basic knowledge of legal frameworks governing AI by providing evidence of legal decision-making while working with privacy-sensitive data.</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Demonstrates the basic knowledge of legal frameworks governing AI by providing evidence of legal decision-making while working with privacy-sensitive data.</a:t>
            </a:r>
            <a:endParaRPr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The student demonstrates the basic knowledge of legal frameworks governing AI by providing evidence of legal decision-making while working with privacy-sensitive data.</a:t>
            </a:r>
            <a:br>
              <a:rPr lang="en-GB" dirty="0"/>
            </a:br>
            <a:r>
              <a:rPr lang="en-GB"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a:t>
            </a:r>
            <a:r>
              <a:rPr lang="en-US" dirty="0" err="1"/>
              <a:t>understandin</a:t>
            </a:r>
            <a:r>
              <a:rPr lang="en-NL" dirty="0"/>
              <a:t>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determine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show understanding of the business understanding phase by writing a project plan. </a:t>
            </a:r>
            <a:endParaRPr dirty="0"/>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determine business objectives,  and produce a project plan.</a:t>
            </a:r>
          </a:p>
        </p:txBody>
      </p:sp>
    </p:spTree>
    <p:extLst>
      <p:ext uri="{BB962C8B-B14F-4D97-AF65-F5344CB8AC3E}">
        <p14:creationId xmlns:p14="http://schemas.microsoft.com/office/powerpoint/2010/main" val="3889067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collect, combine, and explore the data. Further, they can assess data quality, and provide recommendations to improve the data management strategy.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Shows understanding of the data understanding and preparation stage by </a:t>
            </a:r>
            <a:r>
              <a:rPr lang="en-GB" dirty="0" err="1"/>
              <a:t>preprocessing</a:t>
            </a:r>
            <a:r>
              <a:rPr lang="en-GB" dirty="0"/>
              <a:t> a dataset which is suited for further modelling. </a:t>
            </a:r>
            <a:endParaRPr dirty="0"/>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collect, combine, and explore the data. Further, they can assess data quality, and provide recommendations to improve the data management strategy. </a:t>
            </a:r>
          </a:p>
        </p:txBody>
      </p:sp>
    </p:spTree>
    <p:extLst>
      <p:ext uri="{BB962C8B-B14F-4D97-AF65-F5344CB8AC3E}">
        <p14:creationId xmlns:p14="http://schemas.microsoft.com/office/powerpoint/2010/main" val="2864773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select, implement and evaluate a machine learning model to meet the business requirement.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an understanding of the modelling and evaluation stage by developing a model suitable for deployment.</a:t>
            </a:r>
            <a:endParaRPr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select, implement and evaluate a machine learning model to meet the business requirement.</a:t>
            </a:r>
          </a:p>
        </p:txBody>
      </p:sp>
    </p:spTree>
    <p:extLst>
      <p:ext uri="{BB962C8B-B14F-4D97-AF65-F5344CB8AC3E}">
        <p14:creationId xmlns:p14="http://schemas.microsoft.com/office/powerpoint/2010/main" val="229156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 </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Is able to plan deployment, disseminate the project results, produce a final report and review the project.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182435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7</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solidFill>
                  <a:srgbClr val="FFFFFF"/>
                </a:solidFill>
              </a:rPr>
              <a:t>7</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understanding of the deployment stage by disseminating the project findings and conducting a project </a:t>
            </a:r>
            <a:r>
              <a:rPr lang="en-GB" dirty="0" err="1"/>
              <a:t>restrospective</a:t>
            </a:r>
            <a:r>
              <a:rPr lang="en-GB" dirty="0"/>
              <a:t>.</a:t>
            </a:r>
            <a:endParaRPr dirty="0"/>
          </a:p>
        </p:txBody>
      </p:sp>
      <p:sp>
        <p:nvSpPr>
          <p:cNvPr id="7" name="Google Shape;459;p48">
            <a:extLst>
              <a:ext uri="{FF2B5EF4-FFF2-40B4-BE49-F238E27FC236}">
                <a16:creationId xmlns:a16="http://schemas.microsoft.com/office/drawing/2014/main" id="{08489BA6-ACAD-1AB4-6386-756898FD857B}"/>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Is able to plan deployment, disseminate the project results, produce a final report and review the project.</a:t>
            </a:r>
          </a:p>
        </p:txBody>
      </p:sp>
    </p:spTree>
    <p:extLst>
      <p:ext uri="{BB962C8B-B14F-4D97-AF65-F5344CB8AC3E}">
        <p14:creationId xmlns:p14="http://schemas.microsoft.com/office/powerpoint/2010/main" val="1031311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D</a:t>
            </a:r>
            <a:endParaRPr sz="6000" dirty="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D</a:t>
            </a:r>
            <a:endParaRPr sz="40000" dirty="0">
              <a:solidFill>
                <a:srgbClr val="999999"/>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sz="1400" b="1" dirty="0"/>
              <a:t>Personal and professional development goals</a:t>
            </a:r>
            <a:endParaRPr sz="1400" b="1" dirty="0"/>
          </a:p>
          <a:p>
            <a:pPr marL="0" lvl="0" indent="0" algn="just" rtl="0">
              <a:spcBef>
                <a:spcPts val="800"/>
              </a:spcBef>
              <a:spcAft>
                <a:spcPts val="800"/>
              </a:spcAft>
              <a:buNone/>
            </a:pPr>
            <a:r>
              <a:rPr lang="en" dirty="0"/>
              <a:t>...</a:t>
            </a:r>
            <a:endParaRPr dirty="0"/>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I am taking responsibility for</a:t>
            </a:r>
            <a:r>
              <a:rPr lang="en" b="0" i="1" dirty="0"/>
              <a:t> (if multiple add in percentages)</a:t>
            </a:r>
            <a:endParaRPr b="0" i="1" dirty="0"/>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extLst>
              <p:ext uri="{D42A27DB-BD31-4B8C-83A1-F6EECF244321}">
                <p14:modId xmlns:p14="http://schemas.microsoft.com/office/powerpoint/2010/main" val="2727034024"/>
              </p:ext>
            </p:extLst>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dirty="0">
                          <a:latin typeface="Roboto"/>
                          <a:ea typeface="Roboto"/>
                          <a:cs typeface="Roboto"/>
                          <a:sym typeface="Roboto"/>
                        </a:rPr>
                        <a:t>Measurable:</a:t>
                      </a:r>
                      <a:r>
                        <a:rPr lang="en" sz="600" dirty="0">
                          <a:latin typeface="Roboto"/>
                          <a:ea typeface="Roboto"/>
                          <a:cs typeface="Roboto"/>
                          <a:sym typeface="Roboto"/>
                        </a:rPr>
                        <a:t> This where you define a measurable and meaningful goal. It’s important to be able to track your progress. Without meaningful and measurable goals which you can track it’s easy to lose heart and focus.</a:t>
                      </a:r>
                      <a:endParaRPr sz="600" dirty="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dirty="0">
                          <a:latin typeface="Roboto"/>
                          <a:ea typeface="Roboto"/>
                          <a:cs typeface="Roboto"/>
                          <a:sym typeface="Roboto"/>
                        </a:rPr>
                        <a:t>Readjust:</a:t>
                      </a:r>
                      <a:r>
                        <a:rPr lang="en" sz="600" dirty="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dirty="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6" ma:contentTypeDescription="Create a new document." ma:contentTypeScope="" ma:versionID="9c6005e7f719c391f8a081f21693d65f">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ac16135cc8f915f339c57eb2d0574bad"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797635FB-4CD7-45DA-8A7A-82ED1F649E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7B86F-F5BB-4BE6-9A37-0E19E53CB68B}">
  <ds:schemaRefs>
    <ds:schemaRef ds:uri="http://schemas.openxmlformats.org/package/2006/metadata/core-properties"/>
    <ds:schemaRef ds:uri="http://purl.org/dc/elements/1.1/"/>
    <ds:schemaRef ds:uri="http://schemas.microsoft.com/office/2006/documentManagement/types"/>
    <ds:schemaRef ds:uri="http://purl.org/dc/terms/"/>
    <ds:schemaRef ds:uri="d8c712e5-67fc-4595-93cb-a4164dd8eff3"/>
    <ds:schemaRef ds:uri="http://purl.org/dc/dcmitype/"/>
    <ds:schemaRef ds:uri="http://schemas.microsoft.com/office/2006/metadata/properties"/>
    <ds:schemaRef ds:uri="http://schemas.microsoft.com/office/infopath/2007/PartnerControls"/>
    <ds:schemaRef ds:uri="bd38d267-56bb-4e22-b975-199a06fd69f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TotalTime>
  <Words>3987</Words>
  <Application>Microsoft Office PowerPoint</Application>
  <PresentationFormat>On-screen Show (16:9)</PresentationFormat>
  <Paragraphs>389</Paragraphs>
  <Slides>47</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Alfa Slab One</vt:lpstr>
      <vt:lpstr>Helvetica Neue</vt:lpstr>
      <vt:lpstr>Proxima Nova</vt:lpstr>
      <vt:lpstr>Roboto Thin</vt:lpstr>
      <vt:lpstr>Arial</vt:lpstr>
      <vt:lpstr>Segoe UI</vt:lpstr>
      <vt:lpstr>Open Sans</vt:lpstr>
      <vt:lpstr>Roboto</vt:lpstr>
      <vt:lpstr>Roboto Light</vt: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1</vt:lpstr>
      <vt:lpstr>ILO 1</vt:lpstr>
      <vt:lpstr>ILO 1</vt:lpstr>
      <vt:lpstr>ILO 1</vt:lpstr>
      <vt:lpstr>ILO 1</vt:lpstr>
      <vt:lpstr>ILO 2</vt:lpstr>
      <vt:lpstr>ILO 2</vt:lpstr>
      <vt:lpstr>ILO 3</vt:lpstr>
      <vt:lpstr>ILO 3</vt:lpstr>
      <vt:lpstr>ILO 4</vt:lpstr>
      <vt:lpstr>ILO 4</vt:lpstr>
      <vt:lpstr>ILO 5</vt:lpstr>
      <vt:lpstr>ILO 5</vt:lpstr>
      <vt:lpstr>ILO 6</vt:lpstr>
      <vt:lpstr>ILO 6</vt:lpstr>
      <vt:lpstr>ILO 7</vt:lpstr>
      <vt:lpstr>ILO 7</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29</cp:revision>
  <dcterms:modified xsi:type="dcterms:W3CDTF">2023-04-17T07:08:44Z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y fmtid="{D5CDD505-2E9C-101B-9397-08002B2CF9AE}" pid="3" name="MediaServiceImageTags">
    <vt:lpwstr/>
  </property>
</Properties>
</file>