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300" r:id="rId3"/>
    <p:sldId id="302" r:id="rId4"/>
    <p:sldId id="305" r:id="rId5"/>
    <p:sldId id="306" r:id="rId6"/>
    <p:sldId id="307" r:id="rId7"/>
    <p:sldId id="310" r:id="rId8"/>
    <p:sldId id="333" r:id="rId9"/>
    <p:sldId id="334" r:id="rId10"/>
    <p:sldId id="311" r:id="rId11"/>
    <p:sldId id="312" r:id="rId12"/>
    <p:sldId id="313" r:id="rId13"/>
    <p:sldId id="314" r:id="rId14"/>
    <p:sldId id="315" r:id="rId15"/>
    <p:sldId id="277" r:id="rId16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61496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68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BDD7-A652-3445-A411-AC6297B6EDB0}" type="datetimeFigureOut">
              <a:rPr lang="en-US"/>
              <a:t>12/2/2021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5163-76D6-0846-B4A7-CD6FB6DB9683}" type="slidenum">
              <a:r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9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B4C103-5469-954E-8BF5-7BFB409CA9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" y="0"/>
            <a:ext cx="9141371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907060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3000" y="1077914"/>
            <a:ext cx="7089900" cy="1099852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 i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up to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999" y="2177765"/>
            <a:ext cx="7089901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606506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681119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79763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96425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Month</a:t>
            </a:r>
            <a:br>
              <a:rPr lang="en-GB" noProof="0"/>
            </a:br>
            <a:r>
              <a:rPr lang="en-GB" noProof="0"/>
              <a:t>Year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9A7FAD5-1828-0848-8D63-A661E2CF5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56CAB5-E399-6F4E-B8E7-5B247BC90B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image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B5A68A-9A48-0C46-91C7-C3832C2BA3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9" y="0"/>
            <a:ext cx="9141372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49B4CB-FF61-9949-9B6C-2C1DB8CC1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9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FE607D-AAFB-2040-9849-BDE26B942BB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69989" y="1484484"/>
            <a:ext cx="7002462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B5BBBC-48DE-D445-8E65-4EA81EBCA951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2DB29F2-D6D0-4B49-9FA3-1A9AE38AB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s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5F6850-D164-254A-8860-8A551BA944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4860E1-64F3-7E48-AA60-BB89648739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70000" y="1077746"/>
            <a:ext cx="3402000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8606-2954-9F46-8105-2E84A6CBB09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52582" y="1082227"/>
            <a:ext cx="3419868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20172-B76C-5A46-A28E-06AEF38BC383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B2FAEF3-C7E5-D74A-81E3-E066792495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images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94DD4A-E7E6-894A-B2D9-916BA6F7F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 noProof="0" dirty="0"/>
              <a:t>Title one 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FE607D-AAFB-2040-9849-BDE26B942BB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69988" y="1484484"/>
            <a:ext cx="3402013" cy="3031256"/>
          </a:xfr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1C21E-5DEB-2142-BD20-E336637C0EB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51388" y="1484484"/>
            <a:ext cx="3420269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FACFB4-7665-FA4B-83A4-18C18AAF7A4B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7A49A-6505-FD45-9462-9874924C15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EBFCD3-97D1-F848-9EEF-F9935718C6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543C3D-F5E7-8C42-B602-4A4CD98400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ilt Environ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888F0B0-85B3-0A49-B025-9CF0C95DCB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3A1AC8F-1519-604F-86FE-850F96AEE3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il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A58C9EE-77A6-1643-A593-69C3F770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3C89A3F-6F76-5943-8B6B-24E593BF8E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796EA1-954C-B943-91F5-6513BE9F79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5C64919-5BBE-4F4E-9E71-A2CC78F4CC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1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361675-C609-F54E-B9F6-9DF359DC4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BA26B0F-DA60-D84A-BF74-8D64B2FFF8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isure &amp; Ev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64EACD-4EE2-7F4A-8E76-313A123FC0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A87760-CC5D-BA43-917F-0EB79C18A8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672CEE6-F2AF-064E-B2C8-45F0CBD80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BDCB2BF-9EE2-954D-BA3A-8E2DDCFD3A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FB2D3C-9153-3240-A716-8FB099FA7B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" y="0"/>
            <a:ext cx="9141371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Month</a:t>
            </a:r>
            <a:br>
              <a:rPr lang="en-GB" noProof="0"/>
            </a:br>
            <a:r>
              <a:rPr lang="en-GB" noProof="0"/>
              <a:t>Year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851C908-D0E3-BD4A-B497-F30655A440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5BFA6F8-7041-2147-A477-1DFC4B09DD5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5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BD20B08-3CE2-4F46-AF21-9D2FE72845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26BAD8-A50B-4C43-96C0-E16CF11BE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7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ris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72322D6-EDE7-2140-B372-5A142AF0DB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66B5155-2C0B-CA4D-8976-6F04DCB87F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67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0F9ADC-5635-7B4E-85AE-CAB386F72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F8A4-F120-7E4F-ABAB-A6E9D4D041E3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90000">
                  <a:schemeClr val="bg1"/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D78989F8-DA85-C941-8E83-240102BDD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880"/>
            <a:ext cx="7002462" cy="663192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70B0AC-E2B1-434B-A906-B7A3D503A0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8" y="1043838"/>
            <a:ext cx="7002462" cy="347190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b="0" i="0">
                <a:solidFill>
                  <a:schemeClr val="bg1"/>
                </a:solidFill>
                <a:effectLst/>
              </a:defRPr>
            </a:lvl1pPr>
            <a:lvl2pPr marL="134973" indent="0">
              <a:buNone/>
              <a:defRPr sz="2000"/>
            </a:lvl2pPr>
            <a:lvl3pPr marL="269946" indent="0">
              <a:buNone/>
              <a:defRPr sz="2000"/>
            </a:lvl3pPr>
            <a:lvl4pPr marL="404919" indent="0">
              <a:buNone/>
              <a:defRPr sz="2000"/>
            </a:lvl4pPr>
            <a:lvl5pPr marL="539892" indent="0">
              <a:buNone/>
              <a:defRPr sz="2000"/>
            </a:lvl5pPr>
          </a:lstStyle>
          <a:p>
            <a:pPr lvl="0"/>
            <a:r>
              <a:rPr lang="en-GB" noProof="0" dirty="0" err="1"/>
              <a:t>Insert text here</a:t>
            </a:r>
            <a:endParaRPr lang="en-GB" noProof="0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0258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B3DAEB-E7FB-CD4E-B2A5-B4E5A0EAF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4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3"/>
            <a:ext cx="7068128" cy="3005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CFC9E9-64E6-4945-AC30-5A9BE273A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B4B333-798F-7F42-8F02-19E17BC6F1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D13803-43BB-9F42-B8DE-0026CF1667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DF48513-E4E3-5049-963E-B234C8ACF3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9877E8-5543-B146-AE27-1CB774E9BB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2B48FF-E9DD-D04B-A47A-1CF877B534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1B6871-4343-C548-BDDB-704666C34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793AD-AC69-4F4F-9BC1-4B0F0A85A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2821"/>
            <a:ext cx="7002462" cy="827872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8A805-4A08-9F49-8318-77125BD44AE6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0258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E27AD0-7EE0-A645-BEFC-5A1ECFFAE6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0C295B-12C6-6544-ACA1-E67F85A88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044341-A1D2-834F-9329-7F39DC275D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9988" y="1077746"/>
            <a:ext cx="7002462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5F5878-D7EB-BB4A-A8D9-0A63984AF2B4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E4405-56EB-7A45-80DC-BC9254566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5E577E4-FCA8-AA48-B401-D07E82CBA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0D786C-DA4C-2746-A899-02E5FA576B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988" y="1484484"/>
            <a:ext cx="7002462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AB67E-CD9E-5C42-88EC-4BF24E5EC0F9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1F53B9-255D-4F42-ACC0-22A9049FB1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AACCD1-686C-CD48-9261-60297C8ED3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4860E1-64F3-7E48-AA60-BB89648739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69987" y="1077746"/>
            <a:ext cx="7002463" cy="3437994"/>
          </a:xfr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C7522-4134-4C45-9335-F7F32CE94A56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AD0309-D5CE-1F44-A5FD-016332CB6B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1169989" y="71989"/>
            <a:ext cx="7002462" cy="881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012A05-E3C0-1E41-A8B0-FC31EB73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00" y="1079834"/>
            <a:ext cx="7002450" cy="3365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88" y="4572000"/>
            <a:ext cx="1051466" cy="419546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8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9" r:id="rId3"/>
    <p:sldLayoutId id="2147483680" r:id="rId4"/>
    <p:sldLayoutId id="2147483681" r:id="rId5"/>
    <p:sldLayoutId id="2147483671" r:id="rId6"/>
    <p:sldLayoutId id="2147483672" r:id="rId7"/>
    <p:sldLayoutId id="2147483670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8" r:id="rId22"/>
  </p:sldLayoutIdLst>
  <p:hf hdr="0"/>
  <p:txStyles>
    <p:titleStyle>
      <a:lvl1pPr marL="0" indent="0" algn="l" defTabSz="685663" rtl="0" eaLnBrk="1" latinLnBrk="0" hangingPunct="1">
        <a:lnSpc>
          <a:spcPct val="100000"/>
        </a:lnSpc>
        <a:spcBef>
          <a:spcPct val="0"/>
        </a:spcBef>
        <a:buNone/>
        <a:tabLst/>
        <a:defRPr sz="3800" b="1" i="0" kern="1200">
          <a:solidFill>
            <a:schemeClr val="tx2"/>
          </a:solidFill>
          <a:latin typeface="+mj-lt"/>
          <a:ea typeface="Open Sans Semibold" panose="020B0306030504020204" pitchFamily="34" charset="0"/>
          <a:cs typeface="Open Sans Semibold" panose="020B0306030504020204" pitchFamily="34" charset="0"/>
        </a:defRPr>
      </a:lvl1pPr>
    </p:titleStyle>
    <p:bodyStyle>
      <a:lvl1pPr marL="134973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69946" indent="-134973" algn="l" defTabSz="685663" rtl="0" eaLnBrk="1" latinLnBrk="0" hangingPunct="1">
        <a:lnSpc>
          <a:spcPct val="120000"/>
        </a:lnSpc>
        <a:spcBef>
          <a:spcPts val="0"/>
        </a:spcBef>
        <a:buFont typeface="System Font Regular"/>
        <a:buChar char="-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04919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539892" indent="-134973" algn="l" defTabSz="685663" rtl="0" eaLnBrk="1" latinLnBrk="0" hangingPunct="1">
        <a:lnSpc>
          <a:spcPct val="120000"/>
        </a:lnSpc>
        <a:spcBef>
          <a:spcPts val="0"/>
        </a:spcBef>
        <a:buFont typeface="System Font Regular"/>
        <a:buChar char="-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674865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37" userDrawn="1">
          <p15:clr>
            <a:srgbClr val="F26B43"/>
          </p15:clr>
        </p15:guide>
        <p15:guide id="2" orient="horz" pos="679" userDrawn="1">
          <p15:clr>
            <a:srgbClr val="F26B43"/>
          </p15:clr>
        </p15:guide>
        <p15:guide id="3" orient="horz" pos="2845" userDrawn="1">
          <p15:clr>
            <a:srgbClr val="F26B43"/>
          </p15:clr>
        </p15:guide>
        <p15:guide id="4" pos="4604" userDrawn="1">
          <p15:clr>
            <a:srgbClr val="F26B43"/>
          </p15:clr>
        </p15:guide>
        <p15:guide id="5" pos="5148" userDrawn="1">
          <p15:clr>
            <a:srgbClr val="F26B43"/>
          </p15:clr>
        </p15:guide>
        <p15:guide id="7" pos="2993" userDrawn="1">
          <p15:clr>
            <a:srgbClr val="F26B43"/>
          </p15:clr>
        </p15:guide>
        <p15:guide id="8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D074-74A4-814B-9E67-437C7A3F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A/B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C8E7-883B-2447-AA87-3878A2F61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By</a:t>
            </a:r>
            <a:r>
              <a:rPr lang="nl-NL" dirty="0" smtClean="0"/>
              <a:t> Zhanna Kozlova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E6C1-1D49-B940-99D6-D28A56DF9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28B2D-540F-2E4C-AAA2-975669701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9A413-73F0-144E-BE24-996634BF9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</a:t>
            </a:r>
            <a:r>
              <a:rPr lang="en-US" sz="3200" dirty="0"/>
              <a:t>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4188" y="1077746"/>
            <a:ext cx="700246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Call to action</a:t>
            </a:r>
          </a:p>
          <a:p>
            <a:pPr marL="0" indent="0">
              <a:buNone/>
            </a:pPr>
            <a:r>
              <a:rPr lang="en-US" dirty="0" smtClean="0"/>
              <a:t>PLACEMENT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ccording </a:t>
            </a:r>
            <a:r>
              <a:rPr lang="en-US" sz="2000" dirty="0"/>
              <a:t>to an </a:t>
            </a:r>
            <a:r>
              <a:rPr lang="en-US" sz="2000" dirty="0" err="1"/>
              <a:t>Eyetrack</a:t>
            </a:r>
            <a:r>
              <a:rPr lang="en-US" sz="2000" dirty="0"/>
              <a:t> III study, the best placement of online ads is in the top and left position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opywriter </a:t>
            </a:r>
            <a:r>
              <a:rPr lang="en-US" sz="2000" dirty="0"/>
              <a:t>Dean </a:t>
            </a:r>
            <a:r>
              <a:rPr lang="en-US" sz="2000" dirty="0" err="1"/>
              <a:t>Rieck</a:t>
            </a:r>
            <a:r>
              <a:rPr lang="en-US" sz="2000" dirty="0"/>
              <a:t> suggests that once your readers get used to a particular placement, they might start ignoring the call-to-action or </a:t>
            </a:r>
            <a:r>
              <a:rPr lang="en-US" sz="2000" dirty="0" smtClean="0"/>
              <a:t>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42" name="Picture 2" descr="Call-to-Action buttons – the ultimate guide for high-converting C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19" y="3464787"/>
            <a:ext cx="3870325" cy="16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</a:t>
            </a:r>
            <a:r>
              <a:rPr lang="en-US" sz="3600" dirty="0" smtClean="0"/>
              <a:t>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077746"/>
            <a:ext cx="430371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Call to </a:t>
            </a:r>
            <a:r>
              <a:rPr lang="en-US" b="1" dirty="0" smtClean="0"/>
              <a:t>action</a:t>
            </a:r>
          </a:p>
          <a:p>
            <a:pPr marL="0" indent="0">
              <a:buNone/>
            </a:pPr>
            <a:r>
              <a:rPr lang="en-US" i="1" dirty="0" smtClean="0"/>
              <a:t>SIZE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an A/B test to see if a big </a:t>
            </a:r>
            <a:r>
              <a:rPr lang="en-US" dirty="0" smtClean="0"/>
              <a:t>call to-action </a:t>
            </a:r>
            <a:r>
              <a:rPr lang="en-US" dirty="0"/>
              <a:t>that adds value to the </a:t>
            </a:r>
            <a:r>
              <a:rPr lang="en-US" dirty="0" smtClean="0"/>
              <a:t>message. </a:t>
            </a:r>
          </a:p>
          <a:p>
            <a:pPr marL="0" indent="0">
              <a:buNone/>
            </a:pPr>
            <a:r>
              <a:rPr lang="en-US" i="1" dirty="0" smtClean="0"/>
              <a:t>COLOR</a:t>
            </a:r>
          </a:p>
          <a:p>
            <a:pPr marL="0" indent="0">
              <a:buNone/>
            </a:pPr>
            <a:r>
              <a:rPr lang="en-US" i="1" dirty="0" smtClean="0"/>
              <a:t>COPY</a:t>
            </a:r>
          </a:p>
          <a:p>
            <a:pPr marL="0" indent="0">
              <a:buNone/>
            </a:pPr>
            <a:r>
              <a:rPr lang="en-US" i="1" dirty="0" smtClean="0"/>
              <a:t>GRAPHIC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924819"/>
            <a:ext cx="3572374" cy="3743847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lements </a:t>
            </a:r>
            <a:r>
              <a:rPr lang="en-US" sz="2800" dirty="0"/>
              <a:t>that you can optimize in your email: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FORMAT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LAYOUT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SENDER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SUBJECT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2" descr="Really Good Emai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08" y="2895600"/>
            <a:ext cx="4383092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92" y="1498009"/>
            <a:ext cx="5646562" cy="3215027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Elements </a:t>
            </a:r>
            <a:r>
              <a:rPr lang="en-US" sz="2800" dirty="0"/>
              <a:t>you shouldn’t bother testing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9888" y="1683528"/>
            <a:ext cx="7002462" cy="1068554"/>
          </a:xfrm>
        </p:spPr>
        <p:txBody>
          <a:bodyPr/>
          <a:lstStyle/>
          <a:p>
            <a:r>
              <a:rPr lang="en-US" dirty="0"/>
              <a:t>Minor Text Changes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eneral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2" descr="blog.travelpayouts.com/wp-content/uploads/2018/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67" y="2265236"/>
            <a:ext cx="5478833" cy="28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A8DD-909E-6B48-85E9-7CFE5A74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8E9E-D62A-CD4E-B2F3-22B1E8595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6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10" y="1422241"/>
            <a:ext cx="4669174" cy="21036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A/B testing is the process of comparing two variations of a page element, usually by testing users' response to variant A vs variant B, and concluding which of the two variants is more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5362" name="Picture 2" descr="CMD Methods Pack - find a combination of research methods that suit your  nee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84" y="1165820"/>
            <a:ext cx="3653732" cy="3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7" y="457319"/>
            <a:ext cx="7745413" cy="781901"/>
          </a:xfrm>
        </p:spPr>
        <p:txBody>
          <a:bodyPr/>
          <a:lstStyle/>
          <a:p>
            <a:r>
              <a:rPr lang="en-US" dirty="0"/>
              <a:t>Why should I conduct “ A/B testing?”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1688" y="1598446"/>
            <a:ext cx="4513262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A/B </a:t>
            </a:r>
            <a:r>
              <a:rPr lang="en-US" dirty="0"/>
              <a:t>testing of landing pages can generate up to 30-40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dirty="0"/>
              <a:t>leads for B2B </a:t>
            </a:r>
            <a:r>
              <a:rPr lang="en-US" dirty="0" smtClean="0"/>
              <a:t>sites;</a:t>
            </a:r>
          </a:p>
          <a:p>
            <a:r>
              <a:rPr lang="en-US" dirty="0"/>
              <a:t>20-25% more leads for </a:t>
            </a:r>
            <a:r>
              <a:rPr lang="en-US" dirty="0" err="1"/>
              <a:t>eCommerce</a:t>
            </a:r>
            <a:r>
              <a:rPr lang="en-US" dirty="0"/>
              <a:t> </a:t>
            </a:r>
            <a:r>
              <a:rPr lang="en-US" dirty="0" smtClean="0"/>
              <a:t>sites;</a:t>
            </a:r>
          </a:p>
          <a:p>
            <a:r>
              <a:rPr lang="en-US" dirty="0" smtClean="0"/>
              <a:t>Only </a:t>
            </a:r>
            <a:r>
              <a:rPr lang="en-US" dirty="0"/>
              <a:t>40% of marketers validate test </a:t>
            </a:r>
            <a:r>
              <a:rPr lang="en-US" dirty="0" smtClean="0"/>
              <a:t>results.</a:t>
            </a:r>
            <a:endParaRPr lang="en-US" dirty="0"/>
          </a:p>
        </p:txBody>
      </p:sp>
      <p:pic>
        <p:nvPicPr>
          <p:cNvPr id="11" name="Picture 2" descr="A/B-testen met WordPress | Verhoog je conversie door te exerimenteren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65" y="1910203"/>
            <a:ext cx="3830135" cy="18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78" y="4471849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Guidelines </a:t>
            </a:r>
            <a:r>
              <a:rPr lang="en-US" sz="28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3926" y="1056076"/>
            <a:ext cx="4418012" cy="3437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#1 Only conduct one test at a time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2 </a:t>
            </a:r>
            <a:r>
              <a:rPr lang="en-US" dirty="0" smtClean="0"/>
              <a:t>Test one variable at a time</a:t>
            </a:r>
          </a:p>
          <a:p>
            <a:pPr marL="0" indent="0">
              <a:buNone/>
            </a:pPr>
            <a:r>
              <a:rPr lang="en-US" dirty="0"/>
              <a:t>#3 </a:t>
            </a:r>
            <a:r>
              <a:rPr lang="en-US" dirty="0" smtClean="0"/>
              <a:t>Test </a:t>
            </a:r>
            <a:r>
              <a:rPr lang="en-US" dirty="0"/>
              <a:t>minor changes, </a:t>
            </a:r>
            <a:r>
              <a:rPr lang="en-US" dirty="0" smtClean="0"/>
              <a:t>too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4 </a:t>
            </a:r>
            <a:r>
              <a:rPr lang="en-US" dirty="0" smtClean="0"/>
              <a:t>Measure </a:t>
            </a:r>
            <a:r>
              <a:rPr lang="en-US" dirty="0"/>
              <a:t>as far down the funnel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97" y="1122255"/>
            <a:ext cx="3620005" cy="3305636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26" y="-4146"/>
            <a:ext cx="7974013" cy="818910"/>
          </a:xfrm>
        </p:spPr>
        <p:txBody>
          <a:bodyPr/>
          <a:lstStyle/>
          <a:p>
            <a:r>
              <a:rPr lang="en-US" sz="3200" dirty="0"/>
              <a:t>G</a:t>
            </a:r>
            <a:r>
              <a:rPr lang="en-US" sz="3200" dirty="0" smtClean="0"/>
              <a:t>uidelines </a:t>
            </a:r>
            <a:r>
              <a:rPr lang="en-US" sz="32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#5 Set </a:t>
            </a:r>
            <a:r>
              <a:rPr lang="en-US" dirty="0"/>
              <a:t>up control &amp; </a:t>
            </a:r>
            <a:r>
              <a:rPr lang="en-US" dirty="0" smtClean="0"/>
              <a:t>treatment</a:t>
            </a:r>
          </a:p>
          <a:p>
            <a:pPr marL="0" indent="0">
              <a:buNone/>
            </a:pPr>
            <a:r>
              <a:rPr lang="en-US" dirty="0"/>
              <a:t>• Variation 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Control (the unaltered, original version)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Variation B: Treatment (the optimized version which you expect to perform </a:t>
            </a:r>
            <a:r>
              <a:rPr lang="en-US" dirty="0" smtClean="0"/>
              <a:t>better)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100" name="Picture 4" descr="What is A/B Testing: Best Practices, Examples, Tools 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32" y="3273899"/>
            <a:ext cx="4183062" cy="18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</a:t>
            </a:r>
            <a:r>
              <a:rPr lang="en-US" sz="2800" dirty="0" smtClean="0"/>
              <a:t>uidelines </a:t>
            </a:r>
            <a:r>
              <a:rPr lang="en-US" sz="28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3926" y="1070850"/>
            <a:ext cx="7491412" cy="1919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#6 Decide </a:t>
            </a:r>
            <a:r>
              <a:rPr lang="en-US" dirty="0"/>
              <a:t>what you want to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#7 Split </a:t>
            </a:r>
            <a:r>
              <a:rPr lang="en-US" dirty="0"/>
              <a:t>your sample group </a:t>
            </a:r>
            <a:r>
              <a:rPr lang="en-US" dirty="0" smtClean="0"/>
              <a:t>randomly</a:t>
            </a:r>
          </a:p>
          <a:p>
            <a:pPr marL="0" indent="0">
              <a:buNone/>
            </a:pPr>
            <a:r>
              <a:rPr lang="en-US" dirty="0" smtClean="0"/>
              <a:t>#8 Test </a:t>
            </a:r>
            <a:r>
              <a:rPr lang="en-US" dirty="0"/>
              <a:t>at the same </a:t>
            </a:r>
            <a:r>
              <a:rPr lang="en-US" dirty="0" smtClean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122" name="Picture 2" descr="A/B Testing | The Invesp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3" y="2960878"/>
            <a:ext cx="2549794" cy="193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Do A/B Testing: A Checklist You'll Want to Boo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27" y="3158703"/>
            <a:ext cx="4093773" cy="15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reda University of Applied Scien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OFFERS: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types of offers convert the most visitors into leads and which offers help you push leads down the sales </a:t>
            </a:r>
            <a:r>
              <a:rPr lang="en-US" dirty="0" smtClean="0"/>
              <a:t>funnel?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146" name="Picture 2" descr="A/B testin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808287"/>
            <a:ext cx="3687741" cy="21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077746"/>
            <a:ext cx="435451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TOPICS/COPY:</a:t>
            </a:r>
          </a:p>
          <a:p>
            <a:pPr marL="0" indent="0">
              <a:buNone/>
            </a:pPr>
            <a:r>
              <a:rPr lang="en-US" dirty="0"/>
              <a:t>How should you position your offer? What messaging will entice your reader? Should you add testimonials to strengthen the visitor’s incentive?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170" name="Picture 2" descr="A/B Testing with Firebase | Cardinal Pa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25175"/>
            <a:ext cx="3392801" cy="193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FORM FIELDS:</a:t>
            </a:r>
          </a:p>
          <a:p>
            <a:pPr marL="0" indent="0">
              <a:buNone/>
            </a:pPr>
            <a:r>
              <a:rPr lang="en-US" dirty="0"/>
              <a:t>Should your lead capture form only request an email address or should it ask for more </a:t>
            </a:r>
            <a:r>
              <a:rPr lang="en-US" dirty="0" smtClean="0"/>
              <a:t>information?</a:t>
            </a:r>
          </a:p>
          <a:p>
            <a:pPr marL="0" indent="0">
              <a:buNone/>
            </a:pPr>
            <a:r>
              <a:rPr lang="en-US" dirty="0"/>
              <a:t>WHOLE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194" name="Picture 2" descr="A/B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0" y="3071814"/>
            <a:ext cx="2410920" cy="206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">
      <a:dk1>
        <a:srgbClr val="000000"/>
      </a:dk1>
      <a:lt1>
        <a:srgbClr val="FFFFFF"/>
      </a:lt1>
      <a:dk2>
        <a:srgbClr val="00416B"/>
      </a:dk2>
      <a:lt2>
        <a:srgbClr val="FFFFFF"/>
      </a:lt2>
      <a:accent1>
        <a:srgbClr val="EE7623"/>
      </a:accent1>
      <a:accent2>
        <a:srgbClr val="00416B"/>
      </a:accent2>
      <a:accent3>
        <a:srgbClr val="5B6670"/>
      </a:accent3>
      <a:accent4>
        <a:srgbClr val="3CB3E5"/>
      </a:accent4>
      <a:accent5>
        <a:srgbClr val="76BC20"/>
      </a:accent5>
      <a:accent6>
        <a:srgbClr val="F5AD7B"/>
      </a:accent6>
      <a:hlink>
        <a:srgbClr val="000000"/>
      </a:hlink>
      <a:folHlink>
        <a:srgbClr val="000000"/>
      </a:folHlink>
    </a:clrScheme>
    <a:fontScheme name="Breda University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REA008-1 BU PPT Basis SD_v1.9" id="{5F2250B9-ADC0-AC48-8FF4-D4D248BCDA6F}" vid="{A26E9EE4-F003-984F-A989-755333216F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BUAS PPT Basis</Template>
  <TotalTime>4070</TotalTime>
  <Words>433</Words>
  <Application>Microsoft Office PowerPoint</Application>
  <PresentationFormat>On-screen Show (16:9)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Open Sans Light</vt:lpstr>
      <vt:lpstr>Open Sans Semibold</vt:lpstr>
      <vt:lpstr>System Font Regular</vt:lpstr>
      <vt:lpstr>Office Theme</vt:lpstr>
      <vt:lpstr>A/B testing</vt:lpstr>
      <vt:lpstr>A/B testing</vt:lpstr>
      <vt:lpstr>Why should I conduct “ A/B testing?”</vt:lpstr>
      <vt:lpstr> Guidelines for effective A/B Testing</vt:lpstr>
      <vt:lpstr>Guidelines for effective A/B Testing</vt:lpstr>
      <vt:lpstr>Guidelines for effective A/B Testing</vt:lpstr>
      <vt:lpstr>What Variables you should test</vt:lpstr>
      <vt:lpstr>What Variables you should test</vt:lpstr>
      <vt:lpstr>What Variables you should test</vt:lpstr>
      <vt:lpstr>What Variables you should test</vt:lpstr>
      <vt:lpstr>What Variables you should test</vt:lpstr>
      <vt:lpstr>Elements that you can optimize in your email:</vt:lpstr>
      <vt:lpstr>What Variables you should test</vt:lpstr>
      <vt:lpstr>Elements you shouldn’t bother testing:</vt:lpstr>
      <vt:lpstr>PowerPoint Presentation</vt:lpstr>
    </vt:vector>
  </TitlesOfParts>
  <Manager/>
  <Company>NHTV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Kozlova, Zhanna</dc:creator>
  <cp:keywords/>
  <dc:description/>
  <cp:lastModifiedBy>Kozlova, Zhanna</cp:lastModifiedBy>
  <cp:revision>56</cp:revision>
  <dcterms:created xsi:type="dcterms:W3CDTF">2020-12-08T09:27:39Z</dcterms:created>
  <dcterms:modified xsi:type="dcterms:W3CDTF">2021-12-02T10:12:17Z</dcterms:modified>
  <cp:category/>
</cp:coreProperties>
</file>