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9" r:id="rId2"/>
    <p:sldId id="300" r:id="rId3"/>
    <p:sldId id="338" r:id="rId4"/>
    <p:sldId id="339" r:id="rId5"/>
    <p:sldId id="302" r:id="rId6"/>
    <p:sldId id="343" r:id="rId7"/>
    <p:sldId id="305" r:id="rId8"/>
    <p:sldId id="306" r:id="rId9"/>
    <p:sldId id="307" r:id="rId10"/>
    <p:sldId id="310" r:id="rId11"/>
    <p:sldId id="333" r:id="rId12"/>
    <p:sldId id="334" r:id="rId13"/>
    <p:sldId id="311" r:id="rId14"/>
    <p:sldId id="312" r:id="rId15"/>
    <p:sldId id="313" r:id="rId16"/>
    <p:sldId id="314" r:id="rId17"/>
    <p:sldId id="315" r:id="rId18"/>
    <p:sldId id="346" r:id="rId19"/>
    <p:sldId id="347" r:id="rId20"/>
    <p:sldId id="340" r:id="rId21"/>
    <p:sldId id="341" r:id="rId22"/>
    <p:sldId id="345" r:id="rId23"/>
    <p:sldId id="342" r:id="rId24"/>
    <p:sldId id="349" r:id="rId25"/>
    <p:sldId id="350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61496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68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BDD7-A652-3445-A411-AC6297B6EDB0}" type="datetimeFigureOut">
              <a:rPr lang="en-US"/>
              <a:t>3/31/2022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5163-76D6-0846-B4A7-CD6FB6DB9683}" type="slidenum">
              <a:r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97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1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5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3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4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9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5163-76D6-0846-B4A7-CD6FB6DB96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B4C103-5469-954E-8BF5-7BFB409CA9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" y="0"/>
            <a:ext cx="9141371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907060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3000" y="1077914"/>
            <a:ext cx="7089900" cy="1099852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 i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/>
              <a:t>Title </a:t>
            </a:r>
            <a:br>
              <a:rPr lang="en-GB" noProof="0"/>
            </a:br>
            <a:r>
              <a:rPr lang="en-GB" noProof="0"/>
              <a:t>up to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999" y="2177765"/>
            <a:ext cx="7089901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/>
              <a:t>Subtitle and/or name of speaker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606506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681119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79763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96425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Month</a:t>
            </a:r>
            <a:br>
              <a:rPr lang="en-GB" noProof="0"/>
            </a:br>
            <a:r>
              <a:rPr lang="en-GB" noProof="0"/>
              <a:t>Year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9A7FAD5-1828-0848-8D63-A661E2CF5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56CAB5-E399-6F4E-B8E7-5B247BC90B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image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B5A68A-9A48-0C46-91C7-C3832C2BA3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9" y="0"/>
            <a:ext cx="9141372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49B4CB-FF61-9949-9B6C-2C1DB8CC1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9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FE607D-AAFB-2040-9849-BDE26B942BB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69989" y="1484484"/>
            <a:ext cx="7002462" cy="3031256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B5BBBC-48DE-D445-8E65-4EA81EBCA951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AEC25D0-2934-914F-8E24-94717EA2AD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9" y="1077747"/>
            <a:ext cx="7002464" cy="40673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134973" indent="0">
              <a:lnSpc>
                <a:spcPct val="100000"/>
              </a:lnSpc>
              <a:buNone/>
              <a:defRPr sz="2000"/>
            </a:lvl2pPr>
            <a:lvl3pPr marL="269946" indent="0">
              <a:lnSpc>
                <a:spcPct val="100000"/>
              </a:lnSpc>
              <a:buNone/>
              <a:defRPr sz="2000"/>
            </a:lvl3pPr>
            <a:lvl4pPr marL="404919" indent="0">
              <a:lnSpc>
                <a:spcPct val="100000"/>
              </a:lnSpc>
              <a:buNone/>
              <a:defRPr sz="2000"/>
            </a:lvl4pPr>
            <a:lvl5pPr marL="539892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2DB29F2-D6D0-4B49-9FA3-1A9AE38AB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s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5F6850-D164-254A-8860-8A551BA944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0B0A0E-432C-E84D-A6C3-15684529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00"/>
            <a:ext cx="7002462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4860E1-64F3-7E48-AA60-BB89648739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70000" y="1077746"/>
            <a:ext cx="3402000" cy="3437994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8606-2954-9F46-8105-2E84A6CBB09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52582" y="1082227"/>
            <a:ext cx="3419868" cy="3437994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20172-B76C-5A46-A28E-06AEF38BC383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B2FAEF3-C7E5-D74A-81E3-E066792495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images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94DD4A-E7E6-894A-B2D9-916BA6F7F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 noProof="0" dirty="0"/>
              <a:t>Title one 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FE607D-AAFB-2040-9849-BDE26B942BB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69988" y="1484484"/>
            <a:ext cx="3402013" cy="3031256"/>
          </a:xfr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1C21E-5DEB-2142-BD20-E336637C0EB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51388" y="1484484"/>
            <a:ext cx="3420269" cy="3031256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FACFB4-7665-FA4B-83A4-18C18AAF7A4B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 txBox="1">
            <a:spLocks/>
          </p:cNvSpPr>
          <p:nvPr userDrawn="1"/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663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3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63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94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326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157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989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820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65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AEC25D0-2934-914F-8E24-94717EA2AD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9" y="1077747"/>
            <a:ext cx="7002464" cy="40673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134973" indent="0">
              <a:lnSpc>
                <a:spcPct val="100000"/>
              </a:lnSpc>
              <a:buNone/>
              <a:defRPr sz="2000"/>
            </a:lvl2pPr>
            <a:lvl3pPr marL="269946" indent="0">
              <a:lnSpc>
                <a:spcPct val="100000"/>
              </a:lnSpc>
              <a:buNone/>
              <a:defRPr sz="2000"/>
            </a:lvl3pPr>
            <a:lvl4pPr marL="404919" indent="0">
              <a:lnSpc>
                <a:spcPct val="100000"/>
              </a:lnSpc>
              <a:buNone/>
              <a:defRPr sz="2000"/>
            </a:lvl4pPr>
            <a:lvl5pPr marL="539892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7A49A-6505-FD45-9462-9874924C15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EBFCD3-97D1-F848-9EEF-F9935718C6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 txBox="1">
            <a:spLocks/>
          </p:cNvSpPr>
          <p:nvPr userDrawn="1"/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663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3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63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94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326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157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989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820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65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543C3D-F5E7-8C42-B602-4A4CD98400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ilt Environ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888F0B0-85B3-0A49-B025-9CF0C95DCB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3A1AC8F-1519-604F-86FE-850F96AEE3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ili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A58C9EE-77A6-1643-A593-69C3F77002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3C89A3F-6F76-5943-8B6B-24E593BF8E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796EA1-954C-B943-91F5-6513BE9F79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5C64919-5BBE-4F4E-9E71-A2CC78F4CC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18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361675-C609-F54E-B9F6-9DF359DC4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BA26B0F-DA60-D84A-BF74-8D64B2FFF8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3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isure &amp; Ev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64EACD-4EE2-7F4A-8E76-313A123FC0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A87760-CC5D-BA43-917F-0EB79C18A8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672CEE6-F2AF-064E-B2C8-45F0CBD80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BDCB2BF-9EE2-954D-BA3A-8E2DDCFD3A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FB2D3C-9153-3240-A716-8FB099FA7B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" y="0"/>
            <a:ext cx="9141371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6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Month</a:t>
            </a:r>
            <a:br>
              <a:rPr lang="en-GB" noProof="0"/>
            </a:br>
            <a:r>
              <a:rPr lang="en-GB" noProof="0"/>
              <a:t>Year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851C908-D0E3-BD4A-B497-F30655A440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5BFA6F8-7041-2147-A477-1DFC4B09DD5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5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BD20B08-3CE2-4F46-AF21-9D2FE72845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26BAD8-A50B-4C43-96C0-E16CF11BE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7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ris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72322D6-EDE7-2140-B372-5A142AF0DB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66B5155-2C0B-CA4D-8976-6F04DCB87F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67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0F9ADC-5635-7B4E-85AE-CAB386F72B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F8A4-F120-7E4F-ABAB-A6E9D4D041E3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90000">
                  <a:schemeClr val="bg1"/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D78989F8-DA85-C941-8E83-240102BDD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880"/>
            <a:ext cx="7002462" cy="663192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70B0AC-E2B1-434B-A906-B7A3D503A0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8" y="1043838"/>
            <a:ext cx="7002462" cy="347190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b="0" i="0">
                <a:solidFill>
                  <a:schemeClr val="bg1"/>
                </a:solidFill>
                <a:effectLst/>
              </a:defRPr>
            </a:lvl1pPr>
            <a:lvl2pPr marL="134973" indent="0">
              <a:buNone/>
              <a:defRPr sz="2000"/>
            </a:lvl2pPr>
            <a:lvl3pPr marL="269946" indent="0">
              <a:buNone/>
              <a:defRPr sz="2000"/>
            </a:lvl3pPr>
            <a:lvl4pPr marL="404919" indent="0">
              <a:buNone/>
              <a:defRPr sz="2000"/>
            </a:lvl4pPr>
            <a:lvl5pPr marL="539892" indent="0">
              <a:buNone/>
              <a:defRPr sz="2000"/>
            </a:lvl5pPr>
          </a:lstStyle>
          <a:p>
            <a:pPr lvl="0"/>
            <a:r>
              <a:rPr lang="en-GB" noProof="0" dirty="0" err="1"/>
              <a:t>Insert text here</a:t>
            </a:r>
            <a:endParaRPr lang="en-GB" noProof="0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 txBox="1">
            <a:spLocks/>
          </p:cNvSpPr>
          <p:nvPr userDrawn="1"/>
        </p:nvSpPr>
        <p:spPr>
          <a:xfrm>
            <a:off x="1083926" y="4702587"/>
            <a:ext cx="1051466" cy="2782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663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3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63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94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326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157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989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820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651" algn="l" defTabSz="68566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B3DAEB-E7FB-CD4E-B2A5-B4E5A0EAF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4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3"/>
            <a:ext cx="7068128" cy="30055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 dirty="0"/>
              <a:t>Month</a:t>
            </a:r>
            <a:br>
              <a:rPr lang="en-GB" noProof="0" dirty="0"/>
            </a:br>
            <a:r>
              <a:rPr lang="en-GB" noProof="0" dirty="0"/>
              <a:t>Year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CFC9E9-64E6-4945-AC30-5A9BE273A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B4B333-798F-7F42-8F02-19E17BC6F1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6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 dirty="0"/>
              <a:t>Month</a:t>
            </a:r>
            <a:br>
              <a:rPr lang="en-GB" noProof="0" dirty="0"/>
            </a:br>
            <a:r>
              <a:rPr lang="en-GB" noProof="0" dirty="0"/>
              <a:t>Year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D13803-43BB-9F42-B8DE-0026CF1667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DF48513-E4E3-5049-963E-B234C8ACF3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7393A3C-B6F0-1E48-9E2D-73D185B10513}"/>
              </a:ext>
            </a:extLst>
          </p:cNvPr>
          <p:cNvSpPr>
            <a:spLocks noChangeAspect="1"/>
          </p:cNvSpPr>
          <p:nvPr userDrawn="1"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5" noProof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72999" y="2530930"/>
            <a:ext cx="7068129" cy="1094416"/>
          </a:xfrm>
        </p:spPr>
        <p:txBody>
          <a:bodyPr anchor="t" anchorCtr="0"/>
          <a:lstStyle>
            <a:lvl1pPr algn="l">
              <a:lnSpc>
                <a:spcPts val="3800"/>
              </a:lnSpc>
              <a:defRPr sz="3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up to two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31" indent="0" algn="ctr">
              <a:buNone/>
              <a:defRPr sz="1500"/>
            </a:lvl2pPr>
            <a:lvl3pPr marL="685663" indent="0" algn="ctr">
              <a:buNone/>
              <a:defRPr sz="1350"/>
            </a:lvl3pPr>
            <a:lvl4pPr marL="1028494" indent="0" algn="ctr">
              <a:buNone/>
              <a:defRPr sz="1200"/>
            </a:lvl4pPr>
            <a:lvl5pPr marL="1371326" indent="0" algn="ctr">
              <a:buNone/>
              <a:defRPr sz="1200"/>
            </a:lvl5pPr>
            <a:lvl6pPr marL="1714157" indent="0" algn="ctr">
              <a:buNone/>
              <a:defRPr sz="1200"/>
            </a:lvl6pPr>
            <a:lvl7pPr marL="2056989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1" indent="0" algn="ctr">
              <a:buNone/>
              <a:defRPr sz="1200"/>
            </a:lvl9pPr>
          </a:lstStyle>
          <a:p>
            <a:r>
              <a:rPr lang="en-GB" noProof="0" dirty="0"/>
              <a:t>Subtitle and/or name of speaker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958A2E0-8A63-2249-89B5-C60ED3ED77B9}"/>
              </a:ext>
            </a:extLst>
          </p:cNvPr>
          <p:cNvSpPr/>
          <p:nvPr userDrawn="1"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GB" sz="675" noProof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222CB80-7A90-0547-92AF-12750012BA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" y="2128700"/>
            <a:ext cx="603000" cy="11651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Day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FB3A0C97-7C26-A04B-B69A-B31E879D20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" y="2245210"/>
            <a:ext cx="603000" cy="1666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/>
              <a:t>0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B7DA81C1-B4EC-E848-8ABA-B10E92BC89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11835"/>
            <a:ext cx="603000" cy="2451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65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4973" indent="0" algn="ctr">
              <a:buFontTx/>
              <a:buNone/>
              <a:defRPr/>
            </a:lvl2pPr>
            <a:lvl3pPr marL="269946" indent="0" algn="ctr">
              <a:buFontTx/>
              <a:buNone/>
              <a:defRPr/>
            </a:lvl3pPr>
            <a:lvl4pPr marL="404919" indent="0" algn="ctr">
              <a:buFontTx/>
              <a:buNone/>
              <a:defRPr/>
            </a:lvl4pPr>
            <a:lvl5pPr marL="539892" indent="0" algn="ctr">
              <a:buFontTx/>
              <a:buNone/>
              <a:defRPr/>
            </a:lvl5pPr>
          </a:lstStyle>
          <a:p>
            <a:pPr lvl="0"/>
            <a:r>
              <a:rPr lang="en-GB" noProof="0" dirty="0"/>
              <a:t>Month</a:t>
            </a:r>
            <a:br>
              <a:rPr lang="en-GB" noProof="0" dirty="0"/>
            </a:br>
            <a:r>
              <a:rPr lang="en-GB" noProof="0" dirty="0"/>
              <a:t>Year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C9877E8-5543-B146-AE27-1CB774E9BB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2B48FF-E9DD-D04B-A47A-1CF877B534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08800" y="4571992"/>
            <a:ext cx="1294295" cy="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1B6871-4343-C548-BDDB-704666C34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793AD-AC69-4F4F-9BC1-4B0F0A85A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2821"/>
            <a:ext cx="7002462" cy="827872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8A805-4A08-9F49-8318-77125BD44AE6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0258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E27AD0-7EE0-A645-BEFC-5A1ECFFAE6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0C295B-12C6-6544-ACA1-E67F85A88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044341-A1D2-834F-9329-7F39DC275D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9988" y="1077746"/>
            <a:ext cx="7002462" cy="3437994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5F5878-D7EB-BB4A-A8D9-0A63984AF2B4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1E4405-56EB-7A45-80DC-BC92545661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5E577E4-FCA8-AA48-B401-D07E82CBA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0B0A0E-432C-E84D-A6C3-15684529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00"/>
            <a:ext cx="7002462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0D786C-DA4C-2746-A899-02E5FA576B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988" y="1484484"/>
            <a:ext cx="7002462" cy="3031256"/>
          </a:xfr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8AB67E-CD9E-5C42-88EC-4BF24E5EC0F9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AEC25D0-2934-914F-8E24-94717EA2AD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9989" y="1077747"/>
            <a:ext cx="7002464" cy="40673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134973" indent="0">
              <a:lnSpc>
                <a:spcPct val="100000"/>
              </a:lnSpc>
              <a:buNone/>
              <a:defRPr sz="2000"/>
            </a:lvl2pPr>
            <a:lvl3pPr marL="269946" indent="0">
              <a:lnSpc>
                <a:spcPct val="100000"/>
              </a:lnSpc>
              <a:buNone/>
              <a:defRPr sz="2000"/>
            </a:lvl3pPr>
            <a:lvl4pPr marL="404919" indent="0">
              <a:lnSpc>
                <a:spcPct val="100000"/>
              </a:lnSpc>
              <a:buNone/>
              <a:defRPr sz="2000"/>
            </a:lvl4pPr>
            <a:lvl5pPr marL="539892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1F53B9-255D-4F42-ACC0-22A9049FB1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AACCD1-686C-CD48-9261-60297C8ED3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0B0A0E-432C-E84D-A6C3-15684529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9" y="18200"/>
            <a:ext cx="7002462" cy="818910"/>
          </a:xfrm>
        </p:spPr>
        <p:txBody>
          <a:bodyPr/>
          <a:lstStyle/>
          <a:p>
            <a:r>
              <a:rPr lang="en-GB" noProof="0" dirty="0"/>
              <a:t>Title one 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4860E1-64F3-7E48-AA60-BB89648739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69987" y="1077746"/>
            <a:ext cx="7002463" cy="3437994"/>
          </a:xfr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C7522-4134-4C45-9335-F7F32CE94A56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AD0309-D5CE-1F44-A5FD-016332CB6B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1169989" y="71989"/>
            <a:ext cx="7002462" cy="8811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012A05-E3C0-1E41-A8B0-FC31EB73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00" y="1079834"/>
            <a:ext cx="7002450" cy="3365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88" y="4572000"/>
            <a:ext cx="1051466" cy="419546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8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9" r:id="rId3"/>
    <p:sldLayoutId id="2147483680" r:id="rId4"/>
    <p:sldLayoutId id="2147483681" r:id="rId5"/>
    <p:sldLayoutId id="2147483671" r:id="rId6"/>
    <p:sldLayoutId id="2147483672" r:id="rId7"/>
    <p:sldLayoutId id="2147483670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8" r:id="rId22"/>
  </p:sldLayoutIdLst>
  <p:hf hdr="0"/>
  <p:txStyles>
    <p:titleStyle>
      <a:lvl1pPr marL="0" indent="0" algn="l" defTabSz="685663" rtl="0" eaLnBrk="1" latinLnBrk="0" hangingPunct="1">
        <a:lnSpc>
          <a:spcPct val="100000"/>
        </a:lnSpc>
        <a:spcBef>
          <a:spcPct val="0"/>
        </a:spcBef>
        <a:buNone/>
        <a:tabLst/>
        <a:defRPr sz="3800" b="1" i="0" kern="1200">
          <a:solidFill>
            <a:schemeClr val="tx2"/>
          </a:solidFill>
          <a:latin typeface="+mj-lt"/>
          <a:ea typeface="Open Sans Semibold" panose="020B0306030504020204" pitchFamily="34" charset="0"/>
          <a:cs typeface="Open Sans Semibold" panose="020B0306030504020204" pitchFamily="34" charset="0"/>
        </a:defRPr>
      </a:lvl1pPr>
    </p:titleStyle>
    <p:bodyStyle>
      <a:lvl1pPr marL="134973" indent="-134973" algn="l" defTabSz="68566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69946" indent="-134973" algn="l" defTabSz="685663" rtl="0" eaLnBrk="1" latinLnBrk="0" hangingPunct="1">
        <a:lnSpc>
          <a:spcPct val="120000"/>
        </a:lnSpc>
        <a:spcBef>
          <a:spcPts val="0"/>
        </a:spcBef>
        <a:buFont typeface="System Font Regular"/>
        <a:buChar char="-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04919" indent="-134973" algn="l" defTabSz="68566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539892" indent="-134973" algn="l" defTabSz="685663" rtl="0" eaLnBrk="1" latinLnBrk="0" hangingPunct="1">
        <a:lnSpc>
          <a:spcPct val="120000"/>
        </a:lnSpc>
        <a:spcBef>
          <a:spcPts val="0"/>
        </a:spcBef>
        <a:buFont typeface="System Font Regular"/>
        <a:buChar char="-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674865" indent="-134973" algn="l" defTabSz="68566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37" userDrawn="1">
          <p15:clr>
            <a:srgbClr val="F26B43"/>
          </p15:clr>
        </p15:guide>
        <p15:guide id="2" orient="horz" pos="679" userDrawn="1">
          <p15:clr>
            <a:srgbClr val="F26B43"/>
          </p15:clr>
        </p15:guide>
        <p15:guide id="3" orient="horz" pos="2845" userDrawn="1">
          <p15:clr>
            <a:srgbClr val="F26B43"/>
          </p15:clr>
        </p15:guide>
        <p15:guide id="4" pos="4604" userDrawn="1">
          <p15:clr>
            <a:srgbClr val="F26B43"/>
          </p15:clr>
        </p15:guide>
        <p15:guide id="5" pos="5148" userDrawn="1">
          <p15:clr>
            <a:srgbClr val="F26B43"/>
          </p15:clr>
        </p15:guide>
        <p15:guide id="7" pos="2993" userDrawn="1">
          <p15:clr>
            <a:srgbClr val="F26B43"/>
          </p15:clr>
        </p15:guide>
        <p15:guide id="8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s://hbr.org/2016/02/a-refresher-on-statistical-significan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hbr.org/2016/02/a-refresher-on-statistical-significa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Blocking_(statistics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D074-74A4-814B-9E67-437C7A3F4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A/B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C8E7-883B-2447-AA87-3878A2F61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By</a:t>
            </a:r>
            <a:r>
              <a:rPr lang="nl-NL" dirty="0" smtClean="0"/>
              <a:t> Zhanna Kozlova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E6C1-1D49-B940-99D6-D28A56DF9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28B2D-540F-2E4C-AAA2-975669701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9A413-73F0-144E-BE24-996634BF9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Variables you should 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Landing pages:</a:t>
            </a:r>
          </a:p>
          <a:p>
            <a:pPr marL="0" indent="0">
              <a:buNone/>
            </a:pPr>
            <a:r>
              <a:rPr lang="en-US" dirty="0" smtClean="0"/>
              <a:t>OFFERS: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types of offers convert the most visitors into leads and which offers help you push leads down the sales </a:t>
            </a:r>
            <a:r>
              <a:rPr lang="en-US" dirty="0" smtClean="0"/>
              <a:t>funnel?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146" name="Picture 2" descr="A/B testin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808287"/>
            <a:ext cx="3687741" cy="21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Variables you should 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077746"/>
            <a:ext cx="4354512" cy="34379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Landing pages:</a:t>
            </a:r>
          </a:p>
          <a:p>
            <a:pPr marL="0" indent="0">
              <a:buNone/>
            </a:pPr>
            <a:r>
              <a:rPr lang="en-US" dirty="0" smtClean="0"/>
              <a:t>TOPICS/COPY:</a:t>
            </a:r>
          </a:p>
          <a:p>
            <a:pPr marL="0" indent="0">
              <a:buNone/>
            </a:pPr>
            <a:r>
              <a:rPr lang="en-US" dirty="0"/>
              <a:t>How should you position your offer? What messaging will entice your reader? Should you add testimonials to strengthen the visitor’s incentive?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170" name="Picture 2" descr="A/B Testing with Firebase | Cardinal Pa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25175"/>
            <a:ext cx="3392801" cy="193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Variables you should 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Landing pages:</a:t>
            </a:r>
          </a:p>
          <a:p>
            <a:pPr marL="0" indent="0">
              <a:buNone/>
            </a:pPr>
            <a:r>
              <a:rPr lang="en-US" dirty="0" smtClean="0"/>
              <a:t>FORM FIELDS:</a:t>
            </a:r>
          </a:p>
          <a:p>
            <a:pPr marL="0" indent="0">
              <a:buNone/>
            </a:pPr>
            <a:r>
              <a:rPr lang="en-US" dirty="0"/>
              <a:t>Should your lead capture form only request an email address or should it ask for more </a:t>
            </a:r>
            <a:r>
              <a:rPr lang="en-US" dirty="0" smtClean="0"/>
              <a:t>information?</a:t>
            </a:r>
          </a:p>
          <a:p>
            <a:pPr marL="0" indent="0">
              <a:buNone/>
            </a:pPr>
            <a:r>
              <a:rPr lang="en-US" dirty="0"/>
              <a:t>WHOLE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194" name="Picture 2" descr="A/B Te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0" y="3071814"/>
            <a:ext cx="2410920" cy="206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Variables you should </a:t>
            </a:r>
            <a:r>
              <a:rPr lang="en-US" sz="3200" dirty="0"/>
              <a:t>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4188" y="1077746"/>
            <a:ext cx="7002462" cy="34379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Call to action</a:t>
            </a:r>
          </a:p>
          <a:p>
            <a:pPr marL="0" indent="0">
              <a:buNone/>
            </a:pPr>
            <a:r>
              <a:rPr lang="en-US" dirty="0" smtClean="0"/>
              <a:t>PLACEMENT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ccording </a:t>
            </a:r>
            <a:r>
              <a:rPr lang="en-US" sz="2000" dirty="0"/>
              <a:t>to an </a:t>
            </a:r>
            <a:r>
              <a:rPr lang="en-US" sz="2000" dirty="0" err="1"/>
              <a:t>Eyetrack</a:t>
            </a:r>
            <a:r>
              <a:rPr lang="en-US" sz="2000" dirty="0"/>
              <a:t> III study, the best placement of online ads is in the top and left position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opywriter </a:t>
            </a:r>
            <a:r>
              <a:rPr lang="en-US" sz="2000" dirty="0"/>
              <a:t>Dean </a:t>
            </a:r>
            <a:r>
              <a:rPr lang="en-US" sz="2000" dirty="0" err="1"/>
              <a:t>Rieck</a:t>
            </a:r>
            <a:r>
              <a:rPr lang="en-US" sz="2000" dirty="0"/>
              <a:t> suggests that once your readers get used to a particular placement, they might start ignoring the call-to-action or </a:t>
            </a:r>
            <a:r>
              <a:rPr lang="en-US" sz="2000" dirty="0" smtClean="0"/>
              <a:t>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42" name="Picture 2" descr="Call-to-Action buttons – the ultimate guide for high-converting C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19" y="3464787"/>
            <a:ext cx="3870325" cy="16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Variables you should </a:t>
            </a:r>
            <a:r>
              <a:rPr lang="en-US" sz="3600" dirty="0" smtClean="0"/>
              <a:t>test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077746"/>
            <a:ext cx="4303712" cy="34379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Call to </a:t>
            </a:r>
            <a:r>
              <a:rPr lang="en-US" b="1" dirty="0" smtClean="0"/>
              <a:t>action</a:t>
            </a:r>
          </a:p>
          <a:p>
            <a:pPr marL="0" indent="0">
              <a:buNone/>
            </a:pPr>
            <a:r>
              <a:rPr lang="en-US" i="1" dirty="0" smtClean="0"/>
              <a:t>SIZE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an A/B test to see if a big </a:t>
            </a:r>
            <a:r>
              <a:rPr lang="en-US" dirty="0" smtClean="0"/>
              <a:t>call to-action </a:t>
            </a:r>
            <a:r>
              <a:rPr lang="en-US" dirty="0"/>
              <a:t>that adds value to the </a:t>
            </a:r>
            <a:r>
              <a:rPr lang="en-US" dirty="0" smtClean="0"/>
              <a:t>message. </a:t>
            </a:r>
          </a:p>
          <a:p>
            <a:pPr marL="0" indent="0">
              <a:buNone/>
            </a:pPr>
            <a:r>
              <a:rPr lang="en-US" i="1" dirty="0" smtClean="0"/>
              <a:t>COLOR</a:t>
            </a:r>
          </a:p>
          <a:p>
            <a:pPr marL="0" indent="0">
              <a:buNone/>
            </a:pPr>
            <a:r>
              <a:rPr lang="en-US" i="1" dirty="0" smtClean="0"/>
              <a:t>COPY</a:t>
            </a:r>
          </a:p>
          <a:p>
            <a:pPr marL="0" indent="0">
              <a:buNone/>
            </a:pPr>
            <a:r>
              <a:rPr lang="en-US" i="1" dirty="0" smtClean="0"/>
              <a:t>GRAPHIC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924819"/>
            <a:ext cx="3572374" cy="3743847"/>
          </a:xfrm>
          <a:prstGeom prst="rect">
            <a:avLst/>
          </a:prstGeom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lements </a:t>
            </a:r>
            <a:r>
              <a:rPr lang="en-US" sz="2800" dirty="0"/>
              <a:t>that you can optimize in your email: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FORMAT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LAYOUT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SENDER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SUBJECT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2" descr="Really Good Emai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08" y="2895600"/>
            <a:ext cx="4383092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Variables you should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TIMING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92" y="1498009"/>
            <a:ext cx="5646562" cy="3215027"/>
          </a:xfrm>
          <a:prstGeom prst="rect">
            <a:avLst/>
          </a:prstGeom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Elements </a:t>
            </a:r>
            <a:r>
              <a:rPr lang="en-US" sz="2800" dirty="0"/>
              <a:t>you shouldn’t bother testing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9888" y="1683528"/>
            <a:ext cx="7002462" cy="1068554"/>
          </a:xfrm>
        </p:spPr>
        <p:txBody>
          <a:bodyPr/>
          <a:lstStyle/>
          <a:p>
            <a:r>
              <a:rPr lang="en-US" dirty="0"/>
              <a:t>Minor Text Changes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eneral 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2" descr="blog.travelpayouts.com/wp-content/uploads/2018/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67" y="2265236"/>
            <a:ext cx="5478833" cy="28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926" y="1419575"/>
            <a:ext cx="7002463" cy="818910"/>
          </a:xfrm>
        </p:spPr>
        <p:txBody>
          <a:bodyPr/>
          <a:lstStyle/>
          <a:p>
            <a:pPr fontAlgn="base"/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A/B testing for mobile apps</a:t>
            </a:r>
            <a:br>
              <a:rPr lang="en-US" dirty="0"/>
            </a:br>
            <a:r>
              <a:rPr lang="en-US" sz="2800" dirty="0">
                <a:solidFill>
                  <a:schemeClr val="accent2"/>
                </a:solidFill>
              </a:rPr>
              <a:t/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3927" y="2037473"/>
            <a:ext cx="3629588" cy="1068554"/>
          </a:xfrm>
        </p:spPr>
        <p:txBody>
          <a:bodyPr/>
          <a:lstStyle/>
          <a:p>
            <a:pPr fontAlgn="base"/>
            <a:r>
              <a:rPr lang="en-US" dirty="0"/>
              <a:t>In-app A/B testing</a:t>
            </a:r>
          </a:p>
          <a:p>
            <a:pPr fontAlgn="base"/>
            <a:r>
              <a:rPr lang="en-US" dirty="0"/>
              <a:t>A/B testing for marketing campaigns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fSg766SNJUh-8Tio6LINXhY25-RZtUbtN7TtZJKKS7P-Ne8fKUhBCH-zDr-GF05lB7hDYlsG_KfQ9WyVg7ckl8MygLX0SzLpmlzZhDrLz6EAZC0MGacPrI4JMb0unHTsYA55FD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35" y="1678694"/>
            <a:ext cx="4045444" cy="202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7" y="286356"/>
            <a:ext cx="7002463" cy="818910"/>
          </a:xfrm>
        </p:spPr>
        <p:txBody>
          <a:bodyPr/>
          <a:lstStyle/>
          <a:p>
            <a:r>
              <a:rPr lang="en-US" sz="3200" dirty="0"/>
              <a:t>Why is A/B Testing Important in UX</a:t>
            </a:r>
            <a:r>
              <a:rPr lang="en-US" sz="3200" b="0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327540"/>
            <a:ext cx="7002462" cy="3069711"/>
          </a:xfrm>
        </p:spPr>
        <p:txBody>
          <a:bodyPr/>
          <a:lstStyle/>
          <a:p>
            <a:r>
              <a:rPr lang="en-US" sz="2000" dirty="0"/>
              <a:t>help you learn how small changes influence user </a:t>
            </a:r>
            <a:r>
              <a:rPr lang="en-US" sz="2000" dirty="0" smtClean="0"/>
              <a:t>behavior;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decide which approach towards design to </a:t>
            </a:r>
            <a:r>
              <a:rPr lang="en-US" sz="2000" dirty="0" smtClean="0"/>
              <a:t>implement;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confirms that a new design is going in the right direction. </a:t>
            </a:r>
            <a:endParaRPr lang="en-US" sz="2000" dirty="0" smtClean="0"/>
          </a:p>
          <a:p>
            <a:pPr marL="0" indent="0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b="1" u="sng" dirty="0"/>
              <a:t>G</a:t>
            </a:r>
            <a:r>
              <a:rPr lang="en-US" b="1" u="sng" dirty="0" smtClean="0"/>
              <a:t>ood </a:t>
            </a:r>
            <a:r>
              <a:rPr lang="en-US" b="1" u="sng" dirty="0"/>
              <a:t>UX will make users stay on a website or in the app – or will make them visit it again – while bad UX will do the </a:t>
            </a:r>
            <a:r>
              <a:rPr lang="en-US" b="1" u="sng" dirty="0" smtClean="0"/>
              <a:t>opposite.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10" y="1422241"/>
            <a:ext cx="4669174" cy="21036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A/B testing is the process of comparing two variations of </a:t>
            </a:r>
            <a:r>
              <a:rPr lang="en-US" dirty="0" smtClean="0"/>
              <a:t>something, </a:t>
            </a:r>
            <a:r>
              <a:rPr lang="en-US" dirty="0"/>
              <a:t>usually by testing users' response to variant A vs variant B, and concluding which of the two variants is more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5362" name="Picture 2" descr="CMD Methods Pack - find a combination of research methods that suit your  nee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84" y="1165820"/>
            <a:ext cx="3653732" cy="3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7" y="195943"/>
            <a:ext cx="7002463" cy="1066630"/>
          </a:xfrm>
        </p:spPr>
        <p:txBody>
          <a:bodyPr/>
          <a:lstStyle/>
          <a:p>
            <a:r>
              <a:rPr lang="en-US" b="0" dirty="0" smtClean="0"/>
              <a:t>“Multivariate</a:t>
            </a:r>
            <a:r>
              <a:rPr lang="en-US" b="0" dirty="0"/>
              <a:t>” testing in the A/B testing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4400" dirty="0">
                <a:solidFill>
                  <a:schemeClr val="accent2"/>
                </a:solidFill>
              </a:rPr>
              <a:t>A/B/C/D test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199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A/B test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One winning </a:t>
            </a:r>
            <a:r>
              <a:rPr lang="en-US" b="1" dirty="0" smtClean="0"/>
              <a:t>variation</a:t>
            </a:r>
          </a:p>
          <a:p>
            <a:pPr marL="0" indent="0">
              <a:buNone/>
            </a:pPr>
            <a:r>
              <a:rPr lang="en-US" dirty="0" smtClean="0"/>
              <a:t>-Before </a:t>
            </a:r>
            <a:r>
              <a:rPr lang="en-US" dirty="0"/>
              <a:t>you ask your developer to implement the winning variations on the whole site, first determine whether the test results are valid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allocate the 100% traffic to the winning variation.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199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A/B test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444324"/>
            <a:ext cx="7002462" cy="2759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real interpretation is that if you ran your A/B test multiple times, 95% of the ranges will capture the true conversion rate — in other words, the conversion rate falls outside the margin of error 5% of the time (or whatever level of </a:t>
            </a:r>
            <a:r>
              <a:rPr lang="en-US" dirty="0">
                <a:hlinkClick r:id="rId4"/>
              </a:rPr>
              <a:t>statistical significance</a:t>
            </a:r>
            <a:r>
              <a:rPr lang="en-US" dirty="0"/>
              <a:t> you’ve set),”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199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A/B test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Multiple winning variations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S</a:t>
            </a:r>
            <a:r>
              <a:rPr lang="en-US" dirty="0" smtClean="0"/>
              <a:t>egment test </a:t>
            </a:r>
            <a:r>
              <a:rPr lang="en-US" dirty="0"/>
              <a:t>results just to see how your most valuable customers respond to the changes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Analyzing the behavior of your visitors under these segments can help you reveal new insights about their perspective.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199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988" y="126513"/>
            <a:ext cx="7002462" cy="3437994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Qualitative a/b testing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Do A/B Testing: 15 Steps for the Perfect Split T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4" y="1281078"/>
            <a:ext cx="5238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199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7" y="400823"/>
            <a:ext cx="7002463" cy="818910"/>
          </a:xfrm>
        </p:spPr>
        <p:txBody>
          <a:bodyPr/>
          <a:lstStyle/>
          <a:p>
            <a:r>
              <a:rPr lang="en-US" b="0" dirty="0"/>
              <a:t>S</a:t>
            </a:r>
            <a:r>
              <a:rPr lang="en-US" b="0" dirty="0" smtClean="0"/>
              <a:t>teps </a:t>
            </a:r>
            <a:r>
              <a:rPr lang="en-US" b="0" dirty="0"/>
              <a:t>for gathering qualitative data for A/B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36814" y="1318382"/>
            <a:ext cx="8164286" cy="3197357"/>
          </a:xfrm>
        </p:spPr>
        <p:txBody>
          <a:bodyPr/>
          <a:lstStyle/>
          <a:p>
            <a:r>
              <a:rPr lang="en-US" sz="2000" dirty="0" smtClean="0"/>
              <a:t>Get </a:t>
            </a:r>
            <a:r>
              <a:rPr lang="en-US" sz="2000" dirty="0"/>
              <a:t>users to go through both variations of the design, with the same task and questions to avoid </a:t>
            </a:r>
            <a:r>
              <a:rPr lang="en-US" sz="2000" dirty="0" smtClean="0"/>
              <a:t>bias;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Ensure the order of presentation of the designs is </a:t>
            </a:r>
            <a:r>
              <a:rPr lang="en-US" sz="2000" dirty="0" smtClean="0"/>
              <a:t>counterbalanced;</a:t>
            </a:r>
          </a:p>
          <a:p>
            <a:endParaRPr lang="en-US" sz="2000" dirty="0" smtClean="0"/>
          </a:p>
          <a:p>
            <a:r>
              <a:rPr lang="en-US" sz="2000" dirty="0"/>
              <a:t>Finally, compare the responses you received on variation A compared to the responses you received on variation B to see if there are any key themes, motivations, or barriers that stood out.</a:t>
            </a:r>
            <a:r>
              <a:rPr lang="en-US" sz="2000" u="sng" dirty="0" smtClean="0"/>
              <a:t> 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9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A8DD-909E-6B48-85E9-7CFE5A74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8E9E-D62A-CD4E-B2F3-22B1E8595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ÐÐ°ÑÑÐ¸Ð½ÐºÐ¸ Ð¿Ð¾ Ð·Ð°Ð¿ÑÐ¾ÑÑ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0"/>
            <a:ext cx="9109075" cy="45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6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628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95288" y="1470099"/>
            <a:ext cx="6057900" cy="21036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A/B test can be considered the most basic kind of randomized controlled </a:t>
            </a:r>
            <a:r>
              <a:rPr lang="en-US" sz="2000" dirty="0" smtClean="0"/>
              <a:t>experiment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must estimate the sample size </a:t>
            </a:r>
            <a:r>
              <a:rPr lang="en-US" sz="2000" dirty="0" smtClean="0"/>
              <a:t>you need </a:t>
            </a:r>
            <a:r>
              <a:rPr lang="en-US" sz="2000" dirty="0"/>
              <a:t>to achieve a </a:t>
            </a:r>
            <a:r>
              <a:rPr lang="en-US" sz="2000" dirty="0" smtClean="0">
                <a:solidFill>
                  <a:schemeClr val="accent1"/>
                </a:solidFill>
                <a:hlinkClick r:id="rId4"/>
              </a:rPr>
              <a:t>statistical significance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will help you make sure the result you’re seeing “isn’t just because </a:t>
            </a:r>
            <a:r>
              <a:rPr lang="en-US" sz="2000" dirty="0" smtClean="0"/>
              <a:t>of background noise”.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5362" name="Picture 2" descr="CMD Methods Pack - find a combination of research methods that suit your  nee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56" y="837109"/>
            <a:ext cx="3653732" cy="3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628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61774" y="1138410"/>
            <a:ext cx="7002462" cy="3437994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analyst should first divide the users by mobile and desktop and then randomly assign them to each version. 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</a:t>
            </a:r>
            <a:r>
              <a:rPr lang="en-US" dirty="0"/>
              <a:t>is called </a:t>
            </a:r>
            <a:r>
              <a:rPr lang="en-US" sz="2800" b="1" dirty="0">
                <a:solidFill>
                  <a:schemeClr val="accent1"/>
                </a:solidFill>
                <a:hlinkClick r:id="rId4"/>
              </a:rPr>
              <a:t>blocking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2" descr="CMD Methods Pack - find a combination of research methods that suit your  nee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42" y="1859904"/>
            <a:ext cx="3653732" cy="3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7" y="457319"/>
            <a:ext cx="7745413" cy="781901"/>
          </a:xfrm>
        </p:spPr>
        <p:txBody>
          <a:bodyPr/>
          <a:lstStyle/>
          <a:p>
            <a:r>
              <a:rPr lang="en-US" dirty="0"/>
              <a:t>Why should I conduct “ A/B testing?”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72573" y="1424934"/>
            <a:ext cx="483827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A/B </a:t>
            </a:r>
            <a:r>
              <a:rPr lang="en-US" dirty="0"/>
              <a:t>testing of landing pages can generate up to 30-40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dirty="0"/>
              <a:t>leads for B2B </a:t>
            </a:r>
            <a:r>
              <a:rPr lang="en-US" dirty="0" smtClean="0"/>
              <a:t>sites;</a:t>
            </a:r>
          </a:p>
          <a:p>
            <a:r>
              <a:rPr lang="en-US" dirty="0"/>
              <a:t>20-25% more leads for </a:t>
            </a:r>
            <a:r>
              <a:rPr lang="en-US" dirty="0" err="1"/>
              <a:t>eCommerce</a:t>
            </a:r>
            <a:r>
              <a:rPr lang="en-US" dirty="0"/>
              <a:t> </a:t>
            </a:r>
            <a:r>
              <a:rPr lang="en-US" dirty="0" smtClean="0"/>
              <a:t>sites;</a:t>
            </a:r>
          </a:p>
          <a:p>
            <a:r>
              <a:rPr lang="en-US" dirty="0" smtClean="0"/>
              <a:t>Only </a:t>
            </a:r>
            <a:r>
              <a:rPr lang="en-US" dirty="0"/>
              <a:t>40% of marketers validate test </a:t>
            </a:r>
            <a:r>
              <a:rPr lang="en-US" dirty="0" smtClean="0"/>
              <a:t>results.</a:t>
            </a:r>
            <a:endParaRPr lang="en-US" dirty="0"/>
          </a:p>
        </p:txBody>
      </p:sp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78" y="4471849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at Is A/B Testing? 6 Ways to Come Up with Testing Ideas | Hotj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18" y="1906937"/>
            <a:ext cx="4418782" cy="220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199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BOOKING’S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2" descr="Breda University of Applied 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aplytics.com/wp-content/uploads/2019/01/48842-0lfi-1skwvnhnrx0n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3" y="1514840"/>
            <a:ext cx="8044221" cy="20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ing.com: Pr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07" y="4229138"/>
            <a:ext cx="2343393" cy="9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Guidelines </a:t>
            </a:r>
            <a:r>
              <a:rPr lang="en-US" sz="2800" dirty="0"/>
              <a:t>for effective 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3926" y="1056076"/>
            <a:ext cx="4418012" cy="3437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#1 Only conduct one test at a time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2 </a:t>
            </a:r>
            <a:r>
              <a:rPr lang="en-US" dirty="0" smtClean="0"/>
              <a:t>Test one variable at a time</a:t>
            </a:r>
          </a:p>
          <a:p>
            <a:pPr marL="0" indent="0">
              <a:buNone/>
            </a:pPr>
            <a:r>
              <a:rPr lang="en-US" dirty="0"/>
              <a:t>#3 </a:t>
            </a:r>
            <a:r>
              <a:rPr lang="en-US" dirty="0" smtClean="0"/>
              <a:t>Test </a:t>
            </a:r>
            <a:r>
              <a:rPr lang="en-US" dirty="0"/>
              <a:t>minor changes, </a:t>
            </a:r>
            <a:r>
              <a:rPr lang="en-US" dirty="0" smtClean="0"/>
              <a:t>too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4 </a:t>
            </a:r>
            <a:r>
              <a:rPr lang="en-US" dirty="0" smtClean="0"/>
              <a:t>Measure </a:t>
            </a:r>
            <a:r>
              <a:rPr lang="en-US" dirty="0"/>
              <a:t>as far down the funnel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97" y="1122255"/>
            <a:ext cx="3620005" cy="3305636"/>
          </a:xfrm>
          <a:prstGeom prst="rect">
            <a:avLst/>
          </a:prstGeom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926" y="-4146"/>
            <a:ext cx="7974013" cy="818910"/>
          </a:xfrm>
        </p:spPr>
        <p:txBody>
          <a:bodyPr/>
          <a:lstStyle/>
          <a:p>
            <a:r>
              <a:rPr lang="en-US" sz="3200" dirty="0"/>
              <a:t>G</a:t>
            </a:r>
            <a:r>
              <a:rPr lang="en-US" sz="3200" dirty="0" smtClean="0"/>
              <a:t>uidelines </a:t>
            </a:r>
            <a:r>
              <a:rPr lang="en-US" sz="3200" dirty="0"/>
              <a:t>for effective 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#5 Set </a:t>
            </a:r>
            <a:r>
              <a:rPr lang="en-US" dirty="0"/>
              <a:t>up control &amp; </a:t>
            </a:r>
            <a:r>
              <a:rPr lang="en-US" dirty="0" smtClean="0"/>
              <a:t>treatment</a:t>
            </a:r>
          </a:p>
          <a:p>
            <a:pPr marL="0" indent="0">
              <a:buNone/>
            </a:pPr>
            <a:r>
              <a:rPr lang="en-US" dirty="0"/>
              <a:t>• Variation 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Control (the unaltered, original version)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Variation B: Treatment (the optimized version which you expect to perform </a:t>
            </a:r>
            <a:r>
              <a:rPr lang="en-US" dirty="0" smtClean="0"/>
              <a:t>better)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100" name="Picture 4" descr="What is A/B Testing: Best Practices, Examples, Tools 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32" y="3273899"/>
            <a:ext cx="4183062" cy="18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eda University of Applied 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973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Images for Desktop or Mobile | Cool Backg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</a:t>
            </a:r>
            <a:r>
              <a:rPr lang="en-US" sz="2800" dirty="0" smtClean="0"/>
              <a:t>uidelines </a:t>
            </a:r>
            <a:r>
              <a:rPr lang="en-US" sz="2800" dirty="0"/>
              <a:t>for effective A/B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3926" y="1070850"/>
            <a:ext cx="7491412" cy="1919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#6 Decide </a:t>
            </a:r>
            <a:r>
              <a:rPr lang="en-US" dirty="0"/>
              <a:t>what you want to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en-US" dirty="0" smtClean="0"/>
              <a:t>#7 Split </a:t>
            </a:r>
            <a:r>
              <a:rPr lang="en-US" dirty="0"/>
              <a:t>your sample group </a:t>
            </a:r>
            <a:r>
              <a:rPr lang="en-US" dirty="0" smtClean="0"/>
              <a:t>randomly</a:t>
            </a:r>
          </a:p>
          <a:p>
            <a:pPr marL="0" indent="0">
              <a:buNone/>
            </a:pPr>
            <a:r>
              <a:rPr lang="en-US" dirty="0" smtClean="0"/>
              <a:t>#8 Test </a:t>
            </a:r>
            <a:r>
              <a:rPr lang="en-US" dirty="0"/>
              <a:t>at the same </a:t>
            </a:r>
            <a:r>
              <a:rPr lang="en-US" dirty="0" smtClean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122" name="Picture 2" descr="A/B Testing | The Invesp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3" y="2960878"/>
            <a:ext cx="2549794" cy="193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Do A/B Testing: A Checklist You'll Want to Boo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27" y="3158703"/>
            <a:ext cx="4093773" cy="15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reda University of Applied Scien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" y="4571800"/>
            <a:ext cx="1707722" cy="5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">
      <a:dk1>
        <a:srgbClr val="000000"/>
      </a:dk1>
      <a:lt1>
        <a:srgbClr val="FFFFFF"/>
      </a:lt1>
      <a:dk2>
        <a:srgbClr val="00416B"/>
      </a:dk2>
      <a:lt2>
        <a:srgbClr val="FFFFFF"/>
      </a:lt2>
      <a:accent1>
        <a:srgbClr val="EE7623"/>
      </a:accent1>
      <a:accent2>
        <a:srgbClr val="00416B"/>
      </a:accent2>
      <a:accent3>
        <a:srgbClr val="5B6670"/>
      </a:accent3>
      <a:accent4>
        <a:srgbClr val="3CB3E5"/>
      </a:accent4>
      <a:accent5>
        <a:srgbClr val="76BC20"/>
      </a:accent5>
      <a:accent6>
        <a:srgbClr val="F5AD7B"/>
      </a:accent6>
      <a:hlink>
        <a:srgbClr val="000000"/>
      </a:hlink>
      <a:folHlink>
        <a:srgbClr val="000000"/>
      </a:folHlink>
    </a:clrScheme>
    <a:fontScheme name="Breda University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REA008-1 BU PPT Basis SD_v1.9" id="{5F2250B9-ADC0-AC48-8FF4-D4D248BCDA6F}" vid="{A26E9EE4-F003-984F-A989-755333216F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BUAS PPT Basis</Template>
  <TotalTime>7014</TotalTime>
  <Words>859</Words>
  <Application>Microsoft Office PowerPoint</Application>
  <PresentationFormat>On-screen Show (16:9)</PresentationFormat>
  <Paragraphs>148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Open Sans</vt:lpstr>
      <vt:lpstr>Open Sans Light</vt:lpstr>
      <vt:lpstr>Open Sans Semibold</vt:lpstr>
      <vt:lpstr>System Font Regular</vt:lpstr>
      <vt:lpstr>Office Theme</vt:lpstr>
      <vt:lpstr>A/B testing</vt:lpstr>
      <vt:lpstr>A/B testing</vt:lpstr>
      <vt:lpstr>A/B testing</vt:lpstr>
      <vt:lpstr>A/B testing</vt:lpstr>
      <vt:lpstr>Why should I conduct “ A/B testing?”</vt:lpstr>
      <vt:lpstr>BOOKING’S EXAMPLE</vt:lpstr>
      <vt:lpstr> Guidelines for effective A/B Testing</vt:lpstr>
      <vt:lpstr>Guidelines for effective A/B Testing</vt:lpstr>
      <vt:lpstr>Guidelines for effective A/B Testing</vt:lpstr>
      <vt:lpstr>What Variables you should test</vt:lpstr>
      <vt:lpstr>What Variables you should test</vt:lpstr>
      <vt:lpstr>What Variables you should test</vt:lpstr>
      <vt:lpstr>What Variables you should test</vt:lpstr>
      <vt:lpstr>What Variables you should test</vt:lpstr>
      <vt:lpstr>Elements that you can optimize in your email:</vt:lpstr>
      <vt:lpstr>What Variables you should test</vt:lpstr>
      <vt:lpstr>Elements you shouldn’t bother testing:</vt:lpstr>
      <vt:lpstr>Types of A/B testing for mobile apps  </vt:lpstr>
      <vt:lpstr>Why is A/B Testing Important in UX?</vt:lpstr>
      <vt:lpstr>“Multivariate” testing in the A/B testing </vt:lpstr>
      <vt:lpstr>Analyzing A/B test results</vt:lpstr>
      <vt:lpstr>Analyzing A/B test results</vt:lpstr>
      <vt:lpstr>Analyzing A/B test results</vt:lpstr>
      <vt:lpstr>PowerPoint Presentation</vt:lpstr>
      <vt:lpstr>Steps for gathering qualitative data for A/B tests</vt:lpstr>
      <vt:lpstr>PowerPoint Presentation</vt:lpstr>
    </vt:vector>
  </TitlesOfParts>
  <Manager/>
  <Company>NHTV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Kozlova, Zhanna</dc:creator>
  <cp:keywords/>
  <dc:description/>
  <cp:lastModifiedBy>Kozlova, Zhanna</cp:lastModifiedBy>
  <cp:revision>75</cp:revision>
  <dcterms:created xsi:type="dcterms:W3CDTF">2020-12-08T09:27:39Z</dcterms:created>
  <dcterms:modified xsi:type="dcterms:W3CDTF">2022-04-02T09:51:16Z</dcterms:modified>
  <cp:category/>
</cp:coreProperties>
</file>