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2"/>
  </p:notesMasterIdLst>
  <p:sldIdLst>
    <p:sldId id="256" r:id="rId5"/>
    <p:sldId id="257" r:id="rId6"/>
    <p:sldId id="258" r:id="rId7"/>
    <p:sldId id="263" r:id="rId8"/>
    <p:sldId id="305" r:id="rId9"/>
    <p:sldId id="264" r:id="rId10"/>
    <p:sldId id="265" r:id="rId11"/>
    <p:sldId id="268" r:id="rId12"/>
    <p:sldId id="269" r:id="rId13"/>
    <p:sldId id="270" r:id="rId14"/>
    <p:sldId id="271" r:id="rId15"/>
    <p:sldId id="324" r:id="rId16"/>
    <p:sldId id="325" r:id="rId17"/>
    <p:sldId id="308" r:id="rId18"/>
    <p:sldId id="326" r:id="rId19"/>
    <p:sldId id="327" r:id="rId20"/>
    <p:sldId id="311" r:id="rId21"/>
    <p:sldId id="328" r:id="rId22"/>
    <p:sldId id="329" r:id="rId23"/>
    <p:sldId id="331" r:id="rId24"/>
    <p:sldId id="332" r:id="rId25"/>
    <p:sldId id="282" r:id="rId26"/>
    <p:sldId id="283" r:id="rId27"/>
    <p:sldId id="286" r:id="rId28"/>
    <p:sldId id="315" r:id="rId29"/>
    <p:sldId id="292" r:id="rId30"/>
    <p:sldId id="293" r:id="rId31"/>
    <p:sldId id="294" r:id="rId32"/>
    <p:sldId id="299" r:id="rId33"/>
    <p:sldId id="300" r:id="rId34"/>
    <p:sldId id="302" r:id="rId35"/>
    <p:sldId id="303" r:id="rId36"/>
    <p:sldId id="333" r:id="rId37"/>
    <p:sldId id="334" r:id="rId38"/>
    <p:sldId id="296" r:id="rId39"/>
    <p:sldId id="297" r:id="rId40"/>
    <p:sldId id="298" r:id="rId41"/>
  </p:sldIdLst>
  <p:sldSz cx="9144000" cy="5143500" type="screen16x9"/>
  <p:notesSz cx="6858000" cy="9144000"/>
  <p:embeddedFontLst>
    <p:embeddedFont>
      <p:font typeface="Alfa Slab One" panose="020B0604020202020204" charset="0"/>
      <p:regular r:id="rId43"/>
    </p:embeddedFont>
    <p:embeddedFont>
      <p:font typeface="Helvetica Neue" panose="020B0604020202020204"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Proxima Nova" panose="020B0604020202020204"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Roboto Light" panose="02000000000000000000" pitchFamily="2" charset="0"/>
      <p:regular r:id="rId60"/>
      <p:bold r:id="rId61"/>
      <p:italic r:id="rId62"/>
      <p:boldItalic r:id="rId63"/>
    </p:embeddedFont>
    <p:embeddedFont>
      <p:font typeface="Roboto Thin" panose="02000000000000000000" pitchFamily="2" charset="0"/>
      <p:regular r:id="rId64"/>
      <p:bold r:id="rId65"/>
      <p:italic r:id="rId66"/>
      <p:boldItalic r:id="rId67"/>
    </p:embeddedFont>
    <p:embeddedFont>
      <p:font typeface="Segoe UI" panose="020B0502040204020203"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4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schemas.openxmlformats.org/officeDocument/2006/relationships/font" Target="fonts/font26.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1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font" Target="fonts/font27.fntdata"/><Relationship Id="rId8" Type="http://schemas.openxmlformats.org/officeDocument/2006/relationships/slide" Target="slides/slide4.xml"/><Relationship Id="rId51" Type="http://schemas.openxmlformats.org/officeDocument/2006/relationships/font" Target="fonts/font9.fntdata"/><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font" Target="fonts/font28.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8.fntdata"/><Relationship Id="rId55" Type="http://schemas.openxmlformats.org/officeDocument/2006/relationships/font" Target="fonts/font13.fntdata"/><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font" Target="fonts/font2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1/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https://adsai.buas.nl/Year1/BlockB/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Business Understanding</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US" dirty="0"/>
              <a:t>The student is able to generate an idea for an application and identifies a  target market in need of this product as well as evaluate this idea based on potential disruptive technology risks and the AI canvas.</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1/7</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 </a:t>
            </a:r>
            <a:r>
              <a:rPr lang="en"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generate an idea for an application and identifies a  target market in need of this product as well as evaluate this idea based on potential disruptive technology risks and the AI canvas.</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generate an idea for an application and identifies a  target market in need of this product as well as evaluate this idea based on potential disruptive technology risks and the AI canvas.</a:t>
            </a:r>
            <a:endParaRPr lang="en-GB"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US" dirty="0"/>
              <a:t>study, analysis, applied practice, discussion and reporting.</a:t>
            </a:r>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2/7</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Demonstrate self-exploration and personal development, good academic practices in learning how to learn and the acquisition of professional knowledge through research, study, analysis, applied practice, discussion and reporting.</a:t>
            </a:r>
            <a:endParaRPr lang="en-GB" dirty="0"/>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US" dirty="0"/>
              <a:t>2</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Regularly engages in self-guided study and self-development, including active engagement in professional learning communities, studying online resources and active participation in (online) communities.	</a:t>
            </a:r>
            <a:endParaRPr lang="en-GB"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
        <p:nvSpPr>
          <p:cNvPr id="4" name="Google Shape;395;p42">
            <a:extLst>
              <a:ext uri="{FF2B5EF4-FFF2-40B4-BE49-F238E27FC236}">
                <a16:creationId xmlns:a16="http://schemas.microsoft.com/office/drawing/2014/main" id="{7E93B4A9-D73C-446C-CDB2-6AA164C78E43}"/>
              </a:ext>
            </a:extLst>
          </p:cNvPr>
          <p:cNvSpPr txBox="1">
            <a:spLocks noGrp="1"/>
          </p:cNvSpPr>
          <p:nvPr>
            <p:ph type="body" idx="1"/>
          </p:nvPr>
        </p:nvSpPr>
        <p:spPr>
          <a:xfrm>
            <a:off x="182563" y="1069975"/>
            <a:ext cx="5486400" cy="38957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a:t>
            </a:r>
            <a:r>
              <a:rPr lang="en" sz="900" i="1" dirty="0">
                <a:solidFill>
                  <a:schemeClr val="lt1"/>
                </a:solidFill>
                <a:latin typeface="Helvetica Neue"/>
                <a:ea typeface="Helvetica Neue"/>
                <a:cs typeface="Helvetica Neue"/>
                <a:sym typeface="Helvetica Neue"/>
              </a:rPr>
              <a:t>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Responsible AI</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identify, and describe the limitations of a deep learning based AI algorithm in terms of bias, fairness, transparency, and interpretability, and subsequently apply methods that address these limitations. </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3/7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3.1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identify, and describe the limitations of a deep learning based AI algorithm in terms of bias, fairness, transparency, and interpretability, and subsequently apply methods that address these limitations. </a:t>
            </a:r>
            <a:endParaRPr lang="en-GB"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identify, and describe the limitations of a deep learning based AI algorithm in terms of bias, fairness, transparency, and interpretability, and subsequently apply methods that address these limitations. </a:t>
            </a:r>
            <a:endParaRPr lang="en-GB" dirty="0"/>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Responsible AI</a:t>
            </a: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Neural Networks and Deep Learning</a:t>
            </a:r>
          </a:p>
          <a:p>
            <a:pPr marL="0" lvl="0" indent="0" algn="ctr" rtl="0">
              <a:spcBef>
                <a:spcPts val="0"/>
              </a:spcBef>
              <a:spcAft>
                <a:spcPts val="0"/>
              </a:spcAft>
              <a:buNone/>
            </a:pP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describe different types of feed-forward artificial neural network (ANN) architectures for both supervised and unsupervised learning, and can design and implement them to classify an image.</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Section A</a:t>
            </a:r>
            <a:endParaRPr sz="1400" dirty="0"/>
          </a:p>
          <a:p>
            <a:pPr marL="182880" lvl="0" indent="-180340" algn="l" rtl="0">
              <a:spcBef>
                <a:spcPts val="0"/>
              </a:spcBef>
              <a:spcAft>
                <a:spcPts val="0"/>
              </a:spcAft>
              <a:buSzPts val="1400"/>
              <a:buChar char="●"/>
            </a:pPr>
            <a:r>
              <a:rPr lang="en-US" sz="1400" dirty="0"/>
              <a:t>Not Relevant this Block</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B </a:t>
            </a:r>
            <a:endParaRPr sz="1400" dirty="0"/>
          </a:p>
          <a:p>
            <a:pPr marL="182880" lvl="0" indent="-180340" algn="l" rtl="0">
              <a:spcBef>
                <a:spcPts val="0"/>
              </a:spcBef>
              <a:spcAft>
                <a:spcPts val="0"/>
              </a:spcAft>
              <a:buSzPts val="1400"/>
              <a:buChar char="●"/>
            </a:pPr>
            <a:r>
              <a:rPr lang="en" sz="1400" dirty="0"/>
              <a:t>ILO section</a:t>
            </a:r>
            <a:endParaRPr sz="1400" dirty="0"/>
          </a:p>
          <a:p>
            <a:pPr marL="182880" lvl="0" indent="-180340" algn="l" rtl="0">
              <a:spcBef>
                <a:spcPts val="0"/>
              </a:spcBef>
              <a:spcAft>
                <a:spcPts val="0"/>
              </a:spcAft>
              <a:buSzPts val="1400"/>
              <a:buChar char="●"/>
            </a:pPr>
            <a:r>
              <a:rPr lang="en" sz="1400" dirty="0"/>
              <a:t>Week log section</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C</a:t>
            </a:r>
            <a:endParaRPr sz="1400" dirty="0"/>
          </a:p>
          <a:p>
            <a:pPr marL="182880" lvl="0" indent="-180340" algn="l" rtl="0">
              <a:spcBef>
                <a:spcPts val="0"/>
              </a:spcBef>
              <a:spcAft>
                <a:spcPts val="0"/>
              </a:spcAft>
              <a:buSzPts val="1400"/>
              <a:buChar char="●"/>
            </a:pPr>
            <a:r>
              <a:rPr lang="en" sz="1400" dirty="0"/>
              <a:t>Block reflection</a:t>
            </a:r>
            <a:endParaRPr sz="1400" dirty="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b="0" i="1" u="none" strike="noStrike" dirty="0">
                <a:solidFill>
                  <a:srgbClr val="FFFFFF"/>
                </a:solidFill>
                <a:effectLst/>
                <a:latin typeface="Roboto" panose="02000000000000000000" pitchFamily="2" charset="0"/>
              </a:rPr>
              <a:t>Not Relevant this block. </a:t>
            </a:r>
            <a:r>
              <a:rPr lang="en-US" b="0" i="1" u="sng" dirty="0">
                <a:solidFill>
                  <a:srgbClr val="FFFFFF"/>
                </a:solidFill>
                <a:effectLst/>
                <a:latin typeface="Roboto" panose="02000000000000000000" pitchFamily="2" charset="0"/>
              </a:rPr>
              <a:t>Will be included from block D onwards</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4/7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US"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describe different types of feed-forward artificial neural network (ANN) architectures for both supervised and unsupervised learning, and can design and implement them to classify an image.</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describe different types of feed-forward artificial neural network (ANN) architectures for both supervised and unsupervised learning, and can design and implement them to classify an image.</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lvl="0"/>
            <a:r>
              <a:rPr lang="en-US" sz="1100" dirty="0"/>
              <a:t>Neural Networks and Deep Learning</a:t>
            </a:r>
          </a:p>
        </p:txBody>
      </p:sp>
    </p:spTree>
    <p:extLst>
      <p:ext uri="{BB962C8B-B14F-4D97-AF65-F5344CB8AC3E}">
        <p14:creationId xmlns:p14="http://schemas.microsoft.com/office/powerpoint/2010/main" val="3889067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Human-Centered AI</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6/7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US"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design and develop a prototype of an application which embeds their own analyses and algorithms.</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design and develop a prototype of an application which embeds their own analyses and algorithms.</a:t>
            </a:r>
            <a:endParaRPr lang="en-GB" dirty="0"/>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50" dirty="0"/>
              <a:t>Human-Centered AI</a:t>
            </a:r>
          </a:p>
        </p:txBody>
      </p:sp>
    </p:spTree>
    <p:extLst>
      <p:ext uri="{BB962C8B-B14F-4D97-AF65-F5344CB8AC3E}">
        <p14:creationId xmlns:p14="http://schemas.microsoft.com/office/powerpoint/2010/main" val="286477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effectLst/>
                <a:latin typeface="Open Sans" panose="020B0606030504020204" pitchFamily="34" charset="0"/>
                <a:ea typeface="Open Sans" panose="020B0606030504020204" pitchFamily="34" charset="0"/>
                <a:cs typeface="Times New Roman" panose="02020603050405020304" pitchFamily="18" charset="0"/>
              </a:rPr>
              <a:t>Not relevant this block! Becomes relevant in Block D!</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6" ma:contentTypeDescription="Create a new document." ma:contentTypeScope="" ma:versionID="9c6005e7f719c391f8a081f21693d65f">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ac16135cc8f915f339c57eb2d0574bad"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D352B-E5BB-4807-96CD-F68A176C35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8d267-56bb-4e22-b975-199a06fd69fa"/>
    <ds:schemaRef ds:uri="d8c712e5-67fc-4595-93cb-a4164dd8e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 ds:uri="bd38d267-56bb-4e22-b975-199a06fd69fa"/>
    <ds:schemaRef ds:uri="d8c712e5-67fc-4595-93cb-a4164dd8eff3"/>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TotalTime>
  <Words>2798</Words>
  <Application>Microsoft Office PowerPoint</Application>
  <PresentationFormat>On-screen Show (16:9)</PresentationFormat>
  <Paragraphs>298</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Roboto</vt:lpstr>
      <vt:lpstr>Roboto Light</vt:lpstr>
      <vt:lpstr>Proxima Nova</vt:lpstr>
      <vt:lpstr>Roboto Thin</vt:lpstr>
      <vt:lpstr>Alfa Slab One</vt:lpstr>
      <vt:lpstr>Arial</vt:lpstr>
      <vt:lpstr>Open Sans</vt:lpstr>
      <vt:lpstr>Helvetica Neue</vt:lpstr>
      <vt:lpstr>Segoe UI</vt:lpstr>
      <vt:lpstr>BUAS Gameday</vt:lpstr>
      <vt:lpstr>«studentname» «studentid»</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5</vt:lpstr>
      <vt:lpstr>ILO 5</vt:lpstr>
      <vt:lpstr>Medal Challenges</vt:lpstr>
      <vt:lpstr>1/1</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Bram Heijligers</dc:creator>
  <cp:lastModifiedBy>Heijligers, Bram</cp:lastModifiedBy>
  <cp:revision>63</cp:revision>
  <dcterms:modified xsi:type="dcterms:W3CDTF">2023-02-15T09:51:49Z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ies>
</file>