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2"/>
  </p:notesMasterIdLst>
  <p:sldIdLst>
    <p:sldId id="256" r:id="rId5"/>
    <p:sldId id="257" r:id="rId6"/>
    <p:sldId id="258" r:id="rId7"/>
    <p:sldId id="263" r:id="rId8"/>
    <p:sldId id="305" r:id="rId9"/>
    <p:sldId id="264" r:id="rId10"/>
    <p:sldId id="265" r:id="rId11"/>
    <p:sldId id="268" r:id="rId12"/>
    <p:sldId id="269" r:id="rId13"/>
    <p:sldId id="270" r:id="rId14"/>
    <p:sldId id="271" r:id="rId15"/>
    <p:sldId id="324" r:id="rId16"/>
    <p:sldId id="325" r:id="rId17"/>
    <p:sldId id="308" r:id="rId18"/>
    <p:sldId id="326" r:id="rId19"/>
    <p:sldId id="327" r:id="rId20"/>
    <p:sldId id="311" r:id="rId21"/>
    <p:sldId id="328" r:id="rId22"/>
    <p:sldId id="329" r:id="rId23"/>
    <p:sldId id="331" r:id="rId24"/>
    <p:sldId id="332" r:id="rId25"/>
    <p:sldId id="282" r:id="rId26"/>
    <p:sldId id="283" r:id="rId27"/>
    <p:sldId id="286" r:id="rId28"/>
    <p:sldId id="315" r:id="rId29"/>
    <p:sldId id="292" r:id="rId30"/>
    <p:sldId id="293" r:id="rId31"/>
    <p:sldId id="294" r:id="rId32"/>
    <p:sldId id="299" r:id="rId33"/>
    <p:sldId id="300" r:id="rId34"/>
    <p:sldId id="302" r:id="rId35"/>
    <p:sldId id="303" r:id="rId36"/>
    <p:sldId id="333" r:id="rId37"/>
    <p:sldId id="334" r:id="rId38"/>
    <p:sldId id="296" r:id="rId39"/>
    <p:sldId id="297" r:id="rId40"/>
    <p:sldId id="298" r:id="rId41"/>
  </p:sldIdLst>
  <p:sldSz cx="9144000" cy="5143500" type="screen16x9"/>
  <p:notesSz cx="6858000" cy="9144000"/>
  <p:embeddedFontLst>
    <p:embeddedFont>
      <p:font typeface="Alfa Slab One" panose="020B0604020202020204" charset="0"/>
      <p:regular r:id="rId43"/>
    </p:embeddedFont>
    <p:embeddedFont>
      <p:font typeface="Helvetica Neue" panose="020B0604020202020204" charset="0"/>
      <p:regular r:id="rId44"/>
      <p:bold r:id="rId45"/>
      <p:italic r:id="rId46"/>
      <p:boldItalic r:id="rId47"/>
    </p:embeddedFont>
    <p:embeddedFont>
      <p:font typeface="Open Sans" panose="020B0606030504020204" pitchFamily="34" charset="0"/>
      <p:regular r:id="rId48"/>
      <p:bold r:id="rId49"/>
      <p:italic r:id="rId50"/>
      <p:boldItalic r:id="rId51"/>
    </p:embeddedFont>
    <p:embeddedFont>
      <p:font typeface="Proxima Nova" panose="020B0604020202020204" charset="0"/>
      <p:regular r:id="rId52"/>
      <p:bold r:id="rId53"/>
      <p:italic r:id="rId54"/>
      <p:boldItalic r:id="rId55"/>
    </p:embeddedFont>
    <p:embeddedFont>
      <p:font typeface="Roboto" panose="02000000000000000000" pitchFamily="2" charset="0"/>
      <p:regular r:id="rId56"/>
      <p:bold r:id="rId57"/>
      <p:italic r:id="rId58"/>
      <p:boldItalic r:id="rId59"/>
    </p:embeddedFont>
    <p:embeddedFont>
      <p:font typeface="Roboto Light" panose="02000000000000000000" pitchFamily="2" charset="0"/>
      <p:regular r:id="rId60"/>
      <p:bold r:id="rId61"/>
      <p:italic r:id="rId62"/>
      <p:boldItalic r:id="rId63"/>
    </p:embeddedFont>
    <p:embeddedFont>
      <p:font typeface="Roboto Thin" panose="02000000000000000000" pitchFamily="2" charset="0"/>
      <p:regular r:id="rId64"/>
      <p:bold r:id="rId65"/>
      <p:italic r:id="rId66"/>
      <p:boldItalic r:id="rId67"/>
    </p:embeddedFont>
    <p:embeddedFont>
      <p:font typeface="Segoe UI" panose="020B0502040204020203" pitchFamily="3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370"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notesMaster" Target="notesMasters/notesMaster1.xml"/><Relationship Id="rId47" Type="http://schemas.openxmlformats.org/officeDocument/2006/relationships/font" Target="fonts/font5.fntdata"/><Relationship Id="rId63" Type="http://schemas.openxmlformats.org/officeDocument/2006/relationships/font" Target="fonts/font21.fntdata"/><Relationship Id="rId68" Type="http://schemas.openxmlformats.org/officeDocument/2006/relationships/font" Target="fonts/font26.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font" Target="fonts/font24.fntdata"/><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font" Target="fonts/font19.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font" Target="fonts/font22.fntdata"/><Relationship Id="rId69" Type="http://schemas.openxmlformats.org/officeDocument/2006/relationships/font" Target="fonts/font27.fntdata"/><Relationship Id="rId8" Type="http://schemas.openxmlformats.org/officeDocument/2006/relationships/slide" Target="slides/slide4.xml"/><Relationship Id="rId51" Type="http://schemas.openxmlformats.org/officeDocument/2006/relationships/font" Target="fonts/font9.fntdata"/><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59" Type="http://schemas.openxmlformats.org/officeDocument/2006/relationships/font" Target="fonts/font17.fntdata"/><Relationship Id="rId67" Type="http://schemas.openxmlformats.org/officeDocument/2006/relationships/font" Target="fonts/font25.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2.fntdata"/><Relationship Id="rId62" Type="http://schemas.openxmlformats.org/officeDocument/2006/relationships/font" Target="fonts/font20.fntdata"/><Relationship Id="rId70" Type="http://schemas.openxmlformats.org/officeDocument/2006/relationships/font" Target="fonts/font28.fntdata"/><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font" Target="fonts/font23.fntdata"/><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8.fntdata"/><Relationship Id="rId55" Type="http://schemas.openxmlformats.org/officeDocument/2006/relationships/font" Target="fonts/font13.fntdata"/><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font" Target="fonts/font29.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081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315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44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584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adsai.buas.nl/Year1/BlockB/"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dirty="0">
                <a:solidFill>
                  <a:srgbClr val="999999"/>
                </a:solidFill>
                <a:latin typeface="Helvetica Neue"/>
                <a:ea typeface="Helvetica Neue"/>
                <a:cs typeface="Helvetica Neue"/>
                <a:sym typeface="Helvetica Neue"/>
              </a:rPr>
              <a:t>Project Brief &amp; Assessment Assignment : </a:t>
            </a:r>
            <a:r>
              <a:rPr lang="en" sz="700" b="1" dirty="0">
                <a:latin typeface="Helvetica Neue"/>
                <a:ea typeface="Helvetica Neue"/>
                <a:cs typeface="Helvetica Neue"/>
                <a:sym typeface="Helvetica Neue"/>
              </a:rPr>
              <a:t>In Microsoft Team </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FAI</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1</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.P2-01  Project </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1</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B ADS&amp;AI</a:t>
            </a:r>
            <a:endParaRPr sz="700" b="1" dirty="0">
              <a:latin typeface="Helvetica Neue"/>
              <a:ea typeface="Helvetica Neue"/>
              <a:cs typeface="Helvetica Neue"/>
              <a:sym typeface="Helvetica Neue"/>
            </a:endParaRPr>
          </a:p>
          <a:p>
            <a:pPr marL="0" lvl="0" indent="0" algn="l" rtl="0">
              <a:spcBef>
                <a:spcPts val="0"/>
              </a:spcBef>
              <a:spcAft>
                <a:spcPts val="0"/>
              </a:spcAft>
              <a:buNone/>
            </a:pPr>
            <a:r>
              <a:rPr lang="en" sz="700" b="1" dirty="0">
                <a:solidFill>
                  <a:srgbClr val="999999"/>
                </a:solidFill>
                <a:latin typeface="Helvetica Neue"/>
                <a:ea typeface="Helvetica Neue"/>
                <a:cs typeface="Helvetica Neue"/>
                <a:sym typeface="Helvetica Neue"/>
              </a:rPr>
              <a:t>GitHub </a:t>
            </a:r>
            <a:r>
              <a:rPr lang="en-NL" sz="700" b="1" dirty="0">
                <a:solidFill>
                  <a:srgbClr val="999999"/>
                </a:solidFill>
                <a:latin typeface="Helvetica Neue"/>
                <a:ea typeface="Helvetica Neue"/>
                <a:cs typeface="Helvetica Neue"/>
                <a:sym typeface="Helvetica Neue"/>
              </a:rPr>
              <a:t>Page</a:t>
            </a:r>
            <a:r>
              <a:rPr lang="en" sz="700" b="1" dirty="0">
                <a:solidFill>
                  <a:srgbClr val="999999"/>
                </a:solidFill>
                <a:latin typeface="Helvetica Neue"/>
                <a:ea typeface="Helvetica Neue"/>
                <a:cs typeface="Helvetica Neue"/>
                <a:sym typeface="Helvetica Neue"/>
              </a:rPr>
              <a:t>: </a:t>
            </a:r>
            <a:r>
              <a:rPr lang="en-US" sz="700" b="1" dirty="0">
                <a:solidFill>
                  <a:srgbClr val="999999"/>
                </a:solidFill>
                <a:latin typeface="Helvetica Neue"/>
                <a:ea typeface="Helvetica Neue"/>
                <a:cs typeface="Helvetica Neue"/>
                <a:sym typeface="Helvetica Neue"/>
                <a:hlinkClick r:id="rId3"/>
              </a:rPr>
              <a:t>https://adsai.buas.nl/Year1/BlockB/</a:t>
            </a:r>
            <a:r>
              <a:rPr lang="en-NL" sz="700" b="1" dirty="0">
                <a:solidFill>
                  <a:srgbClr val="999999"/>
                </a:solidFill>
                <a:latin typeface="Helvetica Neue"/>
                <a:ea typeface="Helvetica Neue"/>
                <a:cs typeface="Helvetica Neue"/>
                <a:sym typeface="Helvetica Neue"/>
              </a:rPr>
              <a:t> </a:t>
            </a:r>
            <a:endParaRPr dirty="0">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Roboto"/>
                <a:ea typeface="Roboto"/>
                <a:cs typeface="Roboto"/>
                <a:sym typeface="Roboto"/>
              </a:rPr>
              <a:t>«studentname»</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«studentid»</a:t>
            </a:r>
            <a:endParaRPr dirty="0">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dirty="0">
                <a:solidFill>
                  <a:srgbClr val="434343"/>
                </a:solidFill>
              </a:rPr>
              <a:t>Learning Log </a:t>
            </a:r>
            <a:endParaRPr sz="1800" dirty="0">
              <a:solidFill>
                <a:srgbClr val="434343"/>
              </a:solidFill>
            </a:endParaRPr>
          </a:p>
          <a:p>
            <a:pPr marL="0" lvl="0" indent="0" algn="l" rtl="0">
              <a:lnSpc>
                <a:spcPct val="104000"/>
              </a:lnSpc>
              <a:spcBef>
                <a:spcPts val="800"/>
              </a:spcBef>
              <a:spcAft>
                <a:spcPts val="800"/>
              </a:spcAft>
              <a:buNone/>
            </a:pPr>
            <a:r>
              <a:rPr lang="en" sz="1800" dirty="0">
                <a:solidFill>
                  <a:srgbClr val="434343"/>
                </a:solidFill>
              </a:rPr>
              <a:t>«academicyear» «academicblock» </a:t>
            </a:r>
            <a:endParaRPr sz="1800" dirty="0">
              <a:solidFill>
                <a:srgbClr val="434343"/>
              </a:solidFill>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student at Breda University of Applied Sciences studying to become a professional, you are required to provide evidence that demonstrates your professional learning and growth during the block. This template is intended to provide you with a well-structured and organised format for doing this effectively. Keep in mind that certain competencies may require you to update your evidence every week, and others may have only be relevant during a particular week or two.</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With the evidence you present here teachers should get a clear and comprehensive overview of your progress, how you’ve engaged with feedback, as well as your general attitude and performance as a student and as an aspiring professional developer.</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dirty="0"/>
          </a:p>
          <a:p>
            <a:pPr marL="0" lvl="0" indent="0" algn="l" rtl="0">
              <a:spcBef>
                <a:spcPts val="800"/>
              </a:spcBef>
              <a:spcAft>
                <a:spcPts val="0"/>
              </a:spcAft>
              <a:buNone/>
            </a:pPr>
            <a:endParaRPr dirty="0"/>
          </a:p>
          <a:p>
            <a:pPr marL="0" lvl="0" indent="0" algn="l" rtl="0">
              <a:spcBef>
                <a:spcPts val="800"/>
              </a:spcBef>
              <a:spcAft>
                <a:spcPts val="800"/>
              </a:spcAft>
              <a:buNone/>
            </a:pPr>
            <a:r>
              <a:rPr lang="en" dirty="0"/>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dirty="0"/>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02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Tree>
    <p:extLst>
      <p:ext uri="{BB962C8B-B14F-4D97-AF65-F5344CB8AC3E}">
        <p14:creationId xmlns:p14="http://schemas.microsoft.com/office/powerpoint/2010/main" val="3657977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Business Understanding</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US" dirty="0"/>
              <a:t>The student is able to generate an idea for an application and identifies a  target market in need of this product as well as  evaluate this idea using a Strengths, Weaknesses, Opportunities and Threats (S.W.O.T.) analysis. </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1/7</a:t>
            </a:r>
            <a:endParaRPr dirty="0"/>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a:t>
            </a:r>
            <a:r>
              <a:rPr lang="en" sz="900" b="1" i="1" dirty="0">
                <a:solidFill>
                  <a:schemeClr val="lt1"/>
                </a:solidFill>
                <a:latin typeface="Helvetica Neue"/>
                <a:ea typeface="Helvetica Neue"/>
                <a:cs typeface="Helvetica Neue"/>
                <a:sym typeface="Helvetica Neue"/>
              </a:rPr>
              <a:t>using links to GitHub </a:t>
            </a:r>
            <a:r>
              <a:rPr lang="en"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generate an idea for an application and identifies a  target market in need of this product as well as  evaluate this idea using a Strengths, Weaknesses, Opportunities and Threats (S.W.O.T.) analysis. </a:t>
            </a:r>
            <a:endParaRPr lang="en-GB" dirty="0"/>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US"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generate an idea for an application and identifies a  target market in need of this product as well as  evaluate this idea using a Strengths, Weaknesses, Opportunities and Threats (S.W.O.T.) analysis. </a:t>
            </a:r>
            <a:endParaRPr lang="en-GB"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Personal Development</a:t>
            </a:r>
            <a:endParaRPr/>
          </a:p>
          <a:p>
            <a:pPr marL="0" lvl="0" indent="0" algn="ctr" rtl="0">
              <a:spcBef>
                <a:spcPts val="0"/>
              </a:spcBef>
              <a:spcAft>
                <a:spcPts val="0"/>
              </a:spcAft>
              <a:buNone/>
            </a:pPr>
            <a:r>
              <a:rPr lang="en"/>
              <a:t>&amp; Academic Practice</a:t>
            </a:r>
            <a:endParaRP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Demonstrate self-exploration and personal development, good academic practices in learning how to learn and the acquisition of professional knowledge through research, </a:t>
            </a:r>
          </a:p>
          <a:p>
            <a:pPr marL="0" lvl="0" indent="0" algn="r" rtl="0">
              <a:spcBef>
                <a:spcPts val="0"/>
              </a:spcBef>
              <a:spcAft>
                <a:spcPts val="0"/>
              </a:spcAft>
              <a:buNone/>
            </a:pPr>
            <a:r>
              <a:rPr lang="en-US" dirty="0"/>
              <a:t>study, analysis, applied practice, discussion and reporting.</a:t>
            </a:r>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2/7</a:t>
            </a:r>
            <a:endParaRPr dirty="0"/>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Demonstrate self-exploration and personal development, good academic practices in learning how to learn and the acquisition of professional knowledge through research, study, analysis, applied practice, discussion and reporting.</a:t>
            </a:r>
            <a:endParaRPr lang="en-GB" dirty="0"/>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r>
              <a:rPr lang="en-US" dirty="0"/>
              <a:t>2</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Regularly engages in self-guided study and self-development, including active engagement in professional learning communities, studying online resources and active participation in (online) communities.	</a:t>
            </a:r>
            <a:endParaRPr lang="en-GB" dirty="0"/>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Personal Development &amp; Academic Practice</a:t>
            </a:r>
            <a:endParaRPr sz="1100" dirty="0"/>
          </a:p>
        </p:txBody>
      </p:sp>
      <p:sp>
        <p:nvSpPr>
          <p:cNvPr id="4" name="Google Shape;395;p42">
            <a:extLst>
              <a:ext uri="{FF2B5EF4-FFF2-40B4-BE49-F238E27FC236}">
                <a16:creationId xmlns:a16="http://schemas.microsoft.com/office/drawing/2014/main" id="{7E93B4A9-D73C-446C-CDB2-6AA164C78E43}"/>
              </a:ext>
            </a:extLst>
          </p:cNvPr>
          <p:cNvSpPr txBox="1">
            <a:spLocks noGrp="1"/>
          </p:cNvSpPr>
          <p:nvPr>
            <p:ph type="body" idx="1"/>
          </p:nvPr>
        </p:nvSpPr>
        <p:spPr>
          <a:xfrm>
            <a:off x="182563" y="1069975"/>
            <a:ext cx="5486400" cy="389572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a:t>
            </a:r>
            <a:r>
              <a:rPr lang="en" sz="900" b="1" i="1" dirty="0">
                <a:solidFill>
                  <a:schemeClr val="lt1"/>
                </a:solidFill>
                <a:latin typeface="Helvetica Neue"/>
                <a:ea typeface="Helvetica Neue"/>
                <a:cs typeface="Helvetica Neue"/>
                <a:sym typeface="Helvetica Neue"/>
              </a:rPr>
              <a:t>using links to GitHub</a:t>
            </a:r>
            <a:r>
              <a:rPr lang="en" sz="900" i="1" dirty="0">
                <a:solidFill>
                  <a:schemeClr val="lt1"/>
                </a:solidFill>
                <a:latin typeface="Helvetica Neue"/>
                <a:ea typeface="Helvetica Neue"/>
                <a:cs typeface="Helvetica Neue"/>
                <a:sym typeface="Helvetica Neue"/>
              </a:rPr>
              <a:t>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Responsible AI</a:t>
            </a:r>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able to identify, and describe the limitations of a deep learning based AI algorithm in terms of bias, fairness, transparency, and interpretability, and subsequently apply methods that address these limitations. </a:t>
            </a:r>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3/7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a:t>
            </a:r>
            <a:r>
              <a:rPr lang="en-US" sz="900" b="1" i="1" dirty="0">
                <a:solidFill>
                  <a:schemeClr val="lt1"/>
                </a:solidFill>
                <a:latin typeface="Helvetica Neue"/>
                <a:ea typeface="Helvetica Neue"/>
                <a:cs typeface="Helvetica Neue"/>
                <a:sym typeface="Helvetica Neue"/>
              </a:rPr>
              <a:t>using links to GitHub </a:t>
            </a:r>
            <a:r>
              <a:rPr lang="en-US"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3.1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identify, and describe the limitations of a deep learning based AI algorithm in terms of bias, fairness, transparency, and interpretability, and subsequently apply methods that address these limitations. </a:t>
            </a:r>
            <a:endParaRPr lang="en-GB" dirty="0"/>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identify, and describe the limitations of a deep learning based AI algorithm in terms of bias, fairness, transparency, and interpretability, and subsequently apply methods that address these limitations. </a:t>
            </a:r>
            <a:endParaRPr lang="en-GB" dirty="0"/>
          </a:p>
        </p:txBody>
      </p:sp>
      <p:sp>
        <p:nvSpPr>
          <p:cNvPr id="4" name="Google Shape;462;p48">
            <a:extLst>
              <a:ext uri="{FF2B5EF4-FFF2-40B4-BE49-F238E27FC236}">
                <a16:creationId xmlns:a16="http://schemas.microsoft.com/office/drawing/2014/main" id="{4B1AFA75-0BFC-2AF2-8AED-33D45D7F864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Responsible AI</a:t>
            </a:r>
            <a:endParaRPr sz="11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Neural Networks and Deep Learning</a:t>
            </a:r>
          </a:p>
          <a:p>
            <a:pPr marL="0" lvl="0" indent="0" algn="ctr" rtl="0">
              <a:spcBef>
                <a:spcPts val="0"/>
              </a:spcBef>
              <a:spcAft>
                <a:spcPts val="0"/>
              </a:spcAft>
              <a:buNone/>
            </a:pP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able to describe different types of feed-forward artificial neural network (ANN) architectures for both supervised and unsupervised learning, and can design and implement them to classify an image.</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Section A</a:t>
            </a:r>
            <a:endParaRPr sz="1400" dirty="0"/>
          </a:p>
          <a:p>
            <a:pPr marL="182880" lvl="0" indent="-180340" algn="l" rtl="0">
              <a:spcBef>
                <a:spcPts val="0"/>
              </a:spcBef>
              <a:spcAft>
                <a:spcPts val="0"/>
              </a:spcAft>
              <a:buSzPts val="1400"/>
              <a:buChar char="●"/>
            </a:pPr>
            <a:r>
              <a:rPr lang="en-US" sz="1400" dirty="0"/>
              <a:t>Not Relevant this Block</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Section B </a:t>
            </a:r>
            <a:endParaRPr sz="1400" dirty="0"/>
          </a:p>
          <a:p>
            <a:pPr marL="182880" lvl="0" indent="-180340" algn="l" rtl="0">
              <a:spcBef>
                <a:spcPts val="0"/>
              </a:spcBef>
              <a:spcAft>
                <a:spcPts val="0"/>
              </a:spcAft>
              <a:buSzPts val="1400"/>
              <a:buChar char="●"/>
            </a:pPr>
            <a:r>
              <a:rPr lang="en" sz="1400" dirty="0"/>
              <a:t>ILO section</a:t>
            </a:r>
            <a:endParaRPr sz="1400" dirty="0"/>
          </a:p>
          <a:p>
            <a:pPr marL="182880" lvl="0" indent="-180340" algn="l" rtl="0">
              <a:spcBef>
                <a:spcPts val="0"/>
              </a:spcBef>
              <a:spcAft>
                <a:spcPts val="0"/>
              </a:spcAft>
              <a:buSzPts val="1400"/>
              <a:buChar char="●"/>
            </a:pPr>
            <a:r>
              <a:rPr lang="en" sz="1400" dirty="0"/>
              <a:t>Week log section</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Section C</a:t>
            </a:r>
            <a:endParaRPr sz="1400" dirty="0"/>
          </a:p>
          <a:p>
            <a:pPr marL="182880" lvl="0" indent="-180340" algn="l" rtl="0">
              <a:spcBef>
                <a:spcPts val="0"/>
              </a:spcBef>
              <a:spcAft>
                <a:spcPts val="0"/>
              </a:spcAft>
              <a:buSzPts val="1400"/>
              <a:buChar char="●"/>
            </a:pPr>
            <a:r>
              <a:rPr lang="en" sz="1400" dirty="0"/>
              <a:t>Block reflection</a:t>
            </a:r>
            <a:endParaRPr sz="1400" dirty="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US" b="0" i="1" u="none" strike="noStrike" dirty="0">
                <a:solidFill>
                  <a:srgbClr val="FFFFFF"/>
                </a:solidFill>
                <a:effectLst/>
                <a:latin typeface="Roboto" panose="02000000000000000000" pitchFamily="2" charset="0"/>
              </a:rPr>
              <a:t>Not Relevant this block. </a:t>
            </a:r>
            <a:r>
              <a:rPr lang="en-US" b="0" i="1" u="sng" dirty="0">
                <a:solidFill>
                  <a:srgbClr val="FFFFFF"/>
                </a:solidFill>
                <a:effectLst/>
                <a:latin typeface="Roboto" panose="02000000000000000000" pitchFamily="2" charset="0"/>
              </a:rPr>
              <a:t>Will be included from block D onwards</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a:t>
            </a:r>
            <a:r>
              <a:rPr lang="en-NL" i="1" u="sng" dirty="0"/>
              <a:t>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B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C - Reflection	</a:t>
            </a:r>
            <a:r>
              <a:rPr lang="en" i="1" dirty="0"/>
              <a:t>Must be completed in </a:t>
            </a:r>
            <a:r>
              <a:rPr lang="en" i="1" u="sng" dirty="0"/>
              <a:t>week </a:t>
            </a:r>
            <a:r>
              <a:rPr lang="en-NL" i="1" u="sng" dirty="0"/>
              <a:t>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4/7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a:t>
            </a:r>
            <a:r>
              <a:rPr lang="en-US" sz="900" b="1" i="1" dirty="0">
                <a:solidFill>
                  <a:schemeClr val="lt1"/>
                </a:solidFill>
                <a:latin typeface="Helvetica Neue"/>
                <a:ea typeface="Helvetica Neue"/>
                <a:cs typeface="Helvetica Neue"/>
                <a:sym typeface="Helvetica Neue"/>
              </a:rPr>
              <a:t>using links to GitHub </a:t>
            </a:r>
            <a:r>
              <a:rPr lang="en-US"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a:t>
            </a:r>
            <a:r>
              <a:rPr lang="en" dirty="0">
                <a:solidFill>
                  <a:srgbClr val="FFFFFF"/>
                </a:solidFill>
              </a:rPr>
              <a:t>.</a:t>
            </a:r>
            <a:r>
              <a:rPr lang="en-US"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describe different types of feed-forward artificial neural network (ANN) architectures for both supervised and unsupervised learning, and can design and implement them to classify an image.</a:t>
            </a:r>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describe different types of feed-forward artificial neural network (ANN) architectures for both supervised and unsupervised learning, and can design and implement them to classify an image.</a:t>
            </a:r>
            <a:endParaRPr lang="en-GB" dirty="0"/>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lvl="0"/>
            <a:r>
              <a:rPr lang="en-US" sz="1100" dirty="0"/>
              <a:t>Neural Networks and Deep Learning</a:t>
            </a:r>
          </a:p>
        </p:txBody>
      </p:sp>
    </p:spTree>
    <p:extLst>
      <p:ext uri="{BB962C8B-B14F-4D97-AF65-F5344CB8AC3E}">
        <p14:creationId xmlns:p14="http://schemas.microsoft.com/office/powerpoint/2010/main" val="3889067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5</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Human-Centered AI</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able to understand different types of supervised and unsupervised machine learning algorithms for data analysis and can implement these to solve a business objective using industry standard Python libraries.</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5</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838485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6/7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a:t>
            </a:r>
            <a:r>
              <a:rPr lang="en-US" sz="900" b="1" i="1" dirty="0">
                <a:solidFill>
                  <a:schemeClr val="lt1"/>
                </a:solidFill>
                <a:latin typeface="Helvetica Neue"/>
                <a:ea typeface="Helvetica Neue"/>
                <a:cs typeface="Helvetica Neue"/>
                <a:sym typeface="Helvetica Neue"/>
              </a:rPr>
              <a:t>using links to GitHub </a:t>
            </a:r>
            <a:r>
              <a:rPr lang="en-US"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5.</a:t>
            </a:r>
            <a:r>
              <a:rPr lang="en-US"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design and develop a prototype of an application which embeds their own analyses and algorithms.</a:t>
            </a:r>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design and develop a prototype of an application which embeds their own analyses and algorithms.</a:t>
            </a:r>
            <a:endParaRPr lang="en-GB" dirty="0"/>
          </a:p>
        </p:txBody>
      </p:sp>
      <p:sp>
        <p:nvSpPr>
          <p:cNvPr id="2" name="Google Shape;462;p48">
            <a:extLst>
              <a:ext uri="{FF2B5EF4-FFF2-40B4-BE49-F238E27FC236}">
                <a16:creationId xmlns:a16="http://schemas.microsoft.com/office/drawing/2014/main" id="{1DEDB8AB-16C1-CC59-705C-78CF6E4335D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050" dirty="0"/>
              <a:t>Human-Centered AI</a:t>
            </a:r>
          </a:p>
        </p:txBody>
      </p:sp>
    </p:spTree>
    <p:extLst>
      <p:ext uri="{BB962C8B-B14F-4D97-AF65-F5344CB8AC3E}">
        <p14:creationId xmlns:p14="http://schemas.microsoft.com/office/powerpoint/2010/main" val="2864773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2832951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3318464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C</a:t>
            </a:r>
            <a:endParaRPr sz="40000">
              <a:solidFill>
                <a:srgbClr val="999999"/>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effectLst/>
                <a:latin typeface="Open Sans" panose="020B0606030504020204" pitchFamily="34" charset="0"/>
                <a:ea typeface="Open Sans" panose="020B0606030504020204" pitchFamily="34" charset="0"/>
                <a:cs typeface="Times New Roman" panose="02020603050405020304" pitchFamily="18" charset="0"/>
              </a:rPr>
              <a:t>Not relevant this block! Becomes relevant in Block D!</a:t>
            </a:r>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4DEF28CA2629948A9F801C782641252" ma:contentTypeVersion="16" ma:contentTypeDescription="Create a new document." ma:contentTypeScope="" ma:versionID="9c6005e7f719c391f8a081f21693d65f">
  <xsd:schema xmlns:xsd="http://www.w3.org/2001/XMLSchema" xmlns:xs="http://www.w3.org/2001/XMLSchema" xmlns:p="http://schemas.microsoft.com/office/2006/metadata/properties" xmlns:ns2="bd38d267-56bb-4e22-b975-199a06fd69fa" xmlns:ns3="d8c712e5-67fc-4595-93cb-a4164dd8eff3" targetNamespace="http://schemas.microsoft.com/office/2006/metadata/properties" ma:root="true" ma:fieldsID="ac16135cc8f915f339c57eb2d0574bad" ns2:_="" ns3:_="">
    <xsd:import namespace="bd38d267-56bb-4e22-b975-199a06fd69fa"/>
    <xsd:import namespace="d8c712e5-67fc-4595-93cb-a4164dd8eff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8d267-56bb-4e22-b975-199a06fd6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65a90ea-d0e7-4aae-8ef9-9f5dd1eb65e3" ma:termSetId="09814cd3-568e-fe90-9814-8d621ff8fb84" ma:anchorId="fba54fb3-c3e1-fe81-a776-ca4b69148c4d" ma:open="true" ma:isKeyword="false">
      <xsd:complexType>
        <xsd:sequence>
          <xsd:element ref="pc:Terms" minOccurs="0" maxOccurs="1"/>
        </xsd:sequence>
      </xsd:complex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c712e5-67fc-4595-93cb-a4164dd8eff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5e624992-a676-4554-99c9-a3d8ae70b3e3}" ma:internalName="TaxCatchAll" ma:showField="CatchAllData" ma:web="d8c712e5-67fc-4595-93cb-a4164dd8eff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d38d267-56bb-4e22-b975-199a06fd69fa">
      <Terms xmlns="http://schemas.microsoft.com/office/infopath/2007/PartnerControls"/>
    </lcf76f155ced4ddcb4097134ff3c332f>
    <TaxCatchAll xmlns="d8c712e5-67fc-4595-93cb-a4164dd8eff3" xsi:nil="true"/>
  </documentManagement>
</p:properties>
</file>

<file path=customXml/itemProps1.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2.xml><?xml version="1.0" encoding="utf-8"?>
<ds:datastoreItem xmlns:ds="http://schemas.openxmlformats.org/officeDocument/2006/customXml" ds:itemID="{C14D352B-E5BB-4807-96CD-F68A176C35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38d267-56bb-4e22-b975-199a06fd69fa"/>
    <ds:schemaRef ds:uri="d8c712e5-67fc-4595-93cb-a4164dd8e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67B86F-F5BB-4BE6-9A37-0E19E53CB68B}">
  <ds:schemaRefs>
    <ds:schemaRef ds:uri="04457b0b-0490-4995-8f27-e0b7141e57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52f6e4-8646-42a0-bdef-6957e39d6540"/>
    <ds:schemaRef ds:uri="bd38d267-56bb-4e22-b975-199a06fd69fa"/>
    <ds:schemaRef ds:uri="d8c712e5-67fc-4595-93cb-a4164dd8eff3"/>
  </ds:schemaRefs>
</ds:datastoreItem>
</file>

<file path=docProps/app.xml><?xml version="1.0" encoding="utf-8"?>
<Properties xmlns="http://schemas.openxmlformats.org/officeDocument/2006/extended-properties" xmlns:vt="http://schemas.openxmlformats.org/officeDocument/2006/docPropsVTypes">
  <TotalTime>20</TotalTime>
  <Words>2825</Words>
  <Application>Microsoft Office PowerPoint</Application>
  <PresentationFormat>On-screen Show (16:9)</PresentationFormat>
  <Paragraphs>298</Paragraphs>
  <Slides>37</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Roboto Light</vt:lpstr>
      <vt:lpstr>Arial</vt:lpstr>
      <vt:lpstr>Alfa Slab One</vt:lpstr>
      <vt:lpstr>Segoe UI</vt:lpstr>
      <vt:lpstr>Roboto</vt:lpstr>
      <vt:lpstr>Open Sans</vt:lpstr>
      <vt:lpstr>Roboto Thin</vt:lpstr>
      <vt:lpstr>Helvetica Neue</vt:lpstr>
      <vt:lpstr>Proxima Nova</vt:lpstr>
      <vt:lpstr>BUAS Gameday</vt:lpstr>
      <vt:lpstr>«studentname» «studentid»</vt:lpstr>
      <vt:lpstr>How To Use This Template</vt:lpstr>
      <vt:lpstr>Learning Log Structure</vt:lpstr>
      <vt:lpstr>Section A</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B</vt:lpstr>
      <vt:lpstr>ILO 1</vt:lpstr>
      <vt:lpstr>ILO 1</vt:lpstr>
      <vt:lpstr>ILO 2</vt:lpstr>
      <vt:lpstr>ILO 2</vt:lpstr>
      <vt:lpstr>ILO 3</vt:lpstr>
      <vt:lpstr>ILO 3</vt:lpstr>
      <vt:lpstr>ILO 4</vt:lpstr>
      <vt:lpstr>ILO 4</vt:lpstr>
      <vt:lpstr>ILO 5</vt:lpstr>
      <vt:lpstr>ILO 5</vt:lpstr>
      <vt:lpstr>Medal Challenges</vt:lpstr>
      <vt:lpstr>1/1</vt:lpstr>
      <vt:lpstr>Section C</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dc:creator>Bram Heijligers</dc:creator>
  <cp:lastModifiedBy>Heijligers, Bram</cp:lastModifiedBy>
  <cp:revision>61</cp:revision>
  <dcterms:modified xsi:type="dcterms:W3CDTF">2023-01-19T15:48:22Z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0x01010064DEF28CA2629948A9F801C782641252</vt:lpwstr>
  </property>
</Properties>
</file>