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1.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4"/>
  </p:sldMasterIdLst>
  <p:notesMasterIdLst>
    <p:notesMasterId r:id="rId45"/>
  </p:notesMasterIdLst>
  <p:sldIdLst>
    <p:sldId id="256" r:id="rId5"/>
    <p:sldId id="257" r:id="rId6"/>
    <p:sldId id="258" r:id="rId7"/>
    <p:sldId id="263" r:id="rId8"/>
    <p:sldId id="305" r:id="rId9"/>
    <p:sldId id="264" r:id="rId10"/>
    <p:sldId id="265" r:id="rId11"/>
    <p:sldId id="268" r:id="rId12"/>
    <p:sldId id="269" r:id="rId13"/>
    <p:sldId id="270" r:id="rId14"/>
    <p:sldId id="271" r:id="rId15"/>
    <p:sldId id="324" r:id="rId16"/>
    <p:sldId id="325" r:id="rId17"/>
    <p:sldId id="308" r:id="rId18"/>
    <p:sldId id="326" r:id="rId19"/>
    <p:sldId id="327" r:id="rId20"/>
    <p:sldId id="311" r:id="rId21"/>
    <p:sldId id="328" r:id="rId22"/>
    <p:sldId id="329" r:id="rId23"/>
    <p:sldId id="331" r:id="rId24"/>
    <p:sldId id="332" r:id="rId25"/>
    <p:sldId id="282" r:id="rId26"/>
    <p:sldId id="283" r:id="rId27"/>
    <p:sldId id="286" r:id="rId28"/>
    <p:sldId id="315" r:id="rId29"/>
    <p:sldId id="292" r:id="rId30"/>
    <p:sldId id="293" r:id="rId31"/>
    <p:sldId id="294" r:id="rId32"/>
    <p:sldId id="299" r:id="rId33"/>
    <p:sldId id="300" r:id="rId34"/>
    <p:sldId id="335" r:id="rId35"/>
    <p:sldId id="302" r:id="rId36"/>
    <p:sldId id="303" r:id="rId37"/>
    <p:sldId id="306" r:id="rId38"/>
    <p:sldId id="307" r:id="rId39"/>
    <p:sldId id="333" r:id="rId40"/>
    <p:sldId id="334" r:id="rId41"/>
    <p:sldId id="296" r:id="rId42"/>
    <p:sldId id="297" r:id="rId43"/>
    <p:sldId id="298" r:id="rId44"/>
  </p:sldIdLst>
  <p:sldSz cx="9144000" cy="5143500" type="screen16x9"/>
  <p:notesSz cx="6858000" cy="9144000"/>
  <p:embeddedFontLst>
    <p:embeddedFont>
      <p:font typeface="Alfa Slab One" panose="020B0604020202020204" charset="0"/>
      <p:regular r:id="rId46"/>
    </p:embeddedFont>
    <p:embeddedFont>
      <p:font typeface="Helvetica Neue" panose="020B0604020202020204" charset="0"/>
      <p:regular r:id="rId47"/>
      <p:bold r:id="rId48"/>
      <p:italic r:id="rId49"/>
      <p:boldItalic r:id="rId50"/>
    </p:embeddedFont>
    <p:embeddedFont>
      <p:font typeface="Open Sans" panose="020B0606030504020204" pitchFamily="34" charset="0"/>
      <p:regular r:id="rId51"/>
      <p:bold r:id="rId52"/>
      <p:italic r:id="rId53"/>
      <p:boldItalic r:id="rId54"/>
    </p:embeddedFont>
    <p:embeddedFont>
      <p:font typeface="Proxima Nova" panose="020B0604020202020204" charset="0"/>
      <p:regular r:id="rId55"/>
      <p:bold r:id="rId56"/>
      <p:italic r:id="rId57"/>
      <p:boldItalic r:id="rId58"/>
    </p:embeddedFont>
    <p:embeddedFont>
      <p:font typeface="Roboto" panose="02000000000000000000" pitchFamily="2" charset="0"/>
      <p:regular r:id="rId59"/>
      <p:bold r:id="rId60"/>
      <p:italic r:id="rId61"/>
      <p:boldItalic r:id="rId62"/>
    </p:embeddedFont>
    <p:embeddedFont>
      <p:font typeface="Roboto Light" panose="02000000000000000000" pitchFamily="2" charset="0"/>
      <p:regular r:id="rId63"/>
      <p:bold r:id="rId64"/>
      <p:italic r:id="rId65"/>
      <p:boldItalic r:id="rId66"/>
    </p:embeddedFont>
    <p:embeddedFont>
      <p:font typeface="Roboto Thin" panose="02000000000000000000" pitchFamily="2" charset="0"/>
      <p:regular r:id="rId67"/>
      <p:bold r:id="rId68"/>
      <p:italic r:id="rId69"/>
      <p:boldItalic r:id="rId70"/>
    </p:embeddedFont>
    <p:embeddedFont>
      <p:font typeface="Segoe UI" panose="020B0502040204020203" pitchFamily="34" charset="0"/>
      <p:regular r:id="rId71"/>
      <p:bold r:id="rId72"/>
      <p:italic r:id="rId73"/>
      <p:boldItalic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swas, Abhishek" initials="BA" lastIdx="1" clrIdx="0">
    <p:extLst>
      <p:ext uri="{19B8F6BF-5375-455C-9EA6-DF929625EA0E}">
        <p15:presenceInfo xmlns:p15="http://schemas.microsoft.com/office/powerpoint/2012/main" userId="S::biswas.a@buas.nl::fb8d240a-d551-4b24-ab9a-9862bbc79dd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4D4AE7-FFBC-431D-9275-528F30A785D3}">
  <a:tblStyle styleId="{764D4AE7-FFBC-431D-9275-528F30A785D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365" y="10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font" Target="fonts/font2.fntdata"/><Relationship Id="rId63" Type="http://schemas.openxmlformats.org/officeDocument/2006/relationships/font" Target="fonts/font18.fntdata"/><Relationship Id="rId68" Type="http://schemas.openxmlformats.org/officeDocument/2006/relationships/font" Target="fonts/font23.fntdata"/><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66" Type="http://schemas.openxmlformats.org/officeDocument/2006/relationships/font" Target="fonts/font21.fntdata"/><Relationship Id="rId74" Type="http://schemas.openxmlformats.org/officeDocument/2006/relationships/font" Target="fonts/font29.fntdata"/><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font" Target="fonts/font16.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font" Target="fonts/font19.fntdata"/><Relationship Id="rId69" Type="http://schemas.openxmlformats.org/officeDocument/2006/relationships/font" Target="fonts/font24.fntdata"/><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6.fntdata"/><Relationship Id="rId72" Type="http://schemas.openxmlformats.org/officeDocument/2006/relationships/font" Target="fonts/font27.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1.fntdata"/><Relationship Id="rId59" Type="http://schemas.openxmlformats.org/officeDocument/2006/relationships/font" Target="fonts/font14.fntdata"/><Relationship Id="rId67" Type="http://schemas.openxmlformats.org/officeDocument/2006/relationships/font" Target="fonts/font22.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9.fntdata"/><Relationship Id="rId62" Type="http://schemas.openxmlformats.org/officeDocument/2006/relationships/font" Target="fonts/font17.fntdata"/><Relationship Id="rId70" Type="http://schemas.openxmlformats.org/officeDocument/2006/relationships/font" Target="fonts/font25.fntdata"/><Relationship Id="rId75"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font" Target="fonts/font20.fntdata"/><Relationship Id="rId73" Type="http://schemas.openxmlformats.org/officeDocument/2006/relationships/font" Target="fonts/font28.fntdata"/><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5.fntdata"/><Relationship Id="rId55" Type="http://schemas.openxmlformats.org/officeDocument/2006/relationships/font" Target="fonts/font10.fntdata"/><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font" Target="fonts/font26.fntdata"/><Relationship Id="rId2" Type="http://schemas.openxmlformats.org/officeDocument/2006/relationships/customXml" Target="../customXml/item2.xml"/><Relationship Id="rId29" Type="http://schemas.openxmlformats.org/officeDocument/2006/relationships/slide" Target="slides/slide2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12T01:22:19.306" idx="1">
    <p:pos x="10" y="10"/>
    <p:text>Start adding content to the ILO slides, atleast ILOs for week 1-5 should be filled up by now. Without content in the ILO slides you run the risk of failing this block. Refer to your Grading rubric for criteria for every ILO and fill in your work progress. You can make use of the Self-Assessment Rubric as well to fill in the ILO criteria you are going for, it will be useful starting point for formative feedback session.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4f49565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4f49565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344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782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241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77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999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87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301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233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081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315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b4f495656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b4f495656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 BUT SHOULD BE UPDATED REGULARLY</a:t>
            </a:r>
            <a:endParaRPr/>
          </a:p>
          <a:p>
            <a:pPr marL="0" lvl="0" indent="0" algn="l" rtl="0">
              <a:spcBef>
                <a:spcPts val="0"/>
              </a:spcBef>
              <a:spcAft>
                <a:spcPts val="0"/>
              </a:spcAft>
              <a:buNone/>
            </a:pPr>
            <a:r>
              <a:rPr lang="en"/>
              <a:t>This is where you link your evidence to each of the Intended Learning Outcomes of this block.</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6b602ea5a7_1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6b602ea5a7_1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897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b4f495656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b4f495656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3904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01360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2443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5846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8787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892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6480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2684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6b4f495656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6b4f495656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a:t>
            </a:r>
            <a:endParaRPr/>
          </a:p>
          <a:p>
            <a:pPr marL="0" lvl="0" indent="0" algn="l" rtl="0">
              <a:spcBef>
                <a:spcPts val="0"/>
              </a:spcBef>
              <a:spcAft>
                <a:spcPts val="0"/>
              </a:spcAft>
              <a:buNone/>
            </a:pPr>
            <a:r>
              <a:rPr lang="en"/>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6b602ea5a7_1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6b602ea5a7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b602ea5a7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b602ea5a7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extLst>
      <p:ext uri="{BB962C8B-B14F-4D97-AF65-F5344CB8AC3E}">
        <p14:creationId xmlns:p14="http://schemas.microsoft.com/office/powerpoint/2010/main" val="326737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5e44ff1a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5e44ff1a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5e44ff1a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5e44ff1a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5e44ff1a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5e44ff1a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b602ea5a7_1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b602ea5a7_1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adsai.buas.nl/Year1/BlockB/"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sp>
        <p:nvSpPr>
          <p:cNvPr id="16" name="Google Shape;16;p2"/>
          <p:cNvSpPr txBox="1"/>
          <p:nvPr/>
        </p:nvSpPr>
        <p:spPr>
          <a:xfrm>
            <a:off x="1846250" y="4412100"/>
            <a:ext cx="6527400" cy="598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700" b="1" dirty="0">
                <a:solidFill>
                  <a:srgbClr val="999999"/>
                </a:solidFill>
                <a:latin typeface="Helvetica Neue"/>
                <a:ea typeface="Helvetica Neue"/>
                <a:cs typeface="Helvetica Neue"/>
                <a:sym typeface="Helvetica Neue"/>
              </a:rPr>
              <a:t>Project Brief &amp; Assessment Assignment : </a:t>
            </a:r>
            <a:r>
              <a:rPr lang="en" sz="700" b="1" dirty="0">
                <a:latin typeface="Helvetica Neue"/>
                <a:ea typeface="Helvetica Neue"/>
                <a:cs typeface="Helvetica Neue"/>
                <a:sym typeface="Helvetica Neue"/>
              </a:rPr>
              <a:t>In Microsoft Team </a:t>
            </a:r>
            <a:r>
              <a:rPr kumimoji="0" lang="en-GB"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FAI</a:t>
            </a:r>
            <a:r>
              <a:rPr kumimoji="0" lang="en-NL"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1</a:t>
            </a:r>
            <a:r>
              <a:rPr kumimoji="0" lang="en-GB"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.P2-01  Project </a:t>
            </a:r>
            <a:r>
              <a:rPr kumimoji="0" lang="en-NL"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1</a:t>
            </a:r>
            <a:r>
              <a:rPr kumimoji="0" lang="en-GB" altLang="en-US" sz="7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B ADS&amp;AI</a:t>
            </a:r>
            <a:endParaRPr sz="700" b="1" dirty="0">
              <a:latin typeface="Helvetica Neue"/>
              <a:ea typeface="Helvetica Neue"/>
              <a:cs typeface="Helvetica Neue"/>
              <a:sym typeface="Helvetica Neue"/>
            </a:endParaRPr>
          </a:p>
          <a:p>
            <a:pPr marL="0" lvl="0" indent="0" algn="l" rtl="0">
              <a:spcBef>
                <a:spcPts val="0"/>
              </a:spcBef>
              <a:spcAft>
                <a:spcPts val="0"/>
              </a:spcAft>
              <a:buNone/>
            </a:pPr>
            <a:r>
              <a:rPr lang="en" sz="700" b="1" dirty="0">
                <a:solidFill>
                  <a:srgbClr val="999999"/>
                </a:solidFill>
                <a:latin typeface="Helvetica Neue"/>
                <a:ea typeface="Helvetica Neue"/>
                <a:cs typeface="Helvetica Neue"/>
                <a:sym typeface="Helvetica Neue"/>
              </a:rPr>
              <a:t>GitHub </a:t>
            </a:r>
            <a:r>
              <a:rPr lang="en-NL" sz="700" b="1" dirty="0">
                <a:solidFill>
                  <a:srgbClr val="999999"/>
                </a:solidFill>
                <a:latin typeface="Helvetica Neue"/>
                <a:ea typeface="Helvetica Neue"/>
                <a:cs typeface="Helvetica Neue"/>
                <a:sym typeface="Helvetica Neue"/>
              </a:rPr>
              <a:t>Page</a:t>
            </a:r>
            <a:r>
              <a:rPr lang="en" sz="700" b="1" dirty="0">
                <a:solidFill>
                  <a:srgbClr val="999999"/>
                </a:solidFill>
                <a:latin typeface="Helvetica Neue"/>
                <a:ea typeface="Helvetica Neue"/>
                <a:cs typeface="Helvetica Neue"/>
                <a:sym typeface="Helvetica Neue"/>
              </a:rPr>
              <a:t>: </a:t>
            </a:r>
            <a:r>
              <a:rPr lang="en-US" sz="700" b="1" dirty="0">
                <a:solidFill>
                  <a:srgbClr val="999999"/>
                </a:solidFill>
                <a:latin typeface="Helvetica Neue"/>
                <a:ea typeface="Helvetica Neue"/>
                <a:cs typeface="Helvetica Neue"/>
                <a:sym typeface="Helvetica Neue"/>
                <a:hlinkClick r:id="rId3"/>
              </a:rPr>
              <a:t>https://adsai.buas.nl/Year1/BlockB/</a:t>
            </a:r>
            <a:r>
              <a:rPr lang="en-NL" sz="700" b="1" dirty="0">
                <a:solidFill>
                  <a:srgbClr val="999999"/>
                </a:solidFill>
                <a:latin typeface="Helvetica Neue"/>
                <a:ea typeface="Helvetica Neue"/>
                <a:cs typeface="Helvetica Neue"/>
                <a:sym typeface="Helvetica Neue"/>
              </a:rPr>
              <a:t> </a:t>
            </a:r>
            <a:endParaRPr dirty="0">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sp>
        <p:nvSpPr>
          <p:cNvPr id="2" name="Rectangle 1">
            <a:extLst>
              <a:ext uri="{FF2B5EF4-FFF2-40B4-BE49-F238E27FC236}">
                <a16:creationId xmlns:a16="http://schemas.microsoft.com/office/drawing/2014/main" id="{ED2E902F-3793-054A-A49F-5F75EC799503}"/>
              </a:ext>
            </a:extLst>
          </p:cNvPr>
          <p:cNvSpPr/>
          <p:nvPr userDrawn="1"/>
        </p:nvSpPr>
        <p:spPr>
          <a:xfrm>
            <a:off x="0" y="4393870"/>
            <a:ext cx="9144000" cy="74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Sub-Header">
  <p:cSld name="CUSTOM_1_2_1">
    <p:bg>
      <p:bgPr>
        <a:solidFill>
          <a:srgbClr val="666666"/>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Roboto Thin"/>
              <a:buNone/>
              <a:defRPr sz="6000" b="0">
                <a:latin typeface="Roboto Thin"/>
                <a:ea typeface="Roboto Thin"/>
                <a:cs typeface="Roboto Thin"/>
                <a:sym typeface="Roboto Thin"/>
              </a:defRPr>
            </a:lvl1pPr>
            <a:lvl2pPr lvl="1" algn="ctr" rtl="0">
              <a:spcBef>
                <a:spcPts val="0"/>
              </a:spcBef>
              <a:spcAft>
                <a:spcPts val="0"/>
              </a:spcAft>
              <a:buClr>
                <a:srgbClr val="434343"/>
              </a:buClr>
              <a:buSzPts val="3600"/>
              <a:buNone/>
              <a:defRPr sz="3600">
                <a:solidFill>
                  <a:srgbClr val="434343"/>
                </a:solidFill>
              </a:defRPr>
            </a:lvl2pPr>
            <a:lvl3pPr lvl="2" algn="ctr" rtl="0">
              <a:spcBef>
                <a:spcPts val="0"/>
              </a:spcBef>
              <a:spcAft>
                <a:spcPts val="0"/>
              </a:spcAft>
              <a:buClr>
                <a:srgbClr val="434343"/>
              </a:buClr>
              <a:buSzPts val="3600"/>
              <a:buNone/>
              <a:defRPr sz="3600">
                <a:solidFill>
                  <a:srgbClr val="434343"/>
                </a:solidFill>
              </a:defRPr>
            </a:lvl3pPr>
            <a:lvl4pPr lvl="3" algn="ctr" rtl="0">
              <a:spcBef>
                <a:spcPts val="0"/>
              </a:spcBef>
              <a:spcAft>
                <a:spcPts val="0"/>
              </a:spcAft>
              <a:buClr>
                <a:srgbClr val="434343"/>
              </a:buClr>
              <a:buSzPts val="3600"/>
              <a:buNone/>
              <a:defRPr sz="3600">
                <a:solidFill>
                  <a:srgbClr val="434343"/>
                </a:solidFill>
              </a:defRPr>
            </a:lvl4pPr>
            <a:lvl5pPr lvl="4" algn="ctr" rtl="0">
              <a:spcBef>
                <a:spcPts val="0"/>
              </a:spcBef>
              <a:spcAft>
                <a:spcPts val="0"/>
              </a:spcAft>
              <a:buClr>
                <a:srgbClr val="434343"/>
              </a:buClr>
              <a:buSzPts val="3600"/>
              <a:buNone/>
              <a:defRPr sz="3600">
                <a:solidFill>
                  <a:srgbClr val="434343"/>
                </a:solidFill>
              </a:defRPr>
            </a:lvl5pPr>
            <a:lvl6pPr lvl="5" algn="ctr" rtl="0">
              <a:spcBef>
                <a:spcPts val="0"/>
              </a:spcBef>
              <a:spcAft>
                <a:spcPts val="0"/>
              </a:spcAft>
              <a:buClr>
                <a:srgbClr val="434343"/>
              </a:buClr>
              <a:buSzPts val="3600"/>
              <a:buNone/>
              <a:defRPr sz="3600">
                <a:solidFill>
                  <a:srgbClr val="434343"/>
                </a:solidFill>
              </a:defRPr>
            </a:lvl6pPr>
            <a:lvl7pPr lvl="6" algn="ctr" rtl="0">
              <a:spcBef>
                <a:spcPts val="0"/>
              </a:spcBef>
              <a:spcAft>
                <a:spcPts val="0"/>
              </a:spcAft>
              <a:buClr>
                <a:srgbClr val="434343"/>
              </a:buClr>
              <a:buSzPts val="3600"/>
              <a:buNone/>
              <a:defRPr sz="3600">
                <a:solidFill>
                  <a:srgbClr val="434343"/>
                </a:solidFill>
              </a:defRPr>
            </a:lvl7pPr>
            <a:lvl8pPr lvl="7" algn="ctr" rtl="0">
              <a:spcBef>
                <a:spcPts val="0"/>
              </a:spcBef>
              <a:spcAft>
                <a:spcPts val="0"/>
              </a:spcAft>
              <a:buClr>
                <a:srgbClr val="434343"/>
              </a:buClr>
              <a:buSzPts val="3600"/>
              <a:buNone/>
              <a:defRPr sz="3600">
                <a:solidFill>
                  <a:srgbClr val="434343"/>
                </a:solidFill>
              </a:defRPr>
            </a:lvl8pPr>
            <a:lvl9pPr lvl="8" algn="ctr" rtl="0">
              <a:spcBef>
                <a:spcPts val="0"/>
              </a:spcBef>
              <a:spcAft>
                <a:spcPts val="0"/>
              </a:spcAft>
              <a:buClr>
                <a:srgbClr val="434343"/>
              </a:buClr>
              <a:buSzPts val="3600"/>
              <a:buNone/>
              <a:defRPr sz="3600">
                <a:solidFill>
                  <a:srgbClr val="434343"/>
                </a:solidFill>
              </a:defRPr>
            </a:lvl9pPr>
          </a:lstStyle>
          <a:p>
            <a:endParaRPr/>
          </a:p>
        </p:txBody>
      </p:sp>
      <p:sp>
        <p:nvSpPr>
          <p:cNvPr id="23" name="Google Shape;23;p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1pPr>
            <a:lvl2pPr lvl="1"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4" name="Google Shape;24;p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Font typeface="Roboto Light"/>
              <a:buNone/>
              <a:defRPr>
                <a:latin typeface="Roboto Light"/>
                <a:ea typeface="Roboto Light"/>
                <a:cs typeface="Roboto Light"/>
                <a:sym typeface="Roboto Light"/>
              </a:defRPr>
            </a:lvl1pPr>
            <a:lvl2pPr lvl="1"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5" name="Google Shape;25;p4"/>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40000">
              <a:solidFill>
                <a:srgbClr val="B7B7B7"/>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ault">
  <p:cSld name="CUSTOM_2_4">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LO's">
  <p:cSld name="CUSTOM_2_3_1">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6"/>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
        <p:nvSpPr>
          <p:cNvPr id="43" name="Google Shape;43;p6"/>
          <p:cNvSpPr txBox="1"/>
          <p:nvPr/>
        </p:nvSpPr>
        <p:spPr>
          <a:xfrm>
            <a:off x="5852160" y="1252728"/>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
        <p:nvSpPr>
          <p:cNvPr id="44" name="Google Shape;44;p6"/>
          <p:cNvSpPr txBox="1"/>
          <p:nvPr/>
        </p:nvSpPr>
        <p:spPr>
          <a:xfrm>
            <a:off x="5852160" y="3136253"/>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Weeks">
  <p:cSld name="CUSTOM_2_2">
    <p:spTree>
      <p:nvGrpSpPr>
        <p:cNvPr id="1" name="Shape 45"/>
        <p:cNvGrpSpPr/>
        <p:nvPr/>
      </p:nvGrpSpPr>
      <p:grpSpPr>
        <a:xfrm>
          <a:off x="0" y="0"/>
          <a:ext cx="0" cy="0"/>
          <a:chOff x="0" y="0"/>
          <a:chExt cx="0" cy="0"/>
        </a:xfrm>
      </p:grpSpPr>
      <p:sp>
        <p:nvSpPr>
          <p:cNvPr id="46" name="Google Shape;46;p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7" name="Google Shape;47;p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8" name="Google Shape;48;p7"/>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9" name="Google Shape;49;p7"/>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0" name="Google Shape;50;p7"/>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 name="Google Shape;52;p7"/>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 name="Google Shape;53;p7"/>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eek 4 goals">
  <p:cSld name="CUSTOM_2_2_2">
    <p:spTree>
      <p:nvGrpSpPr>
        <p:cNvPr id="1" name="Shape 54"/>
        <p:cNvGrpSpPr/>
        <p:nvPr/>
      </p:nvGrpSpPr>
      <p:grpSpPr>
        <a:xfrm>
          <a:off x="0" y="0"/>
          <a:ext cx="0" cy="0"/>
          <a:chOff x="0" y="0"/>
          <a:chExt cx="0" cy="0"/>
        </a:xfrm>
      </p:grpSpPr>
      <p:sp>
        <p:nvSpPr>
          <p:cNvPr id="55" name="Google Shape;55;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6" name="Google Shape;56;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7" name="Google Shape;57;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8" name="Google Shape;58;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9" name="Google Shape;59;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 name="Google Shape;63;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4" name="Google Shape;64;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eedback Slides">
  <p:cSld name="CUSTOM_2_2_1">
    <p:bg>
      <p:bgPr>
        <a:solidFill>
          <a:srgbClr val="134F5C"/>
        </a:solidFill>
        <a:effectLst/>
      </p:bgPr>
    </p:bg>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67" name="Google Shape;67;p9"/>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8" name="Google Shape;68;p9"/>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 name="Google Shape;70;p9"/>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 name="Google Shape;71;p9"/>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11"/>
          <p:cNvSpPr/>
          <p:nvPr/>
        </p:nvSpPr>
        <p:spPr>
          <a:xfrm>
            <a:off x="3108960" y="-1200"/>
            <a:ext cx="6035100" cy="5143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5" name="Google Shape;85;p11"/>
          <p:cNvSpPr txBox="1">
            <a:spLocks noGrp="1"/>
          </p:cNvSpPr>
          <p:nvPr>
            <p:ph type="title"/>
          </p:nvPr>
        </p:nvSpPr>
        <p:spPr>
          <a:xfrm>
            <a:off x="265500" y="308799"/>
            <a:ext cx="4045200"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6" name="Google Shape;86;p11"/>
          <p:cNvSpPr txBox="1">
            <a:spLocks noGrp="1"/>
          </p:cNvSpPr>
          <p:nvPr>
            <p:ph type="subTitle" idx="1"/>
          </p:nvPr>
        </p:nvSpPr>
        <p:spPr>
          <a:xfrm>
            <a:off x="265500" y="1860700"/>
            <a:ext cx="4045200"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7" name="Google Shape;87;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8" name="Google Shape;88;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ctrTitle"/>
          </p:nvPr>
        </p:nvSpPr>
        <p:spPr>
          <a:xfrm>
            <a:off x="3657600" y="548650"/>
            <a:ext cx="4937700" cy="326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FFFF"/>
                </a:solidFill>
                <a:latin typeface="Roboto"/>
                <a:ea typeface="Roboto"/>
                <a:cs typeface="Roboto"/>
                <a:sym typeface="Roboto"/>
              </a:rPr>
              <a:t>«studentname»</a:t>
            </a:r>
            <a:endParaRPr dirty="0">
              <a:solidFill>
                <a:srgbClr val="FFFFFF"/>
              </a:solidFill>
              <a:latin typeface="Roboto"/>
              <a:ea typeface="Roboto"/>
              <a:cs typeface="Roboto"/>
              <a:sym typeface="Roboto"/>
            </a:endParaRPr>
          </a:p>
          <a:p>
            <a:pPr marL="0" lvl="0" indent="0" algn="l" rtl="0">
              <a:spcBef>
                <a:spcPts val="0"/>
              </a:spcBef>
              <a:spcAft>
                <a:spcPts val="0"/>
              </a:spcAft>
              <a:buNone/>
            </a:pPr>
            <a:r>
              <a:rPr lang="en" dirty="0">
                <a:solidFill>
                  <a:srgbClr val="FFFFFF"/>
                </a:solidFill>
                <a:latin typeface="Roboto"/>
                <a:ea typeface="Roboto"/>
                <a:cs typeface="Roboto"/>
                <a:sym typeface="Roboto"/>
              </a:rPr>
              <a:t>«studentid»</a:t>
            </a:r>
            <a:endParaRPr dirty="0">
              <a:solidFill>
                <a:srgbClr val="FFFFFF"/>
              </a:solidFill>
              <a:latin typeface="Roboto"/>
              <a:ea typeface="Roboto"/>
              <a:cs typeface="Roboto"/>
              <a:sym typeface="Roboto"/>
            </a:endParaRPr>
          </a:p>
        </p:txBody>
      </p:sp>
      <p:sp>
        <p:nvSpPr>
          <p:cNvPr id="94" name="Google Shape;94;p12" descr="Face" title="Face"/>
          <p:cNvSpPr/>
          <p:nvPr/>
        </p:nvSpPr>
        <p:spPr>
          <a:xfrm>
            <a:off x="3749050" y="640075"/>
            <a:ext cx="1371600" cy="137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[photo]</a:t>
            </a:r>
            <a:endParaRPr/>
          </a:p>
        </p:txBody>
      </p:sp>
      <p:sp>
        <p:nvSpPr>
          <p:cNvPr id="95" name="Google Shape;95;p12"/>
          <p:cNvSpPr txBox="1">
            <a:spLocks noGrp="1"/>
          </p:cNvSpPr>
          <p:nvPr>
            <p:ph type="subTitle" idx="1"/>
          </p:nvPr>
        </p:nvSpPr>
        <p:spPr>
          <a:xfrm>
            <a:off x="548650" y="2718275"/>
            <a:ext cx="2011800" cy="1260000"/>
          </a:xfrm>
          <a:prstGeom prst="rect">
            <a:avLst/>
          </a:prstGeom>
        </p:spPr>
        <p:txBody>
          <a:bodyPr spcFirstLastPara="1" wrap="square" lIns="91425" tIns="91425" rIns="91425" bIns="91425" anchor="b" anchorCtr="0">
            <a:noAutofit/>
          </a:bodyPr>
          <a:lstStyle/>
          <a:p>
            <a:pPr marL="0" lvl="0" indent="0" algn="l" rtl="0">
              <a:lnSpc>
                <a:spcPct val="104000"/>
              </a:lnSpc>
              <a:spcBef>
                <a:spcPts val="0"/>
              </a:spcBef>
              <a:spcAft>
                <a:spcPts val="0"/>
              </a:spcAft>
              <a:buNone/>
            </a:pPr>
            <a:r>
              <a:rPr lang="en" sz="1800" dirty="0">
                <a:solidFill>
                  <a:srgbClr val="434343"/>
                </a:solidFill>
              </a:rPr>
              <a:t>Learning Log </a:t>
            </a:r>
            <a:endParaRPr sz="1800" dirty="0">
              <a:solidFill>
                <a:srgbClr val="434343"/>
              </a:solidFill>
            </a:endParaRPr>
          </a:p>
          <a:p>
            <a:pPr marL="0" lvl="0" indent="0" algn="l" rtl="0">
              <a:lnSpc>
                <a:spcPct val="104000"/>
              </a:lnSpc>
              <a:spcBef>
                <a:spcPts val="800"/>
              </a:spcBef>
              <a:spcAft>
                <a:spcPts val="800"/>
              </a:spcAft>
              <a:buNone/>
            </a:pPr>
            <a:r>
              <a:rPr lang="en" sz="1800" dirty="0">
                <a:solidFill>
                  <a:srgbClr val="434343"/>
                </a:solidFill>
              </a:rPr>
              <a:t>«academicyear» «academicblock» </a:t>
            </a:r>
            <a:endParaRPr sz="1800" dirty="0">
              <a:solidFill>
                <a:srgbClr val="434343"/>
              </a:solidFill>
            </a:endParaRPr>
          </a:p>
        </p:txBody>
      </p:sp>
      <p:sp>
        <p:nvSpPr>
          <p:cNvPr id="2" name="TextBox 1">
            <a:extLst>
              <a:ext uri="{FF2B5EF4-FFF2-40B4-BE49-F238E27FC236}">
                <a16:creationId xmlns:a16="http://schemas.microsoft.com/office/drawing/2014/main" id="{F6DF244E-7A68-4325-B7D7-5C2B203F44F9}"/>
              </a:ext>
            </a:extLst>
          </p:cNvPr>
          <p:cNvSpPr txBox="1"/>
          <p:nvPr/>
        </p:nvSpPr>
        <p:spPr>
          <a:xfrm>
            <a:off x="3200399" y="234314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Click to add text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973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Tree>
    <p:extLst>
      <p:ext uri="{BB962C8B-B14F-4D97-AF65-F5344CB8AC3E}">
        <p14:creationId xmlns:p14="http://schemas.microsoft.com/office/powerpoint/2010/main" val="3366952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40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Tree>
    <p:extLst>
      <p:ext uri="{BB962C8B-B14F-4D97-AF65-F5344CB8AC3E}">
        <p14:creationId xmlns:p14="http://schemas.microsoft.com/office/powerpoint/2010/main" val="1600689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163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Tree>
    <p:extLst>
      <p:ext uri="{BB962C8B-B14F-4D97-AF65-F5344CB8AC3E}">
        <p14:creationId xmlns:p14="http://schemas.microsoft.com/office/powerpoint/2010/main" val="2397875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546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Tree>
    <p:extLst>
      <p:ext uri="{BB962C8B-B14F-4D97-AF65-F5344CB8AC3E}">
        <p14:creationId xmlns:p14="http://schemas.microsoft.com/office/powerpoint/2010/main" val="628294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To Use</a:t>
            </a:r>
            <a:endParaRPr/>
          </a:p>
          <a:p>
            <a:pPr marL="0" lvl="0" indent="0" algn="ctr" rtl="0">
              <a:spcBef>
                <a:spcPts val="0"/>
              </a:spcBef>
              <a:spcAft>
                <a:spcPts val="0"/>
              </a:spcAft>
              <a:buNone/>
            </a:pPr>
            <a:r>
              <a:rPr lang="en"/>
              <a:t>This Template</a:t>
            </a:r>
            <a:endParaRPr/>
          </a:p>
        </p:txBody>
      </p:sp>
      <p:sp>
        <p:nvSpPr>
          <p:cNvPr id="102" name="Google Shape;102;p13"/>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As a student at Breda University of Applied Sciences studying to become a professional, you are required to provide evidence that demonstrates your professional learning and growth during the block. This template is intended to provide you with a well-structured and organised format for doing this effectively. Keep in mind that certain competencies may require you to update your evidence every week, and others may have only be relevant during a particular week or two.</a:t>
            </a:r>
            <a:endParaRPr dirty="0"/>
          </a:p>
          <a:p>
            <a:pPr marL="0" lvl="0" indent="0" algn="l" rtl="0">
              <a:spcBef>
                <a:spcPts val="800"/>
              </a:spcBef>
              <a:spcAft>
                <a:spcPts val="0"/>
              </a:spcAft>
              <a:buNone/>
            </a:pPr>
            <a:endParaRPr dirty="0"/>
          </a:p>
          <a:p>
            <a:pPr marL="0" lvl="0" indent="0" algn="l" rtl="0">
              <a:spcBef>
                <a:spcPts val="800"/>
              </a:spcBef>
              <a:spcAft>
                <a:spcPts val="0"/>
              </a:spcAft>
              <a:buNone/>
            </a:pPr>
            <a:r>
              <a:rPr lang="en" dirty="0"/>
              <a:t>With the evidence you present here teachers should get a clear and comprehensive overview of your progress, how you’ve engaged with feedback, as well as your general attitude and performance as a student and as an aspiring professional developer.</a:t>
            </a:r>
            <a:endParaRPr dirty="0"/>
          </a:p>
          <a:p>
            <a:pPr marL="0" lvl="0" indent="0" algn="l" rtl="0">
              <a:spcBef>
                <a:spcPts val="800"/>
              </a:spcBef>
              <a:spcAft>
                <a:spcPts val="0"/>
              </a:spcAft>
              <a:buNone/>
            </a:pPr>
            <a:endParaRPr dirty="0"/>
          </a:p>
          <a:p>
            <a:pPr marL="0" lvl="0" indent="0" algn="l" rtl="0">
              <a:spcBef>
                <a:spcPts val="800"/>
              </a:spcBef>
              <a:spcAft>
                <a:spcPts val="0"/>
              </a:spcAft>
              <a:buNone/>
            </a:pPr>
            <a:r>
              <a:rPr lang="en" dirty="0"/>
              <a:t>Note that number and size of text boxes and how they are organized on each slide may be modified as needed. It is up to you to decide what layout is most effective for the content you are providing. You may also add slides if needed, but try to be as economical as possible, i.e. quality over quantity. Focus on the things that are the most significant and meaningful.</a:t>
            </a:r>
            <a:endParaRPr dirty="0"/>
          </a:p>
          <a:p>
            <a:pPr marL="0" lvl="0" indent="0" algn="l" rtl="0">
              <a:spcBef>
                <a:spcPts val="800"/>
              </a:spcBef>
              <a:spcAft>
                <a:spcPts val="0"/>
              </a:spcAft>
              <a:buNone/>
            </a:pPr>
            <a:endParaRPr dirty="0"/>
          </a:p>
          <a:p>
            <a:pPr marL="0" lvl="0" indent="0" algn="l" rtl="0">
              <a:spcBef>
                <a:spcPts val="800"/>
              </a:spcBef>
              <a:spcAft>
                <a:spcPts val="800"/>
              </a:spcAft>
              <a:buNone/>
            </a:pPr>
            <a:r>
              <a:rPr lang="en" dirty="0"/>
              <a:t>You are also free to stylise this template to improve the graphic design and visual appeal, but please remember its purpose: to provide evidence of your progress towards becoming a professional developer. Changes should only enhance and extend the information, and may never subtract. I.e. do not delete anything or change the order of things. If in doubt, seek approval from your teachers!</a:t>
            </a:r>
            <a:endParaRPr dirty="0"/>
          </a:p>
        </p:txBody>
      </p:sp>
      <p:pic>
        <p:nvPicPr>
          <p:cNvPr id="1026" name="Picture 2" descr="Artificial intelligence brain">
            <a:extLst>
              <a:ext uri="{FF2B5EF4-FFF2-40B4-BE49-F238E27FC236}">
                <a16:creationId xmlns:a16="http://schemas.microsoft.com/office/drawing/2014/main" id="{31E76062-B307-B28D-6D09-6AB7455F1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 y="453863"/>
            <a:ext cx="3102126" cy="16152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8</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8</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202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8</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8</a:t>
            </a:r>
            <a:endParaRPr dirty="0"/>
          </a:p>
        </p:txBody>
      </p:sp>
    </p:spTree>
    <p:extLst>
      <p:ext uri="{BB962C8B-B14F-4D97-AF65-F5344CB8AC3E}">
        <p14:creationId xmlns:p14="http://schemas.microsoft.com/office/powerpoint/2010/main" val="3657977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357" name="Google Shape;357;p38"/>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a:t>
            </a:r>
            <a:endParaRPr/>
          </a:p>
          <a:p>
            <a:pPr marL="0" lvl="0" indent="0" algn="ctr" rtl="0">
              <a:spcBef>
                <a:spcPts val="0"/>
              </a:spcBef>
              <a:spcAft>
                <a:spcPts val="0"/>
              </a:spcAft>
              <a:buNone/>
            </a:pPr>
            <a:r>
              <a:rPr lang="en"/>
              <a:t>Intended Learning Outcomes</a:t>
            </a:r>
            <a:endParaRPr sz="3000"/>
          </a:p>
        </p:txBody>
      </p:sp>
      <p:sp>
        <p:nvSpPr>
          <p:cNvPr id="358" name="Google Shape;358;p38"/>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1</a:t>
            </a:r>
            <a:endParaRPr/>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a:t>Professional </a:t>
            </a:r>
            <a:r>
              <a:rPr lang="nl-NL" dirty="0" err="1"/>
              <a:t>Practice</a:t>
            </a:r>
            <a:endParaRPr dirty="0"/>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a:spcBef>
                <a:spcPts val="0"/>
              </a:spcBef>
              <a:spcAft>
                <a:spcPts val="0"/>
              </a:spcAft>
              <a:buNone/>
            </a:pPr>
            <a:r>
              <a:rPr lang="en-GB" dirty="0"/>
              <a:t>The student 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r>
              <a:rPr lang="en-NL" dirty="0"/>
              <a:t>.</a:t>
            </a:r>
            <a:endParaRPr lang="en"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1</a:t>
            </a:r>
            <a:endParaRPr sz="40000">
              <a:solidFill>
                <a:srgbClr val="999999"/>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1/7</a:t>
            </a:r>
            <a:endParaRPr dirty="0"/>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a:t>
            </a:r>
            <a:r>
              <a:rPr lang="en" sz="900" b="1" i="1" dirty="0">
                <a:solidFill>
                  <a:schemeClr val="lt1"/>
                </a:solidFill>
                <a:latin typeface="Helvetica Neue"/>
                <a:ea typeface="Helvetica Neue"/>
                <a:cs typeface="Helvetica Neue"/>
                <a:sym typeface="Helvetica Neue"/>
              </a:rPr>
              <a:t>using links to GitHub </a:t>
            </a:r>
            <a:r>
              <a:rPr lang="en" sz="900" i="1" dirty="0">
                <a:solidFill>
                  <a:schemeClr val="lt1"/>
                </a:solidFill>
                <a:latin typeface="Helvetica Neue"/>
                <a:ea typeface="Helvetica Neue"/>
                <a:cs typeface="Helvetica Neue"/>
                <a:sym typeface="Helvetica Neue"/>
              </a:rPr>
              <a:t>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r>
              <a:rPr lang="en-NL" dirty="0"/>
              <a:t>.</a:t>
            </a:r>
            <a:endParaRPr lang="en-GB" dirty="0"/>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NL" dirty="0"/>
              <a:t>0</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accurately tracks time spent on planned and unplanned work, noting reasons for and consequences of deviations from the planned objectives.</a:t>
            </a:r>
            <a:r>
              <a:rPr lang="en-GB" dirty="0"/>
              <a:t>	</a:t>
            </a:r>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2</a:t>
            </a:r>
            <a:endParaRPr dirty="0"/>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Personal Development</a:t>
            </a:r>
            <a:endParaRPr/>
          </a:p>
          <a:p>
            <a:pPr marL="0" lvl="0" indent="0" algn="ctr" rtl="0">
              <a:spcBef>
                <a:spcPts val="0"/>
              </a:spcBef>
              <a:spcAft>
                <a:spcPts val="0"/>
              </a:spcAft>
              <a:buNone/>
            </a:pPr>
            <a:r>
              <a:rPr lang="en"/>
              <a:t>&amp; Academic Practice</a:t>
            </a:r>
            <a:endParaRPr/>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demonstrate self-exploration and personal development, good academic practices in learning how to learn and the acquisition of professional knowledge through research, </a:t>
            </a:r>
          </a:p>
          <a:p>
            <a:pPr marL="0" lvl="0" indent="0" algn="r" rtl="0">
              <a:spcBef>
                <a:spcPts val="0"/>
              </a:spcBef>
              <a:spcAft>
                <a:spcPts val="0"/>
              </a:spcAft>
              <a:buNone/>
            </a:pPr>
            <a:r>
              <a:rPr lang="en-GB" dirty="0"/>
              <a:t>study, analysis, applied practice, discussion and reporting</a:t>
            </a:r>
            <a:r>
              <a:rPr lang="en-NL" dirty="0"/>
              <a:t>.</a:t>
            </a:r>
            <a:endParaRPr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2</a:t>
            </a:r>
            <a:endParaRPr sz="40000" dirty="0">
              <a:solidFill>
                <a:srgbClr val="999999"/>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8"/>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2</a:t>
            </a:r>
            <a:endParaRPr/>
          </a:p>
        </p:txBody>
      </p:sp>
      <p:sp>
        <p:nvSpPr>
          <p:cNvPr id="457" name="Google Shape;457;p48"/>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2/7</a:t>
            </a:r>
            <a:endParaRPr dirty="0"/>
          </a:p>
        </p:txBody>
      </p:sp>
      <p:sp>
        <p:nvSpPr>
          <p:cNvPr id="459" name="Google Shape;459;p48"/>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demonstrate self-exploration and personal development, good academic practices in learning how to learn and the acquisition of professional knowledge through research, </a:t>
            </a:r>
            <a:r>
              <a:rPr lang="en-NL" dirty="0"/>
              <a:t> </a:t>
            </a:r>
            <a:r>
              <a:rPr lang="en-GB" dirty="0"/>
              <a:t>study, analysis, applied practice, discussion and reporting.</a:t>
            </a:r>
          </a:p>
        </p:txBody>
      </p:sp>
      <p:sp>
        <p:nvSpPr>
          <p:cNvPr id="460" name="Google Shape;460;p48"/>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a:t>
            </a:r>
            <a:r>
              <a:rPr lang="en-NL" dirty="0"/>
              <a:t>0</a:t>
            </a:r>
            <a:endParaRPr dirty="0"/>
          </a:p>
        </p:txBody>
      </p:sp>
      <p:sp>
        <p:nvSpPr>
          <p:cNvPr id="461" name="Google Shape;461;p48"/>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reflects on personal behavior and attitudes, showing critical analysis of key lessons learned and identifying clear action points for improvement.</a:t>
            </a:r>
            <a:r>
              <a:rPr lang="en-GB" dirty="0"/>
              <a:t>	</a:t>
            </a:r>
          </a:p>
        </p:txBody>
      </p:sp>
      <p:sp>
        <p:nvSpPr>
          <p:cNvPr id="462" name="Google Shape;462;p48"/>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Personal Development &amp; Academic Practice</a:t>
            </a:r>
            <a:endParaRPr sz="1100" dirty="0"/>
          </a:p>
        </p:txBody>
      </p:sp>
      <p:sp>
        <p:nvSpPr>
          <p:cNvPr id="4" name="Google Shape;395;p42">
            <a:extLst>
              <a:ext uri="{FF2B5EF4-FFF2-40B4-BE49-F238E27FC236}">
                <a16:creationId xmlns:a16="http://schemas.microsoft.com/office/drawing/2014/main" id="{7E93B4A9-D73C-446C-CDB2-6AA164C78E43}"/>
              </a:ext>
            </a:extLst>
          </p:cNvPr>
          <p:cNvSpPr txBox="1">
            <a:spLocks noGrp="1"/>
          </p:cNvSpPr>
          <p:nvPr>
            <p:ph type="body" idx="1"/>
          </p:nvPr>
        </p:nvSpPr>
        <p:spPr>
          <a:xfrm>
            <a:off x="182563" y="1069975"/>
            <a:ext cx="5486400" cy="3895725"/>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a:t>
            </a:r>
            <a:r>
              <a:rPr lang="en" sz="900" b="1" i="1" dirty="0">
                <a:solidFill>
                  <a:schemeClr val="lt1"/>
                </a:solidFill>
                <a:latin typeface="Helvetica Neue"/>
                <a:ea typeface="Helvetica Neue"/>
                <a:cs typeface="Helvetica Neue"/>
                <a:sym typeface="Helvetica Neue"/>
              </a:rPr>
              <a:t>using links to GitHub</a:t>
            </a:r>
            <a:r>
              <a:rPr lang="en" sz="900" i="1" dirty="0">
                <a:solidFill>
                  <a:schemeClr val="lt1"/>
                </a:solidFill>
                <a:latin typeface="Helvetica Neue"/>
                <a:ea typeface="Helvetica Neue"/>
                <a:cs typeface="Helvetica Neue"/>
                <a:sym typeface="Helvetica Neue"/>
              </a:rPr>
              <a:t>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3</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Governance</a:t>
            </a:r>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The student is able to understand and apply appropriate ethical and legal frameworks while working with privacy-sensitive data. 							</a:t>
            </a:r>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3</a:t>
            </a:r>
            <a:endParaRPr sz="40000">
              <a:solidFill>
                <a:srgbClr val="999999"/>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3</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3/7</a:t>
            </a:r>
            <a:endParaRPr dirty="0"/>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900" i="1" dirty="0">
                <a:solidFill>
                  <a:schemeClr val="lt1"/>
                </a:solidFill>
                <a:latin typeface="Helvetica Neue"/>
                <a:ea typeface="Helvetica Neue"/>
                <a:cs typeface="Helvetica Neue"/>
                <a:sym typeface="Helvetica Neue"/>
              </a:rPr>
              <a:t>Show </a:t>
            </a:r>
            <a:r>
              <a:rPr lang="en-US" sz="900" b="1" i="1" dirty="0">
                <a:solidFill>
                  <a:schemeClr val="lt1"/>
                </a:solidFill>
                <a:latin typeface="Helvetica Neue"/>
                <a:ea typeface="Helvetica Neue"/>
                <a:cs typeface="Helvetica Neue"/>
                <a:sym typeface="Helvetica Neue"/>
              </a:rPr>
              <a:t>using links to GitHub </a:t>
            </a:r>
            <a:r>
              <a:rPr lang="en-US" sz="900" i="1" dirty="0">
                <a:solidFill>
                  <a:schemeClr val="lt1"/>
                </a:solidFill>
                <a:latin typeface="Helvetica Neue"/>
                <a:ea typeface="Helvetica Neue"/>
                <a:cs typeface="Helvetica Neue"/>
                <a:sym typeface="Helvetica Neue"/>
              </a:rPr>
              <a:t>your best examples, do not go overboard, add in short description, you are free to alter this layout (or add slides per evidence) to suit your needs. Just be sure that it is clear.</a:t>
            </a:r>
            <a:endParaRPr lang="en-US" sz="900" dirty="0">
              <a:solidFill>
                <a:schemeClr val="lt1"/>
              </a:solidFill>
            </a:endParaRPr>
          </a:p>
          <a:p>
            <a:pPr marL="0" lvl="0" indent="0" algn="l" rtl="0">
              <a:lnSpc>
                <a:spcPct val="115000"/>
              </a:lnSpc>
              <a:spcBef>
                <a:spcPts val="0"/>
              </a:spcBef>
              <a:spcAft>
                <a:spcPts val="0"/>
              </a:spcAft>
              <a:buNone/>
            </a:pPr>
            <a:endParaRPr lang="en-US"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3.0</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Students develop a  basic knowledge of ethics and law associated with data and AI.</a:t>
            </a:r>
            <a:endParaRPr lang="en-GB" dirty="0"/>
          </a:p>
        </p:txBody>
      </p:sp>
      <p:sp>
        <p:nvSpPr>
          <p:cNvPr id="8" name="Google Shape;459;p48">
            <a:extLst>
              <a:ext uri="{FF2B5EF4-FFF2-40B4-BE49-F238E27FC236}">
                <a16:creationId xmlns:a16="http://schemas.microsoft.com/office/drawing/2014/main" id="{DE8B85CC-86BE-FFBA-5E25-9E5D1318CD48}"/>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is able to understand and apply appropriate ethical and legal frameworks while working with privacy-sensitive data. 			</a:t>
            </a:r>
            <a:endParaRPr lang="en-GB" dirty="0"/>
          </a:p>
        </p:txBody>
      </p:sp>
      <p:sp>
        <p:nvSpPr>
          <p:cNvPr id="4" name="Google Shape;462;p48">
            <a:extLst>
              <a:ext uri="{FF2B5EF4-FFF2-40B4-BE49-F238E27FC236}">
                <a16:creationId xmlns:a16="http://schemas.microsoft.com/office/drawing/2014/main" id="{4B1AFA75-0BFC-2AF2-8AED-33D45D7F8644}"/>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Data Governance</a:t>
            </a:r>
            <a:endParaRPr sz="11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4</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Management and Understanding</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Students develop a basic understanding of python programming concepts and are able to collect, clean, and explore data using industry standard libraries.</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4</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411156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274320" y="308799"/>
            <a:ext cx="2560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Learning Log</a:t>
            </a:r>
            <a:endParaRPr/>
          </a:p>
          <a:p>
            <a:pPr marL="0" lvl="0" indent="0" algn="ctr" rtl="0">
              <a:spcBef>
                <a:spcPts val="0"/>
              </a:spcBef>
              <a:spcAft>
                <a:spcPts val="0"/>
              </a:spcAft>
              <a:buNone/>
            </a:pPr>
            <a:r>
              <a:rPr lang="en"/>
              <a:t>Structure</a:t>
            </a:r>
            <a:endParaRPr/>
          </a:p>
        </p:txBody>
      </p:sp>
      <p:sp>
        <p:nvSpPr>
          <p:cNvPr id="109" name="Google Shape;109;p14"/>
          <p:cNvSpPr txBox="1">
            <a:spLocks noGrp="1"/>
          </p:cNvSpPr>
          <p:nvPr>
            <p:ph type="subTitle" idx="1"/>
          </p:nvPr>
        </p:nvSpPr>
        <p:spPr>
          <a:xfrm>
            <a:off x="274320" y="1860700"/>
            <a:ext cx="2560200" cy="301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Section A</a:t>
            </a:r>
            <a:endParaRPr sz="1400" dirty="0"/>
          </a:p>
          <a:p>
            <a:pPr marL="182880" lvl="0" indent="-180340" algn="l" rtl="0">
              <a:spcBef>
                <a:spcPts val="0"/>
              </a:spcBef>
              <a:spcAft>
                <a:spcPts val="0"/>
              </a:spcAft>
              <a:buSzPts val="1400"/>
              <a:buChar char="●"/>
            </a:pPr>
            <a:r>
              <a:rPr lang="en-US" sz="1400" dirty="0"/>
              <a:t>Not Relevant this Block</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 sz="1400" dirty="0"/>
              <a:t>Section B </a:t>
            </a:r>
            <a:endParaRPr sz="1400" dirty="0"/>
          </a:p>
          <a:p>
            <a:pPr marL="182880" lvl="0" indent="-180340" algn="l" rtl="0">
              <a:spcBef>
                <a:spcPts val="0"/>
              </a:spcBef>
              <a:spcAft>
                <a:spcPts val="0"/>
              </a:spcAft>
              <a:buSzPts val="1400"/>
              <a:buChar char="●"/>
            </a:pPr>
            <a:r>
              <a:rPr lang="en" sz="1400" dirty="0"/>
              <a:t>ILO section</a:t>
            </a:r>
            <a:endParaRPr sz="1400" dirty="0"/>
          </a:p>
          <a:p>
            <a:pPr marL="182880" lvl="0" indent="-180340" algn="l" rtl="0">
              <a:spcBef>
                <a:spcPts val="0"/>
              </a:spcBef>
              <a:spcAft>
                <a:spcPts val="0"/>
              </a:spcAft>
              <a:buSzPts val="1400"/>
              <a:buChar char="●"/>
            </a:pPr>
            <a:r>
              <a:rPr lang="en" sz="1400" dirty="0"/>
              <a:t>Week log section</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 sz="1400" dirty="0"/>
              <a:t>Section C</a:t>
            </a:r>
            <a:endParaRPr sz="1400" dirty="0"/>
          </a:p>
          <a:p>
            <a:pPr marL="182880" lvl="0" indent="-180340" algn="l" rtl="0">
              <a:spcBef>
                <a:spcPts val="0"/>
              </a:spcBef>
              <a:spcAft>
                <a:spcPts val="0"/>
              </a:spcAft>
              <a:buSzPts val="1400"/>
              <a:buChar char="●"/>
            </a:pPr>
            <a:r>
              <a:rPr lang="en" sz="1400" dirty="0"/>
              <a:t>Block reflection</a:t>
            </a:r>
            <a:endParaRPr sz="1400" dirty="0"/>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1" u="sng" dirty="0"/>
              <a:t>Section A - My Plan	</a:t>
            </a:r>
            <a:r>
              <a:rPr lang="en-US" b="0" i="1" u="none" strike="noStrike" dirty="0">
                <a:solidFill>
                  <a:srgbClr val="FFFFFF"/>
                </a:solidFill>
                <a:effectLst/>
                <a:latin typeface="Roboto" panose="02000000000000000000" pitchFamily="2" charset="0"/>
              </a:rPr>
              <a:t>Not Relevant this block. </a:t>
            </a:r>
            <a:r>
              <a:rPr lang="en-US" b="0" i="1" u="sng" dirty="0">
                <a:solidFill>
                  <a:srgbClr val="FFFFFF"/>
                </a:solidFill>
                <a:effectLst/>
                <a:latin typeface="Roboto" panose="02000000000000000000" pitchFamily="2" charset="0"/>
              </a:rPr>
              <a:t>Will be included from block D onwards</a:t>
            </a:r>
            <a:endParaRPr i="1" u="sng" dirty="0"/>
          </a:p>
          <a:p>
            <a:pPr marL="0" lvl="0" indent="0" algn="l" rtl="0">
              <a:spcBef>
                <a:spcPts val="800"/>
              </a:spcBef>
              <a:spcAft>
                <a:spcPts val="0"/>
              </a:spcAft>
              <a:buNone/>
            </a:pPr>
            <a:r>
              <a:rPr lang="en" dirty="0"/>
              <a:t>Your plan describes your goals for the block. Starting with where you are right now, where do you want to be at the end of the block? I.e. what role(s) will you take responsibility for, and how will you demonstrate progress relevant to the ILOs for this block? What tasks and deliverables are best aligned with your role and the project brief?</a:t>
            </a:r>
            <a:endParaRPr dirty="0"/>
          </a:p>
          <a:p>
            <a:pPr marL="0" lvl="0" indent="0" algn="l" rtl="0">
              <a:spcBef>
                <a:spcPts val="800"/>
              </a:spcBef>
              <a:spcAft>
                <a:spcPts val="0"/>
              </a:spcAft>
              <a:buNone/>
            </a:pPr>
            <a:r>
              <a:rPr lang="en" sz="1200" b="1" u="sng" dirty="0"/>
              <a:t>Section B - ILO’s		</a:t>
            </a:r>
            <a:r>
              <a:rPr lang="en" i="1" dirty="0"/>
              <a:t>Must be completed in </a:t>
            </a:r>
            <a:r>
              <a:rPr lang="en" i="1" u="sng" dirty="0"/>
              <a:t>week </a:t>
            </a:r>
            <a:r>
              <a:rPr lang="en-NL" i="1" u="sng" dirty="0"/>
              <a:t>8</a:t>
            </a:r>
            <a:r>
              <a:rPr lang="en" i="1" dirty="0"/>
              <a:t>, but should be updated </a:t>
            </a:r>
            <a:r>
              <a:rPr lang="en" i="1" u="sng" dirty="0"/>
              <a:t>regularly</a:t>
            </a:r>
            <a:endParaRPr i="1" u="sng" dirty="0"/>
          </a:p>
          <a:p>
            <a:pPr marL="0" lvl="0" indent="0" algn="l" rtl="0">
              <a:spcBef>
                <a:spcPts val="800"/>
              </a:spcBef>
              <a:spcAft>
                <a:spcPts val="0"/>
              </a:spcAft>
              <a:buNone/>
            </a:pPr>
            <a:r>
              <a:rPr lang="en" dirty="0"/>
              <a:t>This is where you link your evidence to each of the Intended Learning Outcomes of this block.</a:t>
            </a:r>
            <a:endParaRPr dirty="0"/>
          </a:p>
          <a:p>
            <a:pPr marL="0" lvl="0" indent="0" algn="l" rtl="0">
              <a:spcBef>
                <a:spcPts val="800"/>
              </a:spcBef>
              <a:spcAft>
                <a:spcPts val="0"/>
              </a:spcAft>
              <a:buNone/>
            </a:pPr>
            <a:r>
              <a:rPr lang="en" sz="1200" b="1" u="sng" dirty="0"/>
              <a:t>Section B - Weekly Log	</a:t>
            </a:r>
            <a:r>
              <a:rPr lang="en" i="1" dirty="0"/>
              <a:t>Must be updated </a:t>
            </a:r>
            <a:r>
              <a:rPr lang="en" i="1" u="sng" dirty="0"/>
              <a:t>every week</a:t>
            </a:r>
            <a:endParaRPr i="1" u="sng" dirty="0"/>
          </a:p>
          <a:p>
            <a:pPr marL="0" lvl="0" indent="0" algn="l" rtl="0">
              <a:spcBef>
                <a:spcPts val="800"/>
              </a:spcBef>
              <a:spcAft>
                <a:spcPts val="0"/>
              </a:spcAft>
              <a:buNone/>
            </a:pPr>
            <a:r>
              <a:rPr lang="en" dirty="0"/>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dirty="0"/>
          </a:p>
          <a:p>
            <a:pPr marL="0" lvl="0" indent="0" algn="l" rtl="0">
              <a:spcBef>
                <a:spcPts val="800"/>
              </a:spcBef>
              <a:spcAft>
                <a:spcPts val="0"/>
              </a:spcAft>
              <a:buNone/>
            </a:pPr>
            <a:r>
              <a:rPr lang="en" dirty="0"/>
              <a:t>In such cases, you simply need to provide links to those artifacts and may include any explanatory comment or reflection you feel is appropriate. </a:t>
            </a:r>
            <a:endParaRPr dirty="0"/>
          </a:p>
          <a:p>
            <a:pPr marL="0" lvl="0" indent="0" algn="l" rtl="0">
              <a:spcBef>
                <a:spcPts val="800"/>
              </a:spcBef>
              <a:spcAft>
                <a:spcPts val="0"/>
              </a:spcAft>
              <a:buNone/>
            </a:pPr>
            <a:r>
              <a:rPr lang="en" dirty="0"/>
              <a:t>(Some reflection is almost always a good idea as it provides the foundation for Section C.)</a:t>
            </a:r>
            <a:endParaRPr dirty="0"/>
          </a:p>
          <a:p>
            <a:pPr marL="0" lvl="0" indent="0" algn="l" rtl="0">
              <a:spcBef>
                <a:spcPts val="800"/>
              </a:spcBef>
              <a:spcAft>
                <a:spcPts val="0"/>
              </a:spcAft>
              <a:buNone/>
            </a:pPr>
            <a:r>
              <a:rPr lang="en" sz="1200" b="1" u="sng" dirty="0"/>
              <a:t>Section C - Reflection	</a:t>
            </a:r>
            <a:r>
              <a:rPr lang="en" i="1" dirty="0"/>
              <a:t>Must be completed in </a:t>
            </a:r>
            <a:r>
              <a:rPr lang="en" i="1" u="sng" dirty="0"/>
              <a:t>week </a:t>
            </a:r>
            <a:r>
              <a:rPr lang="en-NL" i="1" u="sng" dirty="0"/>
              <a:t>8</a:t>
            </a:r>
            <a:endParaRPr i="1" u="sng" dirty="0"/>
          </a:p>
          <a:p>
            <a:pPr marL="0" lvl="0" indent="0" algn="l" rtl="0">
              <a:spcBef>
                <a:spcPts val="800"/>
              </a:spcBef>
              <a:spcAft>
                <a:spcPts val="800"/>
              </a:spcAft>
              <a:buNone/>
            </a:pPr>
            <a:r>
              <a:rPr lang="en" dirty="0"/>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4</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4/7</a:t>
            </a:r>
            <a:endParaRPr dirty="0"/>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900" i="1" dirty="0">
                <a:solidFill>
                  <a:schemeClr val="lt1"/>
                </a:solidFill>
                <a:latin typeface="Helvetica Neue"/>
                <a:ea typeface="Helvetica Neue"/>
                <a:cs typeface="Helvetica Neue"/>
                <a:sym typeface="Helvetica Neue"/>
              </a:rPr>
              <a:t>Show </a:t>
            </a:r>
            <a:r>
              <a:rPr lang="en-US" sz="900" b="1" i="1" dirty="0">
                <a:solidFill>
                  <a:schemeClr val="lt1"/>
                </a:solidFill>
                <a:latin typeface="Helvetica Neue"/>
                <a:ea typeface="Helvetica Neue"/>
                <a:cs typeface="Helvetica Neue"/>
                <a:sym typeface="Helvetica Neue"/>
              </a:rPr>
              <a:t>using links to GitHub </a:t>
            </a:r>
            <a:r>
              <a:rPr lang="en-US" sz="900" i="1" dirty="0">
                <a:solidFill>
                  <a:schemeClr val="lt1"/>
                </a:solidFill>
                <a:latin typeface="Helvetica Neue"/>
                <a:ea typeface="Helvetica Neue"/>
                <a:cs typeface="Helvetica Neue"/>
                <a:sym typeface="Helvetica Neue"/>
              </a:rPr>
              <a:t>your best examples, do not go overboard, add in short description, you are free to alter this layout (or add slides per evidence) to suit your needs. Just be sure that it is clear.</a:t>
            </a:r>
            <a:endParaRPr lang="en-US" sz="900" dirty="0">
              <a:solidFill>
                <a:schemeClr val="lt1"/>
              </a:solidFill>
            </a:endParaRPr>
          </a:p>
          <a:p>
            <a:pPr marL="0" lvl="0" indent="0" algn="l" rtl="0">
              <a:lnSpc>
                <a:spcPct val="115000"/>
              </a:lnSpc>
              <a:spcBef>
                <a:spcPts val="0"/>
              </a:spcBef>
              <a:spcAft>
                <a:spcPts val="0"/>
              </a:spcAft>
              <a:buNone/>
            </a:pPr>
            <a:endParaRPr lang="en-US"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4</a:t>
            </a:r>
            <a:r>
              <a:rPr lang="en" dirty="0">
                <a:solidFill>
                  <a:srgbClr val="FFFFFF"/>
                </a:solidFill>
              </a:rPr>
              <a:t>.</a:t>
            </a:r>
            <a:r>
              <a:rPr lang="en-US" dirty="0"/>
              <a:t>1</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Students are able to demonstrate a basic understanding of python programming concepts, data types and data structures. 	</a:t>
            </a:r>
          </a:p>
        </p:txBody>
      </p:sp>
      <p:sp>
        <p:nvSpPr>
          <p:cNvPr id="7" name="Google Shape;459;p48">
            <a:extLst>
              <a:ext uri="{FF2B5EF4-FFF2-40B4-BE49-F238E27FC236}">
                <a16:creationId xmlns:a16="http://schemas.microsoft.com/office/drawing/2014/main" id="{53BB9E1B-97C5-2DA9-6DD8-8B90626EFB7C}"/>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Students develop a basic understanding of python programming concepts and are able to collect, clean, and explore data using industry standard libraries.</a:t>
            </a:r>
            <a:endParaRPr lang="en-GB" dirty="0"/>
          </a:p>
        </p:txBody>
      </p:sp>
      <p:sp>
        <p:nvSpPr>
          <p:cNvPr id="2" name="Google Shape;462;p48">
            <a:extLst>
              <a:ext uri="{FF2B5EF4-FFF2-40B4-BE49-F238E27FC236}">
                <a16:creationId xmlns:a16="http://schemas.microsoft.com/office/drawing/2014/main" id="{0DF68E2A-4FDB-D5FA-06F1-F3DB970B9CD1}"/>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Data Management and Understanding</a:t>
            </a:r>
          </a:p>
        </p:txBody>
      </p:sp>
    </p:spTree>
    <p:extLst>
      <p:ext uri="{BB962C8B-B14F-4D97-AF65-F5344CB8AC3E}">
        <p14:creationId xmlns:p14="http://schemas.microsoft.com/office/powerpoint/2010/main" val="3889067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4</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5/7</a:t>
            </a:r>
            <a:endParaRPr dirty="0"/>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900" i="1" dirty="0">
                <a:solidFill>
                  <a:schemeClr val="lt1"/>
                </a:solidFill>
                <a:latin typeface="Helvetica Neue"/>
                <a:ea typeface="Helvetica Neue"/>
                <a:cs typeface="Helvetica Neue"/>
                <a:sym typeface="Helvetica Neue"/>
              </a:rPr>
              <a:t>Show </a:t>
            </a:r>
            <a:r>
              <a:rPr lang="en-US" sz="900" b="1" i="1" dirty="0">
                <a:solidFill>
                  <a:schemeClr val="lt1"/>
                </a:solidFill>
                <a:latin typeface="Helvetica Neue"/>
                <a:ea typeface="Helvetica Neue"/>
                <a:cs typeface="Helvetica Neue"/>
                <a:sym typeface="Helvetica Neue"/>
              </a:rPr>
              <a:t>using links to GitHub </a:t>
            </a:r>
            <a:r>
              <a:rPr lang="en-US" sz="900" i="1" dirty="0">
                <a:solidFill>
                  <a:schemeClr val="lt1"/>
                </a:solidFill>
                <a:latin typeface="Helvetica Neue"/>
                <a:ea typeface="Helvetica Neue"/>
                <a:cs typeface="Helvetica Neue"/>
                <a:sym typeface="Helvetica Neue"/>
              </a:rPr>
              <a:t>your best examples, do not go overboard, add in short description, you are free to alter this layout (or add slides per evidence) to suit your needs. Just be sure that it is clear.</a:t>
            </a:r>
            <a:endParaRPr lang="en-US" sz="900" dirty="0">
              <a:solidFill>
                <a:schemeClr val="lt1"/>
              </a:solidFill>
            </a:endParaRPr>
          </a:p>
          <a:p>
            <a:pPr marL="0" lvl="0" indent="0" algn="l" rtl="0">
              <a:lnSpc>
                <a:spcPct val="115000"/>
              </a:lnSpc>
              <a:spcBef>
                <a:spcPts val="0"/>
              </a:spcBef>
              <a:spcAft>
                <a:spcPts val="0"/>
              </a:spcAft>
              <a:buNone/>
            </a:pPr>
            <a:endParaRPr lang="en-US"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4</a:t>
            </a:r>
            <a:r>
              <a:rPr lang="en" dirty="0">
                <a:solidFill>
                  <a:srgbClr val="FFFFFF"/>
                </a:solidFill>
              </a:rPr>
              <a:t>.2</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Students are able to collect, clean, and explore data using industry standard Python libraries.	</a:t>
            </a:r>
          </a:p>
        </p:txBody>
      </p:sp>
      <p:sp>
        <p:nvSpPr>
          <p:cNvPr id="7" name="Google Shape;459;p48">
            <a:extLst>
              <a:ext uri="{FF2B5EF4-FFF2-40B4-BE49-F238E27FC236}">
                <a16:creationId xmlns:a16="http://schemas.microsoft.com/office/drawing/2014/main" id="{53BB9E1B-97C5-2DA9-6DD8-8B90626EFB7C}"/>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Students develop a basic understanding of python programming concepts and are able to collect, clean, and explore data using industry standard libraries.</a:t>
            </a:r>
            <a:endParaRPr lang="en-GB" dirty="0"/>
          </a:p>
        </p:txBody>
      </p:sp>
      <p:sp>
        <p:nvSpPr>
          <p:cNvPr id="2" name="Google Shape;462;p48">
            <a:extLst>
              <a:ext uri="{FF2B5EF4-FFF2-40B4-BE49-F238E27FC236}">
                <a16:creationId xmlns:a16="http://schemas.microsoft.com/office/drawing/2014/main" id="{0DF68E2A-4FDB-D5FA-06F1-F3DB970B9CD1}"/>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Data Management and Understanding</a:t>
            </a:r>
          </a:p>
        </p:txBody>
      </p:sp>
    </p:spTree>
    <p:extLst>
      <p:ext uri="{BB962C8B-B14F-4D97-AF65-F5344CB8AC3E}">
        <p14:creationId xmlns:p14="http://schemas.microsoft.com/office/powerpoint/2010/main" val="46958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5</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Data Analysis</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The student is able to understand different types of supervised and unsupervised machine learning algorithms for data analysis and can implement these to solve a business objective using industry standard Python libraries.</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5</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838485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5</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6/7</a:t>
            </a:r>
            <a:endParaRPr dirty="0"/>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900" i="1" dirty="0">
                <a:solidFill>
                  <a:schemeClr val="lt1"/>
                </a:solidFill>
                <a:latin typeface="Helvetica Neue"/>
                <a:ea typeface="Helvetica Neue"/>
                <a:cs typeface="Helvetica Neue"/>
                <a:sym typeface="Helvetica Neue"/>
              </a:rPr>
              <a:t>Show </a:t>
            </a:r>
            <a:r>
              <a:rPr lang="en-US" sz="900" b="1" i="1" dirty="0">
                <a:solidFill>
                  <a:schemeClr val="lt1"/>
                </a:solidFill>
                <a:latin typeface="Helvetica Neue"/>
                <a:ea typeface="Helvetica Neue"/>
                <a:cs typeface="Helvetica Neue"/>
                <a:sym typeface="Helvetica Neue"/>
              </a:rPr>
              <a:t>using links to GitHub </a:t>
            </a:r>
            <a:r>
              <a:rPr lang="en-US" sz="900" i="1" dirty="0">
                <a:solidFill>
                  <a:schemeClr val="lt1"/>
                </a:solidFill>
                <a:latin typeface="Helvetica Neue"/>
                <a:ea typeface="Helvetica Neue"/>
                <a:cs typeface="Helvetica Neue"/>
                <a:sym typeface="Helvetica Neue"/>
              </a:rPr>
              <a:t>your best examples, do not go overboard, add in short description, you are free to alter this layout (or add slides per evidence) to suit your needs. Just be sure that it is clear.</a:t>
            </a:r>
            <a:endParaRPr lang="en-US" sz="900" dirty="0">
              <a:solidFill>
                <a:schemeClr val="lt1"/>
              </a:solidFill>
            </a:endParaRPr>
          </a:p>
          <a:p>
            <a:pPr marL="0" lvl="0" indent="0" algn="l" rtl="0">
              <a:lnSpc>
                <a:spcPct val="115000"/>
              </a:lnSpc>
              <a:spcBef>
                <a:spcPts val="0"/>
              </a:spcBef>
              <a:spcAft>
                <a:spcPts val="0"/>
              </a:spcAft>
              <a:buNone/>
            </a:pPr>
            <a:endParaRPr lang="en-US"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5.</a:t>
            </a:r>
            <a:r>
              <a:rPr lang="en-NL" dirty="0">
                <a:solidFill>
                  <a:srgbClr val="FFFFFF"/>
                </a:solidFill>
              </a:rPr>
              <a:t>0</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is able to understand different types of supervised and unsupervised machine learning algorithms for data analysis and can implement these to solve a business objective using industry standard Python libraries.  	</a:t>
            </a:r>
          </a:p>
        </p:txBody>
      </p:sp>
      <p:sp>
        <p:nvSpPr>
          <p:cNvPr id="9" name="Google Shape;459;p48">
            <a:extLst>
              <a:ext uri="{FF2B5EF4-FFF2-40B4-BE49-F238E27FC236}">
                <a16:creationId xmlns:a16="http://schemas.microsoft.com/office/drawing/2014/main" id="{036C8E7A-7443-2E9F-2EE1-AED83B479FF4}"/>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is able to understand different types of supervised and unsupervised machine learning algorithms for data analysis and can implement these to solve a business objective using industry standard Python libraries.</a:t>
            </a:r>
            <a:endParaRPr lang="en-GB" dirty="0"/>
          </a:p>
        </p:txBody>
      </p:sp>
      <p:sp>
        <p:nvSpPr>
          <p:cNvPr id="2" name="Google Shape;462;p48">
            <a:extLst>
              <a:ext uri="{FF2B5EF4-FFF2-40B4-BE49-F238E27FC236}">
                <a16:creationId xmlns:a16="http://schemas.microsoft.com/office/drawing/2014/main" id="{1DEDB8AB-16C1-CC59-705C-78CF6E4335D4}"/>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050" dirty="0"/>
              <a:t>Data Analysis</a:t>
            </a:r>
            <a:endParaRPr lang="en-US" sz="1050" dirty="0"/>
          </a:p>
        </p:txBody>
      </p:sp>
    </p:spTree>
    <p:extLst>
      <p:ext uri="{BB962C8B-B14F-4D97-AF65-F5344CB8AC3E}">
        <p14:creationId xmlns:p14="http://schemas.microsoft.com/office/powerpoint/2010/main" val="2864773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6</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Reporting</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The student is able to communicate technical concepts by means of a structured, coherent, and well-formatted professional report.</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6</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22185882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NL" dirty="0"/>
              <a:t>6</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7/7</a:t>
            </a:r>
            <a:endParaRPr dirty="0"/>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900" i="1" dirty="0">
                <a:solidFill>
                  <a:schemeClr val="lt1"/>
                </a:solidFill>
                <a:latin typeface="Helvetica Neue"/>
                <a:ea typeface="Helvetica Neue"/>
                <a:cs typeface="Helvetica Neue"/>
                <a:sym typeface="Helvetica Neue"/>
              </a:rPr>
              <a:t>Show </a:t>
            </a:r>
            <a:r>
              <a:rPr lang="en-US" sz="900" b="1" i="1" dirty="0">
                <a:solidFill>
                  <a:schemeClr val="lt1"/>
                </a:solidFill>
                <a:latin typeface="Helvetica Neue"/>
                <a:ea typeface="Helvetica Neue"/>
                <a:cs typeface="Helvetica Neue"/>
                <a:sym typeface="Helvetica Neue"/>
              </a:rPr>
              <a:t>using links to GitHub </a:t>
            </a:r>
            <a:r>
              <a:rPr lang="en-US" sz="900" i="1" dirty="0">
                <a:solidFill>
                  <a:schemeClr val="lt1"/>
                </a:solidFill>
                <a:latin typeface="Helvetica Neue"/>
                <a:ea typeface="Helvetica Neue"/>
                <a:cs typeface="Helvetica Neue"/>
                <a:sym typeface="Helvetica Neue"/>
              </a:rPr>
              <a:t>your best examples, do not go overboard, add in short description, you are free to alter this layout (or add slides per evidence) to suit your needs. Just be sure that it is clear.</a:t>
            </a:r>
            <a:endParaRPr lang="en-US" sz="900" dirty="0">
              <a:solidFill>
                <a:schemeClr val="lt1"/>
              </a:solidFill>
            </a:endParaRPr>
          </a:p>
          <a:p>
            <a:pPr marL="0" lvl="0" indent="0" algn="l" rtl="0">
              <a:lnSpc>
                <a:spcPct val="115000"/>
              </a:lnSpc>
              <a:spcBef>
                <a:spcPts val="0"/>
              </a:spcBef>
              <a:spcAft>
                <a:spcPts val="0"/>
              </a:spcAft>
              <a:buNone/>
            </a:pPr>
            <a:endParaRPr lang="en-US"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6</a:t>
            </a:r>
            <a:r>
              <a:rPr lang="en" dirty="0">
                <a:solidFill>
                  <a:srgbClr val="FFFFFF"/>
                </a:solidFill>
              </a:rPr>
              <a:t>.</a:t>
            </a:r>
            <a:r>
              <a:rPr lang="en-NL" dirty="0">
                <a:solidFill>
                  <a:srgbClr val="FFFFFF"/>
                </a:solidFill>
              </a:rPr>
              <a:t>0</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is able to communicate technical concepts by means of a structured, coherent, and well-formatted professional report.	</a:t>
            </a:r>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student is able to communicate technical concepts by means of a structured, coherent, and well-formatted professional report.</a:t>
            </a:r>
            <a:endParaRPr lang="en-GB" dirty="0"/>
          </a:p>
        </p:txBody>
      </p:sp>
      <p:sp>
        <p:nvSpPr>
          <p:cNvPr id="2" name="Google Shape;462;p48">
            <a:extLst>
              <a:ext uri="{FF2B5EF4-FFF2-40B4-BE49-F238E27FC236}">
                <a16:creationId xmlns:a16="http://schemas.microsoft.com/office/drawing/2014/main" id="{504CBF35-FBEA-FA87-F016-E6278C3C94B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Reporting</a:t>
            </a:r>
          </a:p>
        </p:txBody>
      </p:sp>
    </p:spTree>
    <p:extLst>
      <p:ext uri="{BB962C8B-B14F-4D97-AF65-F5344CB8AC3E}">
        <p14:creationId xmlns:p14="http://schemas.microsoft.com/office/powerpoint/2010/main" val="229156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t>
            </a:r>
            <a:r>
              <a:rPr lang="en-NL" dirty="0" err="1"/>
              <a:t>edal</a:t>
            </a:r>
            <a:r>
              <a:rPr lang="en-NL" dirty="0"/>
              <a:t> Challenges</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Going the extra mile!</a:t>
            </a:r>
            <a:endParaRPr dirty="0"/>
          </a:p>
        </p:txBody>
      </p:sp>
      <p:pic>
        <p:nvPicPr>
          <p:cNvPr id="7" name="Graphic 6" descr="Medal">
            <a:extLst>
              <a:ext uri="{FF2B5EF4-FFF2-40B4-BE49-F238E27FC236}">
                <a16:creationId xmlns:a16="http://schemas.microsoft.com/office/drawing/2014/main" id="{2C2C6876-7040-0594-5C65-F9EFF1B3B3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1666" y="1379845"/>
            <a:ext cx="3492405" cy="3492405"/>
          </a:xfrm>
          <a:prstGeom prst="rect">
            <a:avLst/>
          </a:prstGeom>
        </p:spPr>
      </p:pic>
    </p:spTree>
    <p:extLst>
      <p:ext uri="{BB962C8B-B14F-4D97-AF65-F5344CB8AC3E}">
        <p14:creationId xmlns:p14="http://schemas.microsoft.com/office/powerpoint/2010/main" val="2832951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a:t>
            </a:r>
            <a:r>
              <a:rPr lang="en-NL" dirty="0" err="1"/>
              <a:t>ut</a:t>
            </a:r>
            <a:r>
              <a:rPr lang="en-NL" dirty="0"/>
              <a:t> your evidence down here to receive a medal!</a:t>
            </a:r>
            <a:endParaRPr lang="en-GB" dirty="0"/>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Going the extra mile!</a:t>
            </a:r>
            <a:endParaRPr lang="en-GB" dirty="0"/>
          </a:p>
        </p:txBody>
      </p:sp>
      <p:sp>
        <p:nvSpPr>
          <p:cNvPr id="2" name="Google Shape;462;p48">
            <a:extLst>
              <a:ext uri="{FF2B5EF4-FFF2-40B4-BE49-F238E27FC236}">
                <a16:creationId xmlns:a16="http://schemas.microsoft.com/office/drawing/2014/main" id="{504CBF35-FBEA-FA87-F016-E6278C3C94B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Medal Challenges</a:t>
            </a:r>
            <a:endParaRPr lang="en-US" dirty="0"/>
          </a:p>
        </p:txBody>
      </p:sp>
      <p:pic>
        <p:nvPicPr>
          <p:cNvPr id="12" name="Graphic 11" descr="Medal">
            <a:extLst>
              <a:ext uri="{FF2B5EF4-FFF2-40B4-BE49-F238E27FC236}">
                <a16:creationId xmlns:a16="http://schemas.microsoft.com/office/drawing/2014/main" id="{DAEAD1FE-ADA8-7092-2C63-52D1D8722E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771" y="58096"/>
            <a:ext cx="459808" cy="459808"/>
          </a:xfrm>
          <a:prstGeom prst="rect">
            <a:avLst/>
          </a:prstGeom>
        </p:spPr>
      </p:pic>
    </p:spTree>
    <p:extLst>
      <p:ext uri="{BB962C8B-B14F-4D97-AF65-F5344CB8AC3E}">
        <p14:creationId xmlns:p14="http://schemas.microsoft.com/office/powerpoint/2010/main" val="3318464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2"/>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C</a:t>
            </a:r>
            <a:endParaRPr sz="6000"/>
          </a:p>
        </p:txBody>
      </p:sp>
      <p:sp>
        <p:nvSpPr>
          <p:cNvPr id="498" name="Google Shape;498;p52"/>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Reflection</a:t>
            </a:r>
            <a:endParaRPr sz="3000"/>
          </a:p>
        </p:txBody>
      </p:sp>
      <p:sp>
        <p:nvSpPr>
          <p:cNvPr id="499" name="Google Shape;499;p52"/>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C</a:t>
            </a:r>
            <a:endParaRPr sz="40000">
              <a:solidFill>
                <a:srgbClr val="999999"/>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3"/>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did I achieve this block?</a:t>
            </a:r>
            <a:endParaRPr/>
          </a:p>
        </p:txBody>
      </p:sp>
      <p:sp>
        <p:nvSpPr>
          <p:cNvPr id="505" name="Google Shape;505;p53"/>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1/2</a:t>
            </a:r>
            <a:endParaRPr/>
          </a:p>
        </p:txBody>
      </p:sp>
      <p:sp>
        <p:nvSpPr>
          <p:cNvPr id="506" name="Google Shape;506;p53"/>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My most significant achievements this block</a:t>
            </a:r>
            <a:endParaRPr/>
          </a:p>
        </p:txBody>
      </p:sp>
      <p:sp>
        <p:nvSpPr>
          <p:cNvPr id="507" name="Google Shape;507;p53"/>
          <p:cNvSpPr txBox="1">
            <a:spLocks noGrp="1"/>
          </p:cNvSpPr>
          <p:nvPr>
            <p:ph type="body" idx="3"/>
          </p:nvPr>
        </p:nvSpPr>
        <p:spPr>
          <a:xfrm>
            <a:off x="182880" y="1069848"/>
            <a:ext cx="87783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most difficult challenges this block</a:t>
            </a:r>
            <a:endParaRPr sz="1400" b="1"/>
          </a:p>
          <a:p>
            <a:pPr marL="0" lvl="0" indent="0" algn="just" rtl="0">
              <a:spcBef>
                <a:spcPts val="80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The most important lessons I learned</a:t>
            </a:r>
            <a:endParaRPr sz="1400" b="1"/>
          </a:p>
          <a:p>
            <a:pPr marL="0" lvl="0" indent="0" algn="just" rtl="0">
              <a:spcBef>
                <a:spcPts val="800"/>
              </a:spcBef>
              <a:spcAft>
                <a:spcPts val="800"/>
              </a:spcAft>
              <a:buNone/>
            </a:pPr>
            <a:r>
              <a:rPr lang="en"/>
              <a:t>...</a:t>
            </a:r>
            <a:endParaRPr/>
          </a:p>
        </p:txBody>
      </p:sp>
      <p:sp>
        <p:nvSpPr>
          <p:cNvPr id="508" name="Google Shape;508;p53"/>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Goal Setting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sym typeface="Roboto"/>
              </a:rPr>
              <a:t>A</a:t>
            </a:r>
            <a:endParaRPr sz="40000" dirty="0">
              <a:solidFill>
                <a:srgbClr val="999999"/>
              </a:solidFill>
              <a:latin typeface="Roboto"/>
              <a:ea typeface="Roboto"/>
              <a:cs typeface="Roboto"/>
              <a:sym typeface="Roboto"/>
            </a:endParaRPr>
          </a:p>
        </p:txBody>
      </p:sp>
      <p:sp>
        <p:nvSpPr>
          <p:cNvPr id="2" name="Rectangle: Rounded Corners 1">
            <a:extLst>
              <a:ext uri="{FF2B5EF4-FFF2-40B4-BE49-F238E27FC236}">
                <a16:creationId xmlns:a16="http://schemas.microsoft.com/office/drawing/2014/main" id="{4E84F48E-9152-454D-9754-FA0D0AD81F68}"/>
              </a:ext>
            </a:extLst>
          </p:cNvPr>
          <p:cNvSpPr/>
          <p:nvPr/>
        </p:nvSpPr>
        <p:spPr>
          <a:xfrm>
            <a:off x="2033752" y="404648"/>
            <a:ext cx="6232634" cy="7304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effectLst/>
                <a:latin typeface="Open Sans" panose="020B0606030504020204" pitchFamily="34" charset="0"/>
                <a:ea typeface="Open Sans" panose="020B0606030504020204" pitchFamily="34" charset="0"/>
                <a:cs typeface="Times New Roman" panose="02020603050405020304" pitchFamily="18" charset="0"/>
              </a:rPr>
              <a:t>Not relevant this block! Becomes relevant in Block D!</a:t>
            </a:r>
            <a:endParaRPr lang="en-US" sz="11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well am I progressing?</a:t>
            </a:r>
            <a:endParaRPr/>
          </a:p>
        </p:txBody>
      </p:sp>
      <p:sp>
        <p:nvSpPr>
          <p:cNvPr id="514" name="Google Shape;514;p54"/>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r>
              <a:rPr lang="en" sz="1400"/>
              <a:t>/</a:t>
            </a:r>
            <a:r>
              <a:rPr lang="en"/>
              <a:t>2</a:t>
            </a:r>
            <a:endParaRPr sz="1400"/>
          </a:p>
        </p:txBody>
      </p:sp>
      <p:sp>
        <p:nvSpPr>
          <p:cNvPr id="515" name="Google Shape;515;p54"/>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
        <p:nvSpPr>
          <p:cNvPr id="516" name="Google Shape;516;p54"/>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 on my self assessment						My self assessment grade is a</a:t>
            </a:r>
            <a:endParaRPr b="0" i="1"/>
          </a:p>
        </p:txBody>
      </p:sp>
      <p:sp>
        <p:nvSpPr>
          <p:cNvPr id="517" name="Google Shape;517;p54"/>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How I plan to improve next block</a:t>
            </a:r>
            <a:endParaRPr sz="1400" b="1"/>
          </a:p>
          <a:p>
            <a:pPr marL="0" lvl="0" indent="0" algn="just" rtl="0">
              <a:spcBef>
                <a:spcPts val="800"/>
              </a:spcBef>
              <a:spcAft>
                <a:spcPts val="800"/>
              </a:spcAft>
              <a:buNone/>
            </a:pPr>
            <a:r>
              <a:rPr lang="en"/>
              <a:t>...</a:t>
            </a:r>
            <a:endParaRPr/>
          </a:p>
        </p:txBody>
      </p:sp>
      <p:sp>
        <p:nvSpPr>
          <p:cNvPr id="518" name="Google Shape;518;p54"/>
          <p:cNvSpPr txBox="1"/>
          <p:nvPr/>
        </p:nvSpPr>
        <p:spPr>
          <a:xfrm>
            <a:off x="7918704" y="6767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 Log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53072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r>
              <a:rPr lang="en" dirty="0"/>
              <a:t>Week 1 - Log</a:t>
            </a:r>
            <a:endParaRPr lang="en-US" dirty="0"/>
          </a:p>
        </p:txBody>
      </p:sp>
      <p:sp>
        <p:nvSpPr>
          <p:cNvPr id="161" name="Google Shape;161;p20"/>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162" name="Google Shape;162;p20"/>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163" name="Google Shape;163;p20"/>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164" name="Google Shape;164;p20"/>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165" name="Google Shape;165;p20"/>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166" name="Google Shape;166;p20"/>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67" name="Google Shape;167;p20"/>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1 - Feedback</a:t>
            </a:r>
            <a:endParaRPr dirty="0"/>
          </a:p>
        </p:txBody>
      </p:sp>
      <p:sp>
        <p:nvSpPr>
          <p:cNvPr id="173" name="Google Shape;173;p21"/>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174" name="Google Shape;174;p21"/>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indent="0">
              <a:spcBef>
                <a:spcPts val="800"/>
              </a:spcBef>
              <a:spcAft>
                <a:spcPts val="800"/>
              </a:spcAft>
              <a:buNone/>
            </a:pPr>
            <a:r>
              <a:rPr lang="en"/>
              <a:t>Response</a:t>
            </a:r>
            <a:r>
              <a:rPr lang="en-US" dirty="0"/>
              <a:t> to Feedback</a:t>
            </a:r>
          </a:p>
        </p:txBody>
      </p:sp>
      <p:sp>
        <p:nvSpPr>
          <p:cNvPr id="175" name="Google Shape;175;p21"/>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76" name="Google Shape;176;p21"/>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Log</a:t>
            </a:r>
            <a:endParaRPr dirty="0"/>
          </a:p>
        </p:txBody>
      </p:sp>
      <p:sp>
        <p:nvSpPr>
          <p:cNvPr id="203" name="Google Shape;203;p24"/>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04" name="Google Shape;204;p24"/>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05" name="Google Shape;205;p24"/>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06" name="Google Shape;206;p24"/>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07" name="Google Shape;207;p24"/>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08" name="Google Shape;208;p24"/>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a:t>
            </a:r>
            <a:endParaRPr dirty="0"/>
          </a:p>
        </p:txBody>
      </p:sp>
      <p:sp>
        <p:nvSpPr>
          <p:cNvPr id="209" name="Google Shape;209;p24"/>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Feedback</a:t>
            </a:r>
            <a:endParaRPr dirty="0"/>
          </a:p>
        </p:txBody>
      </p:sp>
      <p:sp>
        <p:nvSpPr>
          <p:cNvPr id="215" name="Google Shape;215;p25"/>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16" name="Google Shape;216;p25"/>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17" name="Google Shape;217;p25"/>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218" name="Google Shape;218;p25"/>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Tree>
  </p:cSld>
  <p:clrMapOvr>
    <a:masterClrMapping/>
  </p:clrMapOvr>
</p:sld>
</file>

<file path=ppt/theme/theme1.xml><?xml version="1.0" encoding="utf-8"?>
<a:theme xmlns:a="http://schemas.openxmlformats.org/drawingml/2006/main" name="BUAS 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3C78D8"/>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d38d267-56bb-4e22-b975-199a06fd69fa">
      <Terms xmlns="http://schemas.microsoft.com/office/infopath/2007/PartnerControls"/>
    </lcf76f155ced4ddcb4097134ff3c332f>
    <TaxCatchAll xmlns="d8c712e5-67fc-4595-93cb-a4164dd8eff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4DEF28CA2629948A9F801C782641252" ma:contentTypeVersion="16" ma:contentTypeDescription="Create a new document." ma:contentTypeScope="" ma:versionID="9c6005e7f719c391f8a081f21693d65f">
  <xsd:schema xmlns:xsd="http://www.w3.org/2001/XMLSchema" xmlns:xs="http://www.w3.org/2001/XMLSchema" xmlns:p="http://schemas.microsoft.com/office/2006/metadata/properties" xmlns:ns2="bd38d267-56bb-4e22-b975-199a06fd69fa" xmlns:ns3="d8c712e5-67fc-4595-93cb-a4164dd8eff3" targetNamespace="http://schemas.microsoft.com/office/2006/metadata/properties" ma:root="true" ma:fieldsID="ac16135cc8f915f339c57eb2d0574bad" ns2:_="" ns3:_="">
    <xsd:import namespace="bd38d267-56bb-4e22-b975-199a06fd69fa"/>
    <xsd:import namespace="d8c712e5-67fc-4595-93cb-a4164dd8eff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38d267-56bb-4e22-b975-199a06fd69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65a90ea-d0e7-4aae-8ef9-9f5dd1eb65e3" ma:termSetId="09814cd3-568e-fe90-9814-8d621ff8fb84" ma:anchorId="fba54fb3-c3e1-fe81-a776-ca4b69148c4d" ma:open="true" ma:isKeyword="false">
      <xsd:complexType>
        <xsd:sequence>
          <xsd:element ref="pc:Terms" minOccurs="0" maxOccurs="1"/>
        </xsd:sequence>
      </xsd:complexType>
    </xsd:element>
    <xsd:element name="MediaServiceOCR" ma:index="23"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8c712e5-67fc-4595-93cb-a4164dd8eff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5e624992-a676-4554-99c9-a3d8ae70b3e3}" ma:internalName="TaxCatchAll" ma:showField="CatchAllData" ma:web="d8c712e5-67fc-4595-93cb-a4164dd8eff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67B86F-F5BB-4BE6-9A37-0E19E53CB68B}">
  <ds:schemaRefs>
    <ds:schemaRef ds:uri="04457b0b-0490-4995-8f27-e0b7141e578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c152f6e4-8646-42a0-bdef-6957e39d6540"/>
  </ds:schemaRefs>
</ds:datastoreItem>
</file>

<file path=customXml/itemProps2.xml><?xml version="1.0" encoding="utf-8"?>
<ds:datastoreItem xmlns:ds="http://schemas.openxmlformats.org/officeDocument/2006/customXml" ds:itemID="{98D9791E-52D0-4ABB-925A-4EAECF798D9B}">
  <ds:schemaRefs>
    <ds:schemaRef ds:uri="http://schemas.microsoft.com/sharepoint/v3/contenttype/forms"/>
  </ds:schemaRefs>
</ds:datastoreItem>
</file>

<file path=customXml/itemProps3.xml><?xml version="1.0" encoding="utf-8"?>
<ds:datastoreItem xmlns:ds="http://schemas.openxmlformats.org/officeDocument/2006/customXml" ds:itemID="{C14D352B-E5BB-4807-96CD-F68A176C35D6}"/>
</file>

<file path=docProps/app.xml><?xml version="1.0" encoding="utf-8"?>
<Properties xmlns="http://schemas.openxmlformats.org/officeDocument/2006/extended-properties" xmlns:vt="http://schemas.openxmlformats.org/officeDocument/2006/docPropsVTypes">
  <TotalTime>14</TotalTime>
  <Words>2925</Words>
  <Application>Microsoft Office PowerPoint</Application>
  <PresentationFormat>On-screen Show (16:9)</PresentationFormat>
  <Paragraphs>316</Paragraphs>
  <Slides>40</Slides>
  <Notes>40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Alfa Slab One</vt:lpstr>
      <vt:lpstr>Roboto Thin</vt:lpstr>
      <vt:lpstr>Roboto</vt:lpstr>
      <vt:lpstr>Proxima Nova</vt:lpstr>
      <vt:lpstr>Roboto Light</vt:lpstr>
      <vt:lpstr>Open Sans</vt:lpstr>
      <vt:lpstr>Segoe UI</vt:lpstr>
      <vt:lpstr>Helvetica Neue</vt:lpstr>
      <vt:lpstr>BUAS Gameday</vt:lpstr>
      <vt:lpstr>«studentname» «studentid»</vt:lpstr>
      <vt:lpstr>How To Use This Template</vt:lpstr>
      <vt:lpstr>Learning Log Structure</vt:lpstr>
      <vt:lpstr>Section A</vt:lpstr>
      <vt:lpstr>Section B</vt:lpstr>
      <vt:lpstr>Week 1 - Log</vt:lpstr>
      <vt:lpstr>Week 1 - Feedback</vt:lpstr>
      <vt:lpstr>Week 2 - Log</vt:lpstr>
      <vt:lpstr>Week 2 - Feedback</vt:lpstr>
      <vt:lpstr>Week 3 - Log</vt:lpstr>
      <vt:lpstr>Week 3 - Feedback</vt:lpstr>
      <vt:lpstr>Week 4 - Log</vt:lpstr>
      <vt:lpstr>Week 4 - Feedback</vt:lpstr>
      <vt:lpstr>Week 5 - Log</vt:lpstr>
      <vt:lpstr>Week 5 - Feedback</vt:lpstr>
      <vt:lpstr>Week 6 - Log</vt:lpstr>
      <vt:lpstr>Week 6 - Feedback</vt:lpstr>
      <vt:lpstr>Week 7 - Log</vt:lpstr>
      <vt:lpstr>Week 7 - Feedback</vt:lpstr>
      <vt:lpstr>Week 8 - Log</vt:lpstr>
      <vt:lpstr>Week 8 - Feedback</vt:lpstr>
      <vt:lpstr>Section B</vt:lpstr>
      <vt:lpstr>ILO 1</vt:lpstr>
      <vt:lpstr>ILO 1</vt:lpstr>
      <vt:lpstr>ILO 2</vt:lpstr>
      <vt:lpstr>ILO 2</vt:lpstr>
      <vt:lpstr>ILO 3</vt:lpstr>
      <vt:lpstr>ILO 3</vt:lpstr>
      <vt:lpstr>ILO 4</vt:lpstr>
      <vt:lpstr>ILO 4</vt:lpstr>
      <vt:lpstr>ILO 4</vt:lpstr>
      <vt:lpstr>ILO 5</vt:lpstr>
      <vt:lpstr>ILO 5</vt:lpstr>
      <vt:lpstr>ILO 6</vt:lpstr>
      <vt:lpstr>ILO 6</vt:lpstr>
      <vt:lpstr>Medal Challenges</vt:lpstr>
      <vt:lpstr>1/1</vt:lpstr>
      <vt:lpstr>Section C</vt:lpstr>
      <vt:lpstr>What did I achieve this block?</vt:lpstr>
      <vt:lpstr>How well am I progressing?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dc:creator>Bram Heijligers</dc:creator>
  <cp:lastModifiedBy>Heijligers, Bram</cp:lastModifiedBy>
  <cp:revision>55</cp:revision>
  <dcterms:modified xsi:type="dcterms:W3CDTF">2022-11-13T12:35:59Z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0x01010064DEF28CA2629948A9F801C782641252</vt:lpwstr>
  </property>
</Properties>
</file>