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52"/>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331" r:id="rId27"/>
    <p:sldId id="332" r:id="rId28"/>
    <p:sldId id="282" r:id="rId29"/>
    <p:sldId id="283" r:id="rId30"/>
    <p:sldId id="286" r:id="rId31"/>
    <p:sldId id="314" r:id="rId32"/>
    <p:sldId id="312" r:id="rId33"/>
    <p:sldId id="313" r:id="rId34"/>
    <p:sldId id="315" r:id="rId35"/>
    <p:sldId id="292" r:id="rId36"/>
    <p:sldId id="293" r:id="rId37"/>
    <p:sldId id="294" r:id="rId38"/>
    <p:sldId id="299" r:id="rId39"/>
    <p:sldId id="300" r:id="rId40"/>
    <p:sldId id="302" r:id="rId41"/>
    <p:sldId id="303" r:id="rId42"/>
    <p:sldId id="306" r:id="rId43"/>
    <p:sldId id="307" r:id="rId44"/>
    <p:sldId id="309" r:id="rId45"/>
    <p:sldId id="310" r:id="rId46"/>
    <p:sldId id="333" r:id="rId47"/>
    <p:sldId id="334" r:id="rId48"/>
    <p:sldId id="296" r:id="rId49"/>
    <p:sldId id="297" r:id="rId50"/>
    <p:sldId id="298" r:id="rId51"/>
  </p:sldIdLst>
  <p:sldSz cx="9144000" cy="5143500" type="screen16x9"/>
  <p:notesSz cx="6858000" cy="9144000"/>
  <p:embeddedFontLst>
    <p:embeddedFont>
      <p:font typeface="Alfa Slab One" panose="020B0604020202020204" charset="0"/>
      <p:regular r:id="rId53"/>
    </p:embeddedFont>
    <p:embeddedFont>
      <p:font typeface="Helvetica Neue" panose="020B060402020202020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Proxima Nova" panose="020B0604020202020204" charset="0"/>
      <p:regular r:id="rId62"/>
      <p:bold r:id="rId63"/>
      <p:italic r:id="rId64"/>
      <p:boldItalic r:id="rId65"/>
    </p:embeddedFont>
    <p:embeddedFont>
      <p:font typeface="Roboto" panose="02000000000000000000" pitchFamily="2" charset="0"/>
      <p:regular r:id="rId66"/>
      <p:bold r:id="rId67"/>
      <p:italic r:id="rId68"/>
      <p:boldItalic r:id="rId69"/>
    </p:embeddedFont>
    <p:embeddedFont>
      <p:font typeface="Roboto Light" panose="02000000000000000000" pitchFamily="2" charset="0"/>
      <p:regular r:id="rId70"/>
      <p:bold r:id="rId71"/>
      <p:italic r:id="rId72"/>
      <p:boldItalic r:id="rId73"/>
    </p:embeddedFont>
    <p:embeddedFont>
      <p:font typeface="Roboto Thin" panose="02000000000000000000" pitchFamily="2" charset="0"/>
      <p:regular r:id="rId74"/>
      <p:bold r:id="rId75"/>
      <p:italic r:id="rId76"/>
      <p:boldItalic r:id="rId77"/>
    </p:embeddedFont>
    <p:embeddedFont>
      <p:font typeface="Segoe UI" panose="020B0502040204020203" pitchFamily="3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client id="{2C351369-646F-4408-9DA0-A3C9314D39E3}" v="35" dt="2021-11-04T15:12:24.104"/>
    <p1510:client id="{342B10AE-9F51-4A99-9205-98D06BBEA5D7}" v="14" dt="2021-09-17T14:30:21.170"/>
    <p1510:client id="{93F31332-918B-45B0-A28E-5082ED56062B}" v="25" dt="2021-09-17T14:25:59.778"/>
    <p1510:client id="{AD121B51-E0ED-4064-B3F3-5BF26986F106}" v="1" dt="2021-10-12T08:22:19.306"/>
    <p1510:client id="{CB69438A-5F84-4332-AEBF-7ECEA1C9D5A5}" v="29" dt="2021-10-08T07:37:31.922"/>
    <p1510:client id="{CCDE9E4E-5D09-4395-A348-E3BF5775B480}" v="174" dt="2021-09-17T15:01:29.178"/>
    <p1510:client id="{FCE27AD3-2A2C-486D-9BD5-2B0AE5F79050}" v="2" dt="2021-10-22T09:47:28.28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9" d="100"/>
          <a:sy n="209" d="100"/>
        </p:scale>
        <p:origin x="4698" y="19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1.fntdata"/><Relationship Id="rId68" Type="http://schemas.openxmlformats.org/officeDocument/2006/relationships/font" Target="fonts/font16.fntdata"/><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1.fntdata"/><Relationship Id="rId58" Type="http://schemas.openxmlformats.org/officeDocument/2006/relationships/font" Target="fonts/font6.fntdata"/><Relationship Id="rId74" Type="http://schemas.openxmlformats.org/officeDocument/2006/relationships/font" Target="fonts/font22.fntdata"/><Relationship Id="rId79" Type="http://schemas.openxmlformats.org/officeDocument/2006/relationships/font" Target="fonts/font27.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20.fntdata"/><Relationship Id="rId80" Type="http://schemas.openxmlformats.org/officeDocument/2006/relationships/font" Target="fonts/font28.fntdata"/><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font" Target="fonts/font29.fntdata"/><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3.fntdata"/><Relationship Id="rId76" Type="http://schemas.openxmlformats.org/officeDocument/2006/relationships/font" Target="fonts/font24.fntdata"/><Relationship Id="rId7" Type="http://schemas.openxmlformats.org/officeDocument/2006/relationships/slide" Target="slides/slide3.xml"/><Relationship Id="rId71" Type="http://schemas.openxmlformats.org/officeDocument/2006/relationships/font" Target="fonts/font19.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4.fntdata"/><Relationship Id="rId87" Type="http://schemas.microsoft.com/office/2016/11/relationships/changesInfo" Target="changesInfos/changesInfo1.xml"/><Relationship Id="rId61" Type="http://schemas.openxmlformats.org/officeDocument/2006/relationships/font" Target="fonts/font9.fntdata"/><Relationship Id="rId8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56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22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525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966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064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s">
  <p:cSld name="Weeks">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8118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Feedback Slides">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2373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Week 4 goals">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extLst>
      <p:ext uri="{BB962C8B-B14F-4D97-AF65-F5344CB8AC3E}">
        <p14:creationId xmlns:p14="http://schemas.microsoft.com/office/powerpoint/2010/main" val="321291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«studentname»</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«studentid»</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«studentacademicproject»</a:t>
            </a:r>
            <a:endParaRPr>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a:solidFill>
                  <a:srgbClr val="434343"/>
                </a:solidFill>
              </a:rPr>
              <a:t>Learning Log </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«academicyear» «academicblock» </a:t>
            </a:r>
            <a:endParaRPr sz="180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C</a:t>
            </a:r>
            <a:endParaRPr sz="6000" dirty="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C</a:t>
            </a:r>
            <a:endParaRPr sz="40000" dirty="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Creates and updates plans to work effectively based on agreed upon priorities with consideration of dependencies and risk, using sound estimates to achieve short and long-term project goals.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4</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Regularly and objectively reviews progress on project and team goals and processes, reflecting on the strengths and weaknesses through project and peer reviews.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2263231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5</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Communicates productively while effectively adjusting to varied communication styles and intercultural differences in team work.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402897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6</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Takes responsibility for their role within the team and demonstrates commitment to the team goals in a positive and constructive manner.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extLst>
      <p:ext uri="{BB962C8B-B14F-4D97-AF65-F5344CB8AC3E}">
        <p14:creationId xmlns:p14="http://schemas.microsoft.com/office/powerpoint/2010/main" val="984272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1</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Sets ambitious, S.M.A.R.T./ C.L.E.A.R goals in alignment with the project brief, their chosen role(s), content of the assessment rubric and their personal long-term goals.</a:t>
            </a:r>
            <a:endParaRPr dirty="0"/>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Professional Practice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Legal</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demonstrates the basic knowledge of legal frameworks governing AI by providing evidence of legal decision-making while working with privacy-sensitive data.</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 Demonstrates the basic knowledge of legal frameworks governing AI by providing evidence of legal decision-making while working with privacy-sensitive data.</a:t>
            </a:r>
            <a:endParaRPr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The student demonstrates the basic knowledge of legal frameworks governing AI by providing evidence of legal decision-making while working with privacy-sensitive data.</a:t>
            </a:r>
            <a:br>
              <a:rPr lang="en-GB" dirty="0"/>
            </a:br>
            <a:r>
              <a:rPr lang="en-GB"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a:t>
            </a:r>
            <a:r>
              <a:rPr lang="en-US" dirty="0" err="1"/>
              <a:t>understandin</a:t>
            </a:r>
            <a:r>
              <a:rPr lang="en-NL" dirty="0"/>
              <a:t>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determine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show understanding of the business understanding phase by writing a project plan. </a:t>
            </a:r>
            <a:endParaRPr dirty="0"/>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determine business objectives,  and produce a project plan.</a:t>
            </a:r>
          </a:p>
        </p:txBody>
      </p:sp>
    </p:spTree>
    <p:extLst>
      <p:ext uri="{BB962C8B-B14F-4D97-AF65-F5344CB8AC3E}">
        <p14:creationId xmlns:p14="http://schemas.microsoft.com/office/powerpoint/2010/main" val="3889067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collect, combine, and explore the data. Further, they can assess data quality, and provide recommendations to improve the data management strategy.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5.1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Shows understanding of the data understanding and preparation stage by </a:t>
            </a:r>
            <a:r>
              <a:rPr lang="en-GB" dirty="0" err="1"/>
              <a:t>preprocessing</a:t>
            </a:r>
            <a:r>
              <a:rPr lang="en-GB" dirty="0"/>
              <a:t> a dataset which is suited for further modelling. </a:t>
            </a:r>
            <a:endParaRPr dirty="0"/>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collect, combine, and explore the data. Further, they can assess data quality, and provide recommendations to improve the data management strategy. </a:t>
            </a:r>
          </a:p>
        </p:txBody>
      </p:sp>
    </p:spTree>
    <p:extLst>
      <p:ext uri="{BB962C8B-B14F-4D97-AF65-F5344CB8AC3E}">
        <p14:creationId xmlns:p14="http://schemas.microsoft.com/office/powerpoint/2010/main" val="2864773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and Evaluation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select, implement and evaluate a machine learning model to meet the business requirement.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an understanding of the modelling and evaluation stage by developing a model suitable for deployment.</a:t>
            </a:r>
            <a:endParaRPr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select, implement and evaluate a machine learning model to meet the business requirement.</a:t>
            </a:r>
          </a:p>
        </p:txBody>
      </p:sp>
    </p:spTree>
    <p:extLst>
      <p:ext uri="{BB962C8B-B14F-4D97-AF65-F5344CB8AC3E}">
        <p14:creationId xmlns:p14="http://schemas.microsoft.com/office/powerpoint/2010/main" val="229156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Deployment </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Is able to plan deployment, disseminate the project results, produce a final report and review the project.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182435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7</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solidFill>
                  <a:srgbClr val="FFFFFF"/>
                </a:solidFill>
              </a:rPr>
              <a:t>7</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Demonstrates understanding of the deployment stage by disseminating the project findings and conducting a project </a:t>
            </a:r>
            <a:r>
              <a:rPr lang="en-GB" dirty="0" err="1"/>
              <a:t>restrospective</a:t>
            </a:r>
            <a:r>
              <a:rPr lang="en-GB" dirty="0"/>
              <a:t>.</a:t>
            </a:r>
            <a:endParaRPr dirty="0"/>
          </a:p>
        </p:txBody>
      </p:sp>
      <p:sp>
        <p:nvSpPr>
          <p:cNvPr id="7" name="Google Shape;459;p48">
            <a:extLst>
              <a:ext uri="{FF2B5EF4-FFF2-40B4-BE49-F238E27FC236}">
                <a16:creationId xmlns:a16="http://schemas.microsoft.com/office/drawing/2014/main" id="{08489BA6-ACAD-1AB4-6386-756898FD857B}"/>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Is able to plan deployment, disseminate the project results, produce a final report and review the project.</a:t>
            </a:r>
          </a:p>
        </p:txBody>
      </p:sp>
    </p:spTree>
    <p:extLst>
      <p:ext uri="{BB962C8B-B14F-4D97-AF65-F5344CB8AC3E}">
        <p14:creationId xmlns:p14="http://schemas.microsoft.com/office/powerpoint/2010/main" val="1031311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D</a:t>
            </a:r>
            <a:endParaRPr sz="6000" dirty="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D</a:t>
            </a:r>
            <a:endParaRPr sz="40000" dirty="0">
              <a:solidFill>
                <a:srgbClr val="999999"/>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06FA0A2AD4DA488583749EC2534234" ma:contentTypeVersion="12" ma:contentTypeDescription="Create a new document." ma:contentTypeScope="" ma:versionID="886b513cfe8a01d235b598bb5d9e3280">
  <xsd:schema xmlns:xsd="http://www.w3.org/2001/XMLSchema" xmlns:xs="http://www.w3.org/2001/XMLSchema" xmlns:p="http://schemas.microsoft.com/office/2006/metadata/properties" xmlns:ns2="60348849-ecd6-40c5-8069-7b4f665118aa" xmlns:ns3="d3efc331-58f4-463c-b792-81d907c25a2d" targetNamespace="http://schemas.microsoft.com/office/2006/metadata/properties" ma:root="true" ma:fieldsID="ea6c152a0770c3b66e26597cca1a51d2" ns2:_="" ns3:_="">
    <xsd:import namespace="60348849-ecd6-40c5-8069-7b4f665118aa"/>
    <xsd:import namespace="d3efc331-58f4-463c-b792-81d907c25a2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48849-ecd6-40c5-8069-7b4f665118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efc331-58f4-463c-b792-81d907c25a2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6AE36C-DA72-47BC-B734-316C21703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348849-ecd6-40c5-8069-7b4f665118aa"/>
    <ds:schemaRef ds:uri="d3efc331-58f4-463c-b792-81d907c25a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8D9791E-52D0-4ABB-925A-4EAECF798D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3996</Words>
  <Application>Microsoft Office PowerPoint</Application>
  <PresentationFormat>On-screen Show (16:9)</PresentationFormat>
  <Paragraphs>389</Paragraphs>
  <Slides>47</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Roboto</vt:lpstr>
      <vt:lpstr>Proxima Nova</vt:lpstr>
      <vt:lpstr>Helvetica Neue</vt:lpstr>
      <vt:lpstr>Roboto Light</vt:lpstr>
      <vt:lpstr>Segoe UI</vt:lpstr>
      <vt:lpstr>Arial</vt:lpstr>
      <vt:lpstr>Open Sans</vt:lpstr>
      <vt:lpstr>Roboto Thin</vt:lpstr>
      <vt:lpstr>Alfa Slab One</vt:lpstr>
      <vt:lpstr>BUAS Gameday</vt:lpstr>
      <vt:lpstr>«studentname» «studentid» «studentacademicproject»</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1</vt:lpstr>
      <vt:lpstr>ILO 1</vt:lpstr>
      <vt:lpstr>ILO 1</vt:lpstr>
      <vt:lpstr>ILO 1</vt:lpstr>
      <vt:lpstr>ILO 1</vt:lpstr>
      <vt:lpstr>ILO 2</vt:lpstr>
      <vt:lpstr>ILO 2</vt:lpstr>
      <vt:lpstr>ILO 3</vt:lpstr>
      <vt:lpstr>ILO 3</vt:lpstr>
      <vt:lpstr>ILO 4</vt:lpstr>
      <vt:lpstr>ILO 4</vt:lpstr>
      <vt:lpstr>ILO 5</vt:lpstr>
      <vt:lpstr>ILO 5</vt:lpstr>
      <vt:lpstr>ILO 6</vt:lpstr>
      <vt:lpstr>ILO 6</vt:lpstr>
      <vt:lpstr>ILO 7</vt:lpstr>
      <vt:lpstr>ILO 7</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29</cp:revision>
  <dcterms:modified xsi:type="dcterms:W3CDTF">2023-03-21T14:28:44Z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0x010100DB06FA0A2AD4DA488583749EC2534234</vt:lpwstr>
  </property>
</Properties>
</file>