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35" r:id="rId32"/>
    <p:sldId id="315" r:id="rId33"/>
    <p:sldId id="292" r:id="rId34"/>
    <p:sldId id="293" r:id="rId35"/>
    <p:sldId id="294" r:id="rId36"/>
    <p:sldId id="336" r:id="rId37"/>
    <p:sldId id="299" r:id="rId38"/>
    <p:sldId id="300" r:id="rId39"/>
    <p:sldId id="337" r:id="rId40"/>
    <p:sldId id="333" r:id="rId41"/>
    <p:sldId id="334" r:id="rId42"/>
    <p:sldId id="296" r:id="rId43"/>
    <p:sldId id="297" r:id="rId44"/>
    <p:sldId id="298" r:id="rId45"/>
  </p:sldIdLst>
  <p:sldSz cx="9144000" cy="5143500" type="screen16x9"/>
  <p:notesSz cx="6858000" cy="9144000"/>
  <p:embeddedFontLst>
    <p:embeddedFont>
      <p:font typeface="Alfa Slab One" panose="020B0604020202020204" charset="0"/>
      <p:regular r:id="rId47"/>
    </p:embeddedFon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bold r:id="rId65"/>
      <p:italic r:id="rId66"/>
      <p:boldItalic r:id="rId67"/>
    </p:embeddedFont>
    <p:embeddedFont>
      <p:font typeface="Roboto Thin" panose="02000000000000000000" pitchFamily="2" charset="0"/>
      <p:regular r:id="rId68"/>
      <p:bold r:id="rId69"/>
      <p:italic r:id="rId70"/>
      <p:boldItalic r:id="rId71"/>
    </p:embeddedFont>
    <p:embeddedFont>
      <p:font typeface="Segoe UI" panose="020B0502040204020203"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6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7.fntdata"/><Relationship Id="rId58" Type="http://schemas.openxmlformats.org/officeDocument/2006/relationships/font" Target="fonts/font12.fntdata"/><Relationship Id="rId74" Type="http://schemas.openxmlformats.org/officeDocument/2006/relationships/font" Target="fonts/font28.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5.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5.fntdata"/><Relationship Id="rId72" Type="http://schemas.openxmlformats.org/officeDocument/2006/relationships/font" Target="fonts/font26.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font" Target="fonts/font2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font" Target="fonts/font27.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font" Target="fonts/font25.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334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42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483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2/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https://adsai.buas.nl/Year2/BlockB/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a:t>8</a:t>
            </a:r>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US" dirty="0"/>
              <a:t>The student demonstrates self-exploration and personal development and good academic practices in learning how to learn, and acquiring professional knowledge through research, study, analysis, reflection, discussion and reporting.</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a:t>
            </a:r>
            <a:r>
              <a:rPr lang="en" sz="900" b="1" i="1" dirty="0">
                <a:solidFill>
                  <a:schemeClr val="lt1"/>
                </a:solidFill>
                <a:latin typeface="Helvetica Neue"/>
                <a:ea typeface="Helvetica Neue"/>
                <a:cs typeface="Helvetica Neue"/>
                <a:sym typeface="Helvetica Neue"/>
              </a:rPr>
              <a:t>using GitHub links</a:t>
            </a:r>
            <a:r>
              <a:rPr lang="en"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demonstrates self-exploration and personal development and good academic practices in learning how to learn, and acquiring professional knowledge through research, study, analysis, reflection, discussion and reporting.</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Sets ambitious, S.M.A.R.T. goals in alignment with the project brief, their chosen role(s), and their personal long-term goals.</a:t>
            </a:r>
            <a:endParaRPr lang="en-GB"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a:t>
            </a:r>
            <a:r>
              <a:rPr lang="en" sz="900" b="1" i="1" dirty="0">
                <a:solidFill>
                  <a:schemeClr val="lt1"/>
                </a:solidFill>
                <a:latin typeface="Helvetica Neue"/>
                <a:ea typeface="Helvetica Neue"/>
                <a:cs typeface="Helvetica Neue"/>
                <a:sym typeface="Helvetica Neue"/>
              </a:rPr>
              <a:t>using GitHub links</a:t>
            </a:r>
            <a:r>
              <a:rPr lang="en"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demonstrates self-exploration and personal development and good academic practices in learning how to learn, and acquiring professional knowledge through research, study, analysis, reflection, discussion and reporting.</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Shows regular and active engagement in self-guided study and self development through participation in professional learning communities, lectures and workshops.</a:t>
            </a:r>
            <a:endParaRPr lang="en-GB"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157747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076307" y="2503171"/>
            <a:ext cx="6610493"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Theory: Computer Vision, Reinforcement Learning, and Robotics</a:t>
            </a:r>
            <a:endParaRPr dirty="0"/>
          </a:p>
        </p:txBody>
      </p:sp>
      <p:sp>
        <p:nvSpPr>
          <p:cNvPr id="365" name="Google Shape;365;p39"/>
          <p:cNvSpPr txBox="1">
            <a:spLocks noGrp="1"/>
          </p:cNvSpPr>
          <p:nvPr>
            <p:ph type="subTitle" idx="2"/>
          </p:nvPr>
        </p:nvSpPr>
        <p:spPr>
          <a:xfrm>
            <a:off x="2962776" y="3353563"/>
            <a:ext cx="5724024"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demonstrates foundational knowledge and understanding of the theories, principles, methods, and techniques related to the (sub)fields of computer vision, reinforcement learning, and robotics by interpreting, and subsequently disseminating the project findings via a written report. </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3/7</a:t>
            </a:r>
            <a:endParaRPr dirty="0"/>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a:solidFill>
                  <a:schemeClr val="lt1"/>
                </a:solidFill>
                <a:latin typeface="Helvetica Neue"/>
                <a:ea typeface="Helvetica Neue"/>
                <a:cs typeface="Helvetica Neue"/>
                <a:sym typeface="Helvetica Neue"/>
              </a:rPr>
              <a:t>Show your best examples </a:t>
            </a:r>
            <a:r>
              <a:rPr lang="en-US" sz="800" b="1" i="1" dirty="0">
                <a:solidFill>
                  <a:schemeClr val="lt1"/>
                </a:solidFill>
                <a:latin typeface="Helvetica Neue"/>
                <a:ea typeface="Helvetica Neue"/>
                <a:cs typeface="Helvetica Neue"/>
                <a:sym typeface="Helvetica Neue"/>
              </a:rPr>
              <a:t>using GitHub links</a:t>
            </a:r>
            <a:r>
              <a:rPr lang="en-US" sz="8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800" dirty="0">
              <a:solidFill>
                <a:schemeClr val="lt1"/>
              </a:solidFill>
            </a:endParaRPr>
          </a:p>
          <a:p>
            <a:pPr marL="0" lvl="0" indent="0" algn="l" rtl="0">
              <a:lnSpc>
                <a:spcPct val="115000"/>
              </a:lnSpc>
              <a:spcBef>
                <a:spcPts val="0"/>
              </a:spcBef>
              <a:spcAft>
                <a:spcPts val="0"/>
              </a:spcAft>
              <a:buNone/>
            </a:pPr>
            <a:endParaRPr lang="en-US" sz="600" i="1" dirty="0">
              <a:solidFill>
                <a:schemeClr val="lt1"/>
              </a:solidFill>
              <a:latin typeface="Helvetica Neue"/>
              <a:ea typeface="Helvetica Neue"/>
              <a:cs typeface="Helvetica Neue"/>
              <a:sym typeface="Helvetica Neue"/>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demonstrates foundational knowledge and understanding of the theories, principles, methods, and techniques related to the (sub)fields of computer vision, reinforcement learning, and robotics by interpreting, and subsequently disseminating the project findings via a written report. </a:t>
            </a:r>
            <a:endParaRPr lang="en-GB" dirty="0"/>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demonstrates foundational knowledge and understanding of the theories, principles, methods, and techniques related to the (sub)fields of computer vision, reinforcement learning, and robotics by interpreting, and subsequently disseminating the project findings via a written report. </a:t>
            </a:r>
            <a:endParaRPr lang="en-GB"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Theory: Computer Vision, Reinforcement Learning, and Robotics</a:t>
            </a:r>
            <a:endParaRPr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Application: Computer Vision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design, implement, and evaluate an object detection application that contributes to the business objective.</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acquire, store and process raw image data in a way that allows for data exploration and analysis.</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design, implement, and evaluate an object detection application that contributes to the business objective.</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Application: Computer Vision</a:t>
            </a:r>
            <a:endParaRPr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5/7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3.2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implement a traditional and Deep Learning object detection algorithm, making appropriate use of current tools and libraries, and cognitive models.</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design, implement, and evaluate an object detection application that contributes to the business objective.</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Application: Computer Vision</a:t>
            </a:r>
            <a:endParaRPr sz="1100" dirty="0"/>
          </a:p>
        </p:txBody>
      </p:sp>
    </p:spTree>
    <p:extLst>
      <p:ext uri="{BB962C8B-B14F-4D97-AF65-F5344CB8AC3E}">
        <p14:creationId xmlns:p14="http://schemas.microsoft.com/office/powerpoint/2010/main" val="1502408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Application: Robotic Control Theory and Reinforcement Learning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create a robot controller for the pick and place task  with different levels of complexity.</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3524744"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Application: Robotic Control Theory and Reinforcement Learning</a:t>
            </a:r>
          </a:p>
        </p:txBody>
      </p:sp>
    </p:spTree>
    <p:extLst>
      <p:ext uri="{BB962C8B-B14F-4D97-AF65-F5344CB8AC3E}">
        <p14:creationId xmlns:p14="http://schemas.microsoft.com/office/powerpoint/2010/main" val="388906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7/7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evaluate the feasibility of the application of reinforcement learning to  the creation and development of a robot controller.</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3524744"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Application: Robotic Control Theory and Reinforcement Learning</a:t>
            </a:r>
          </a:p>
        </p:txBody>
      </p:sp>
    </p:spTree>
    <p:extLst>
      <p:ext uri="{BB962C8B-B14F-4D97-AF65-F5344CB8AC3E}">
        <p14:creationId xmlns:p14="http://schemas.microsoft.com/office/powerpoint/2010/main" val="2961102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docProps/app.xml><?xml version="1.0" encoding="utf-8"?>
<Properties xmlns="http://schemas.openxmlformats.org/officeDocument/2006/extended-properties" xmlns:vt="http://schemas.openxmlformats.org/officeDocument/2006/docPropsVTypes">
  <TotalTime>19</TotalTime>
  <Words>3633</Words>
  <Application>Microsoft Office PowerPoint</Application>
  <PresentationFormat>On-screen Show (16:9)</PresentationFormat>
  <Paragraphs>355</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Alfa Slab One</vt:lpstr>
      <vt:lpstr>Arial</vt:lpstr>
      <vt:lpstr>Roboto Thin</vt:lpstr>
      <vt:lpstr>Roboto</vt:lpstr>
      <vt:lpstr>Proxima Nova</vt:lpstr>
      <vt:lpstr>Roboto Light</vt:lpstr>
      <vt:lpstr>Helvetica Neue</vt:lpstr>
      <vt:lpstr>Open Sans</vt:lpstr>
      <vt:lpstr>Segoe UI</vt: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1</vt:lpstr>
      <vt:lpstr>ILO 2</vt:lpstr>
      <vt:lpstr>ILO 2</vt:lpstr>
      <vt:lpstr>ILO 3</vt:lpstr>
      <vt:lpstr>ILO 3</vt:lpstr>
      <vt:lpstr>ILO 3</vt:lpstr>
      <vt:lpstr>ILO 4</vt:lpstr>
      <vt:lpstr>ILO 4</vt:lpstr>
      <vt:lpstr>ILO 4</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54</cp:revision>
  <dcterms:modified xsi:type="dcterms:W3CDTF">2022-11-11T15:17:59Z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