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54"/>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335" r:id="rId29"/>
    <p:sldId id="336" r:id="rId30"/>
    <p:sldId id="282" r:id="rId31"/>
    <p:sldId id="283" r:id="rId32"/>
    <p:sldId id="286" r:id="rId33"/>
    <p:sldId id="314" r:id="rId34"/>
    <p:sldId id="312" r:id="rId35"/>
    <p:sldId id="313" r:id="rId36"/>
    <p:sldId id="315" r:id="rId37"/>
    <p:sldId id="292" r:id="rId38"/>
    <p:sldId id="293" r:id="rId39"/>
    <p:sldId id="294" r:id="rId40"/>
    <p:sldId id="299" r:id="rId41"/>
    <p:sldId id="300" r:id="rId42"/>
    <p:sldId id="302" r:id="rId43"/>
    <p:sldId id="303" r:id="rId44"/>
    <p:sldId id="306" r:id="rId45"/>
    <p:sldId id="307" r:id="rId46"/>
    <p:sldId id="309" r:id="rId47"/>
    <p:sldId id="310" r:id="rId48"/>
    <p:sldId id="333" r:id="rId49"/>
    <p:sldId id="334" r:id="rId50"/>
    <p:sldId id="296" r:id="rId51"/>
    <p:sldId id="297" r:id="rId52"/>
    <p:sldId id="298" r:id="rId53"/>
  </p:sldIdLst>
  <p:sldSz cx="9144000" cy="5143500" type="screen16x9"/>
  <p:notesSz cx="6858000" cy="9144000"/>
  <p:embeddedFontLst>
    <p:embeddedFont>
      <p:font typeface="Alfa Slab One" panose="020B0604020202020204" charset="0"/>
      <p:regular r:id="rId55"/>
    </p:embeddedFont>
    <p:embeddedFont>
      <p:font typeface="Helvetica Neue" panose="020B0604020202020204" charset="0"/>
      <p:regular r:id="rId56"/>
      <p:bold r:id="rId57"/>
      <p:italic r:id="rId58"/>
      <p:boldItalic r:id="rId59"/>
    </p:embeddedFont>
    <p:embeddedFont>
      <p:font typeface="Open Sans" panose="020B0606030504020204" pitchFamily="34" charset="0"/>
      <p:regular r:id="rId60"/>
      <p:bold r:id="rId61"/>
      <p:italic r:id="rId62"/>
      <p:boldItalic r:id="rId63"/>
    </p:embeddedFont>
    <p:embeddedFont>
      <p:font typeface="Proxima Nova" panose="020B0604020202020204" charset="0"/>
      <p:regular r:id="rId64"/>
      <p:bold r:id="rId65"/>
      <p:italic r:id="rId66"/>
      <p:boldItalic r:id="rId67"/>
    </p:embeddedFont>
    <p:embeddedFont>
      <p:font typeface="Roboto" panose="02000000000000000000" pitchFamily="2" charset="0"/>
      <p:regular r:id="rId68"/>
      <p:bold r:id="rId69"/>
      <p:italic r:id="rId70"/>
      <p:boldItalic r:id="rId71"/>
    </p:embeddedFont>
    <p:embeddedFont>
      <p:font typeface="Roboto Light" panose="02000000000000000000" pitchFamily="2" charset="0"/>
      <p:regular r:id="rId72"/>
      <p:bold r:id="rId73"/>
      <p:italic r:id="rId74"/>
      <p:boldItalic r:id="rId75"/>
    </p:embeddedFont>
    <p:embeddedFont>
      <p:font typeface="Roboto Thin" panose="02000000000000000000" pitchFamily="2" charset="0"/>
      <p:regular r:id="rId76"/>
      <p:bold r:id="rId77"/>
      <p:italic r:id="rId78"/>
      <p:boldItalic r:id="rId79"/>
    </p:embeddedFont>
    <p:embeddedFont>
      <p:font typeface="Segoe UI" panose="020B0502040204020203"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9" d="100"/>
          <a:sy n="209" d="100"/>
        </p:scale>
        <p:origin x="2766" y="1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9.fntdata"/><Relationship Id="rId68" Type="http://schemas.openxmlformats.org/officeDocument/2006/relationships/font" Target="fonts/font14.fntdata"/><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font" Target="fonts/font4.fntdata"/><Relationship Id="rId74" Type="http://schemas.openxmlformats.org/officeDocument/2006/relationships/font" Target="fonts/font20.fntdata"/><Relationship Id="rId79" Type="http://schemas.openxmlformats.org/officeDocument/2006/relationships/font" Target="fonts/font25.fntdata"/><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font" Target="fonts/font2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8.fntdata"/><Relationship Id="rId80" Type="http://schemas.openxmlformats.org/officeDocument/2006/relationships/font" Target="fonts/font26.fntdata"/><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83" Type="http://schemas.openxmlformats.org/officeDocument/2006/relationships/font" Target="fonts/font29.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font" Target="fonts/font24.fntdata"/><Relationship Id="rId81" Type="http://schemas.openxmlformats.org/officeDocument/2006/relationships/font" Target="fonts/font27.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 Id="rId76" Type="http://schemas.openxmlformats.org/officeDocument/2006/relationships/font" Target="fonts/font22.fntdata"/><Relationship Id="rId7" Type="http://schemas.openxmlformats.org/officeDocument/2006/relationships/slide" Target="slides/slide3.xml"/><Relationship Id="rId71" Type="http://schemas.openxmlformats.org/officeDocument/2006/relationships/font" Target="fonts/font17.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2.fntdata"/><Relationship Id="rId87" Type="http://schemas.openxmlformats.org/officeDocument/2006/relationships/theme" Target="theme/theme1.xml"/><Relationship Id="rId61" Type="http://schemas.openxmlformats.org/officeDocument/2006/relationships/font" Target="fonts/font7.fntdata"/><Relationship Id="rId82" Type="http://schemas.openxmlformats.org/officeDocument/2006/relationships/font" Target="fonts/font28.fntdata"/><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351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24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4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66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064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9</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9</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04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9</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9</a:t>
            </a:r>
            <a:endParaRPr dirty="0"/>
          </a:p>
        </p:txBody>
      </p:sp>
    </p:spTree>
    <p:extLst>
      <p:ext uri="{BB962C8B-B14F-4D97-AF65-F5344CB8AC3E}">
        <p14:creationId xmlns:p14="http://schemas.microsoft.com/office/powerpoint/2010/main" val="803266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Creates and updates plans to work effectively based on agreed upon priorities with consideration of dependencies and risk, using sound estimates to achieve short and long-term project goals.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Regularly and objectively reviews progress on project and team goals and processes, reflecting on the strengths and weaknesses through project and peer reviews.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Communicates productively while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40289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984272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Sets ambitious, S.M.A.R.T./ C.L.E.A.R goals in alignment with the project brief, their chosen role(s), content of the assessment rubric and their personal long-term goals.</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the basic knowledge of legal frameworks governing AI by providing evidence of legal decision-making while working with privacy-sensitive data.</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Demonstrates the basic knowledge of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The student demonstrates the basic knowledge of legal frameworks governing AI by providing evidence of legal decision-making while working with privacy-sensitive data.</a:t>
            </a:r>
            <a:br>
              <a:rPr lang="en-GB" dirty="0"/>
            </a:br>
            <a:r>
              <a:rPr lang="en-GB"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a:t>
            </a:r>
            <a:r>
              <a:rPr lang="en-US" dirty="0" err="1"/>
              <a:t>understandin</a:t>
            </a:r>
            <a:r>
              <a:rPr lang="en-NL" dirty="0"/>
              <a:t>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determine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show understanding of the business understanding phase by writing a project plan. </a:t>
            </a:r>
            <a:endParaRPr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determine business objectives,  and produce a project plan.</a:t>
            </a:r>
          </a:p>
        </p:txBody>
      </p:sp>
    </p:spTree>
    <p:extLst>
      <p:ext uri="{BB962C8B-B14F-4D97-AF65-F5344CB8AC3E}">
        <p14:creationId xmlns:p14="http://schemas.microsoft.com/office/powerpoint/2010/main" val="3889067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collect, combine, and explore the data. Further, they can assess data quality, and provide recommendations to improve the data management strategy.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Shows understanding of the data understanding and preparation stage by </a:t>
            </a:r>
            <a:r>
              <a:rPr lang="en-GB" dirty="0" err="1"/>
              <a:t>preprocessing</a:t>
            </a:r>
            <a:r>
              <a:rPr lang="en-GB" dirty="0"/>
              <a:t> a dataset which is suited for further modelling. </a:t>
            </a:r>
            <a:endParaRPr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collect, combine, and explore the data. Further, they can assess data quality, and provide recommendations to improve the data management strategy. </a:t>
            </a:r>
          </a:p>
        </p:txBody>
      </p:sp>
    </p:spTree>
    <p:extLst>
      <p:ext uri="{BB962C8B-B14F-4D97-AF65-F5344CB8AC3E}">
        <p14:creationId xmlns:p14="http://schemas.microsoft.com/office/powerpoint/2010/main" val="2864773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select, implement and evaluate a machine learning model to meet the business requirement.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an understanding of the modelling and evaluation stage by developing a model suitable for deployment.</a:t>
            </a:r>
            <a:endParaRPr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select, implement and evaluate a machine learning model to meet the business requirement.</a:t>
            </a:r>
          </a:p>
        </p:txBody>
      </p:sp>
    </p:spTree>
    <p:extLst>
      <p:ext uri="{BB962C8B-B14F-4D97-AF65-F5344CB8AC3E}">
        <p14:creationId xmlns:p14="http://schemas.microsoft.com/office/powerpoint/2010/main" val="22915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Is able to plan deployment, disseminate the project results, produce a final report and review the project.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understanding of the deployment stage by disseminating the project findings and conducting a project </a:t>
            </a:r>
            <a:r>
              <a:rPr lang="en-GB" dirty="0" err="1"/>
              <a:t>restrospective</a:t>
            </a:r>
            <a:r>
              <a:rPr lang="en-GB" dirty="0"/>
              <a:t>.</a:t>
            </a:r>
            <a:endParaRPr dirty="0"/>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Is able to plan deployment, disseminate the project results, produce a final report and review the project.</a:t>
            </a:r>
          </a:p>
        </p:txBody>
      </p:sp>
    </p:spTree>
    <p:extLst>
      <p:ext uri="{BB962C8B-B14F-4D97-AF65-F5344CB8AC3E}">
        <p14:creationId xmlns:p14="http://schemas.microsoft.com/office/powerpoint/2010/main" val="1031311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D</a:t>
            </a:r>
            <a:endParaRPr sz="40000" dirty="0">
              <a:solidFill>
                <a:srgbClr val="999999"/>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06FA0A2AD4DA488583749EC2534234" ma:contentTypeVersion="12" ma:contentTypeDescription="Create a new document." ma:contentTypeScope="" ma:versionID="886b513cfe8a01d235b598bb5d9e3280">
  <xsd:schema xmlns:xsd="http://www.w3.org/2001/XMLSchema" xmlns:xs="http://www.w3.org/2001/XMLSchema" xmlns:p="http://schemas.microsoft.com/office/2006/metadata/properties" xmlns:ns2="60348849-ecd6-40c5-8069-7b4f665118aa" xmlns:ns3="d3efc331-58f4-463c-b792-81d907c25a2d" targetNamespace="http://schemas.microsoft.com/office/2006/metadata/properties" ma:root="true" ma:fieldsID="ea6c152a0770c3b66e26597cca1a51d2" ns2:_="" ns3:_="">
    <xsd:import namespace="60348849-ecd6-40c5-8069-7b4f665118aa"/>
    <xsd:import namespace="d3efc331-58f4-463c-b792-81d907c25a2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48849-ecd6-40c5-8069-7b4f66511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efc331-58f4-463c-b792-81d907c25a2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DD6AE36C-DA72-47BC-B734-316C21703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348849-ecd6-40c5-8069-7b4f665118aa"/>
    <ds:schemaRef ds:uri="d3efc331-58f4-463c-b792-81d907c25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4100</Words>
  <Application>Microsoft Office PowerPoint</Application>
  <PresentationFormat>On-screen Show (16:9)</PresentationFormat>
  <Paragraphs>408</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Roboto Thin</vt:lpstr>
      <vt:lpstr>Open Sans</vt:lpstr>
      <vt:lpstr>Alfa Slab One</vt:lpstr>
      <vt:lpstr>Roboto</vt:lpstr>
      <vt:lpstr>Proxima Nova</vt:lpstr>
      <vt:lpstr>Roboto Light</vt:lpstr>
      <vt:lpstr>Segoe UI</vt:lpstr>
      <vt:lpstr>Helvetica Neue</vt: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Week 9 - Log</vt:lpstr>
      <vt:lpstr>Week 9 - Feedback</vt:lpstr>
      <vt:lpstr>Section C</vt:lpstr>
      <vt:lpstr>ILO 1</vt:lpstr>
      <vt:lpstr>ILO 1</vt:lpstr>
      <vt:lpstr>ILO 1</vt:lpstr>
      <vt:lpstr>ILO 1</vt:lpstr>
      <vt:lpstr>ILO 1</vt:lpstr>
      <vt:lpstr>ILO 2</vt:lpstr>
      <vt:lpstr>ILO 2</vt:lpstr>
      <vt:lpstr>ILO 3</vt:lpstr>
      <vt:lpstr>ILO 3</vt:lpstr>
      <vt:lpstr>ILO 4</vt:lpstr>
      <vt:lpstr>ILO 4</vt:lpstr>
      <vt:lpstr>ILO 5</vt:lpstr>
      <vt:lpstr>ILO 5</vt:lpstr>
      <vt:lpstr>ILO 6</vt:lpstr>
      <vt:lpstr>ILO 6</vt:lpstr>
      <vt:lpstr>ILO 7</vt:lpstr>
      <vt:lpstr>ILO 7</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28</cp:revision>
  <dcterms:modified xsi:type="dcterms:W3CDTF">2023-03-14T10:42:59Z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0x010100DB06FA0A2AD4DA488583749EC2534234</vt:lpwstr>
  </property>
</Properties>
</file>