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36"/>
  </p:notesMasterIdLst>
  <p:sldIdLst>
    <p:sldId id="256" r:id="rId5"/>
    <p:sldId id="257" r:id="rId6"/>
    <p:sldId id="263" r:id="rId7"/>
    <p:sldId id="305" r:id="rId8"/>
    <p:sldId id="264" r:id="rId9"/>
    <p:sldId id="265" r:id="rId10"/>
    <p:sldId id="268" r:id="rId11"/>
    <p:sldId id="269" r:id="rId12"/>
    <p:sldId id="270" r:id="rId13"/>
    <p:sldId id="271" r:id="rId14"/>
    <p:sldId id="306" r:id="rId15"/>
    <p:sldId id="307" r:id="rId16"/>
    <p:sldId id="308" r:id="rId17"/>
    <p:sldId id="309" r:id="rId18"/>
    <p:sldId id="310" r:id="rId19"/>
    <p:sldId id="311" r:id="rId20"/>
    <p:sldId id="312" r:id="rId21"/>
    <p:sldId id="313" r:id="rId22"/>
    <p:sldId id="282" r:id="rId23"/>
    <p:sldId id="283" r:id="rId24"/>
    <p:sldId id="286" r:id="rId25"/>
    <p:sldId id="288" r:id="rId26"/>
    <p:sldId id="292" r:id="rId27"/>
    <p:sldId id="293" r:id="rId28"/>
    <p:sldId id="294" r:id="rId29"/>
    <p:sldId id="299" r:id="rId30"/>
    <p:sldId id="300" r:id="rId31"/>
    <p:sldId id="301" r:id="rId32"/>
    <p:sldId id="296" r:id="rId33"/>
    <p:sldId id="297" r:id="rId34"/>
    <p:sldId id="298" r:id="rId35"/>
  </p:sldIdLst>
  <p:sldSz cx="9144000" cy="5143500" type="screen16x9"/>
  <p:notesSz cx="6858000" cy="9144000"/>
  <p:embeddedFontLst>
    <p:embeddedFont>
      <p:font typeface="Helvetica Neue" panose="020B060402020202020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Light" panose="02000000000000000000" pitchFamily="2" charset="0"/>
      <p:regular r:id="rId49"/>
      <p:bold r:id="rId50"/>
      <p:italic r:id="rId51"/>
      <p:boldItalic r:id="rId52"/>
    </p:embeddedFont>
    <p:embeddedFont>
      <p:font typeface="Roboto Thin" panose="02000000000000000000" pitchFamily="2" charset="0"/>
      <p:regular r:id="rId53"/>
      <p:bold r:id="rId54"/>
      <p:italic r:id="rId55"/>
      <p:boldItalic r:id="rId56"/>
    </p:embeddedFont>
    <p:embeddedFont>
      <p:font typeface="Segoe UI" panose="020B0502040204020203"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2B37B9BF-F45E-4790-ABCD-F8EFDB07ACFB}" v="24" dt="2021-08-31T10:03:02.688"/>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4"/>
  </p:normalViewPr>
  <p:slideViewPr>
    <p:cSldViewPr snapToGrid="0">
      <p:cViewPr varScale="1">
        <p:scale>
          <a:sx n="143" d="100"/>
          <a:sy n="143" d="100"/>
        </p:scale>
        <p:origin x="68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b4f49565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b4f49565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602ea5a7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602ea5a7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602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US"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2021-22A FGA1.P1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Folder: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«studentacademicproject»</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a:solidFill>
                  <a:srgbClr val="434343"/>
                </a:solidFill>
              </a:rPr>
              <a:t>Learning Log </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«academicyear» «academicblock» </a:t>
            </a:r>
            <a:endParaRPr sz="180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Progress</a:t>
            </a:r>
            <a:endParaRPr dirty="0"/>
          </a:p>
          <a:p>
            <a:pPr marL="0" lvl="0" indent="0" algn="ctr" rtl="0">
              <a:spcBef>
                <a:spcPts val="0"/>
              </a:spcBef>
              <a:spcAft>
                <a:spcPts val="0"/>
              </a:spcAft>
              <a:buNone/>
            </a:pPr>
            <a:r>
              <a:rPr lang="en" dirty="0"/>
              <a:t>Intended Learning Outcomes</a:t>
            </a:r>
            <a:endParaRPr sz="3000" dirty="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dirty="0" err="1"/>
              <a:t>organised</a:t>
            </a:r>
            <a:r>
              <a:rPr lang="en" dirty="0"/>
              <a:t>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Project </a:t>
            </a:r>
            <a:r>
              <a:rPr lang="nl-NL" dirty="0" err="1"/>
              <a:t>learning</a:t>
            </a:r>
            <a:r>
              <a:rPr lang="nl-NL" dirty="0"/>
              <a:t> goals</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 </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 </a:t>
            </a:r>
            <a:endParaRPr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1.3</a:t>
            </a:r>
            <a:endParaRPr/>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attends the Datalab sessions, and submits work, adhering to defined guidelines and processes in the Project Brief.</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a:t>Personal Development</a:t>
            </a:r>
            <a:endParaRPr sz="900"/>
          </a:p>
          <a:p>
            <a:pPr marL="0" lvl="0" indent="0" algn="l" rtl="0">
              <a:spcBef>
                <a:spcPts val="0"/>
              </a:spcBef>
              <a:spcAft>
                <a:spcPts val="0"/>
              </a:spcAft>
              <a:buNone/>
            </a:pPr>
            <a:r>
              <a:rPr lang="en" sz="900"/>
              <a:t>&amp; Academic Practice</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2</a:t>
            </a:r>
            <a:endParaRPr sz="40000">
              <a:solidFill>
                <a:srgbClr val="999999"/>
              </a:solidFill>
              <a:latin typeface="Roboto"/>
              <a:ea typeface="Roboto"/>
              <a:cs typeface="Roboto"/>
              <a:sym typeface="Roboto"/>
            </a:endParaRPr>
          </a:p>
        </p:txBody>
      </p:sp>
      <p:sp>
        <p:nvSpPr>
          <p:cNvPr id="416" name="Google Shape;416;p4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2</a:t>
            </a:r>
            <a:endParaRPr/>
          </a:p>
        </p:txBody>
      </p:sp>
      <p:sp>
        <p:nvSpPr>
          <p:cNvPr id="417" name="Google Shape;417;p4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Professional Practice / Attitude</a:t>
            </a:r>
            <a:endParaRPr dirty="0"/>
          </a:p>
        </p:txBody>
      </p:sp>
      <p:sp>
        <p:nvSpPr>
          <p:cNvPr id="418" name="Google Shape;418;p4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demonstrate self-exploration and personal development, good academic</a:t>
            </a:r>
            <a:r>
              <a:rPr lang="en-NL" dirty="0"/>
              <a:t> </a:t>
            </a:r>
            <a:r>
              <a:rPr lang="en-GB" dirty="0"/>
              <a:t>practices in learning how to learn and the acquisition of professional knowledge</a:t>
            </a:r>
            <a:r>
              <a:rPr lang="en-NL" dirty="0"/>
              <a:t> </a:t>
            </a:r>
            <a:r>
              <a:rPr lang="en-GB" dirty="0"/>
              <a:t>through research,</a:t>
            </a:r>
            <a:r>
              <a:rPr lang="en-NL" dirty="0"/>
              <a:t> </a:t>
            </a:r>
            <a:r>
              <a:rPr lang="en-GB" dirty="0"/>
              <a:t>study, analysis, applied practice, discussion and reporting.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demonstrate self-exploration and personal development, good academic</a:t>
            </a:r>
            <a:r>
              <a:rPr lang="en-NL" dirty="0"/>
              <a:t> </a:t>
            </a:r>
            <a:r>
              <a:rPr lang="en-GB" dirty="0"/>
              <a:t>practices in learning how to learn and the acquisition of professional knowledge</a:t>
            </a:r>
            <a:r>
              <a:rPr lang="en-NL" dirty="0"/>
              <a:t> </a:t>
            </a:r>
            <a:r>
              <a:rPr lang="en-GB" dirty="0"/>
              <a:t>through research,</a:t>
            </a:r>
            <a:r>
              <a:rPr lang="en-NL" dirty="0"/>
              <a:t> </a:t>
            </a:r>
            <a:r>
              <a:rPr lang="en-GB" dirty="0"/>
              <a:t>study, analysis, applied practice, discussion and reporting. </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a:t>
            </a:r>
            <a:endParaRPr/>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reports on learning progress and updates plans in a well-written, concise format with appropriate visual communication, guided by active engagement with feedback.</a:t>
            </a:r>
            <a:endParaRPr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Professional Practice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Report on AI in Science Fiction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You will be able to demonstrate the basic knowledge about the field of AI by examining its foundational concepts and methods and reporting current cases in which AI is applied to transform companies by means of an effective (informative, readable, clear) report.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3</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and </a:t>
            </a:r>
            <a:r>
              <a:rPr lang="en-GB" dirty="0" err="1"/>
              <a:t>analyze</a:t>
            </a:r>
            <a:r>
              <a:rPr lang="en-GB" dirty="0"/>
              <a:t> AI applications in fictional and real-life (business) scenarios by examining and applying relevant concepts from AI literature and theory. </a:t>
            </a:r>
            <a:endParaRPr dirty="0"/>
          </a:p>
        </p:txBody>
      </p:sp>
      <p:sp>
        <p:nvSpPr>
          <p:cNvPr id="2" name="Google Shape;459;p48">
            <a:extLst>
              <a:ext uri="{FF2B5EF4-FFF2-40B4-BE49-F238E27FC236}">
                <a16:creationId xmlns:a16="http://schemas.microsoft.com/office/drawing/2014/main" id="{736DE019-6FB4-EBD8-6034-60A1396260D1}"/>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is able to identify, and </a:t>
            </a:r>
            <a:r>
              <a:rPr lang="en-GB" dirty="0" err="1"/>
              <a:t>analyze</a:t>
            </a:r>
            <a:r>
              <a:rPr lang="en-GB" dirty="0"/>
              <a:t> AI applications in fictional and real-life (business) scenarios by examining and applying relevant concepts from AI literature and theory.</a:t>
            </a:r>
          </a:p>
        </p:txBody>
      </p:sp>
      <p:sp>
        <p:nvSpPr>
          <p:cNvPr id="3" name="Google Shape;462;p48">
            <a:extLst>
              <a:ext uri="{FF2B5EF4-FFF2-40B4-BE49-F238E27FC236}">
                <a16:creationId xmlns:a16="http://schemas.microsoft.com/office/drawing/2014/main" id="{65D4C843-5D26-8ABA-0D10-9F5D0374EEA2}"/>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Report on AI in Science Fiction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4</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Science</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demonstrates basic knowledge and skills in the field of data science by transforming a business requirement into a data science problem and propose an effective solution.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4</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4</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design an effective dashboard in Power BI in order to provide new insights into a research </a:t>
            </a:r>
            <a:br>
              <a:rPr lang="en-GB" dirty="0"/>
            </a:br>
            <a:r>
              <a:rPr lang="en-GB" dirty="0"/>
              <a:t>question. </a:t>
            </a:r>
            <a:endParaRPr dirty="0"/>
          </a:p>
        </p:txBody>
      </p:sp>
      <p:sp>
        <p:nvSpPr>
          <p:cNvPr id="2" name="Google Shape;459;p48">
            <a:extLst>
              <a:ext uri="{FF2B5EF4-FFF2-40B4-BE49-F238E27FC236}">
                <a16:creationId xmlns:a16="http://schemas.microsoft.com/office/drawing/2014/main" id="{F3EE57B9-202F-411D-EDC0-8C6462DD5EE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demonstrates basic knowledge and skills in the field of data science by transforming a business requirement into a data science problem and propose an effective solution.</a:t>
            </a:r>
          </a:p>
        </p:txBody>
      </p:sp>
      <p:sp>
        <p:nvSpPr>
          <p:cNvPr id="3" name="Google Shape;462;p48">
            <a:extLst>
              <a:ext uri="{FF2B5EF4-FFF2-40B4-BE49-F238E27FC236}">
                <a16:creationId xmlns:a16="http://schemas.microsoft.com/office/drawing/2014/main" id="{E35F273E-41C8-68B1-4440-B3901A31F6B2}"/>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Science</a:t>
            </a:r>
            <a:endParaRPr dirty="0"/>
          </a:p>
        </p:txBody>
      </p:sp>
    </p:spTree>
    <p:extLst>
      <p:ext uri="{BB962C8B-B14F-4D97-AF65-F5344CB8AC3E}">
        <p14:creationId xmlns:p14="http://schemas.microsoft.com/office/powerpoint/2010/main" val="3889067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1"/>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4</a:t>
            </a:r>
            <a:endParaRPr dirty="0"/>
          </a:p>
        </p:txBody>
      </p:sp>
      <p:sp>
        <p:nvSpPr>
          <p:cNvPr id="487" name="Google Shape;487;p51"/>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88" name="Google Shape;488;p51"/>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90" name="Google Shape;490;p51"/>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4.2</a:t>
            </a:r>
            <a:endParaRPr dirty="0"/>
          </a:p>
        </p:txBody>
      </p:sp>
      <p:sp>
        <p:nvSpPr>
          <p:cNvPr id="491" name="Google Shape;491;p51"/>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applies the data science concepts learned and use a standard data science tool to solve a project task.</a:t>
            </a:r>
            <a:endParaRPr dirty="0"/>
          </a:p>
        </p:txBody>
      </p:sp>
      <p:sp>
        <p:nvSpPr>
          <p:cNvPr id="2" name="Google Shape;459;p48">
            <a:extLst>
              <a:ext uri="{FF2B5EF4-FFF2-40B4-BE49-F238E27FC236}">
                <a16:creationId xmlns:a16="http://schemas.microsoft.com/office/drawing/2014/main" id="{1BD666A3-3E09-FAAB-6BAB-6A277FFC46C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demonstrates basic knowledge and skills in the field of data science by transforming a business requirement into a data science problem and propose an effective solution.</a:t>
            </a:r>
          </a:p>
        </p:txBody>
      </p:sp>
      <p:sp>
        <p:nvSpPr>
          <p:cNvPr id="3" name="Google Shape;462;p48">
            <a:extLst>
              <a:ext uri="{FF2B5EF4-FFF2-40B4-BE49-F238E27FC236}">
                <a16:creationId xmlns:a16="http://schemas.microsoft.com/office/drawing/2014/main" id="{9B07916A-6E70-4FAD-C594-B55357D1C043}"/>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Science</a:t>
            </a:r>
            <a:endParaRPr dirty="0"/>
          </a:p>
        </p:txBody>
      </p:sp>
    </p:spTree>
    <p:extLst>
      <p:ext uri="{BB962C8B-B14F-4D97-AF65-F5344CB8AC3E}">
        <p14:creationId xmlns:p14="http://schemas.microsoft.com/office/powerpoint/2010/main" val="372740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a:t>
            </a:r>
            <a:endParaRPr sz="6000" dirty="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Goal Setting</a:t>
            </a:r>
            <a:endParaRPr lang="en-US" sz="3000" dirty="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NOT IN BLOCK A – IGNORE THIS SLIDE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Progress Log</a:t>
            </a:r>
            <a:endParaRPr lang="en-US" sz="3000" dirty="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00A5847EBE4D438975065372C3191E" ma:contentTypeVersion="1" ma:contentTypeDescription="Create a new document." ma:contentTypeScope="" ma:versionID="ece06d0419c1a06f9261605a6634a7bf">
  <xsd:schema xmlns:xsd="http://www.w3.org/2001/XMLSchema" xmlns:xs="http://www.w3.org/2001/XMLSchema" xmlns:p="http://schemas.microsoft.com/office/2006/metadata/properties" xmlns:ns2="0985a443-d2af-4487-ab99-abd7888ad824" targetNamespace="http://schemas.microsoft.com/office/2006/metadata/properties" ma:root="true" ma:fieldsID="0075ca7f51c04d59e7848e806bb0dbb1" ns2:_="">
    <xsd:import namespace="0985a443-d2af-4487-ab99-abd7888ad824"/>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85a443-d2af-4487-ab99-abd7888ad82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0985a443-d2af-4487-ab99-abd7888ad824" xsi:nil="true"/>
  </documentManagement>
</p:properties>
</file>

<file path=customXml/itemProps1.xml><?xml version="1.0" encoding="utf-8"?>
<ds:datastoreItem xmlns:ds="http://schemas.openxmlformats.org/officeDocument/2006/customXml" ds:itemID="{D2738D89-933C-470B-A6BC-C7AE70C1F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85a443-d2af-4487-ab99-abd7888ad8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3067B86F-F5BB-4BE6-9A37-0E19E53CB68B}">
  <ds:schemaRefs>
    <ds:schemaRef ds:uri="http://purl.org/dc/terms/"/>
    <ds:schemaRef ds:uri="http://schemas.microsoft.com/office/2006/documentManagement/types"/>
    <ds:schemaRef ds:uri="http://www.w3.org/XML/1998/namespac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 ds:uri="0985a443-d2af-4487-ab99-abd7888ad824"/>
  </ds:schemaRefs>
</ds:datastoreItem>
</file>

<file path=docProps/app.xml><?xml version="1.0" encoding="utf-8"?>
<Properties xmlns="http://schemas.openxmlformats.org/officeDocument/2006/extended-properties" xmlns:vt="http://schemas.openxmlformats.org/officeDocument/2006/docPropsVTypes">
  <TotalTime>0</TotalTime>
  <Words>2177</Words>
  <Application>Microsoft Office PowerPoint</Application>
  <PresentationFormat>On-screen Show (16:9)</PresentationFormat>
  <Paragraphs>248</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Roboto</vt:lpstr>
      <vt:lpstr>Helvetica Neue</vt:lpstr>
      <vt:lpstr>Arial</vt:lpstr>
      <vt:lpstr>Roboto Thin</vt:lpstr>
      <vt:lpstr>Proxima Nova</vt:lpstr>
      <vt:lpstr>Roboto Light</vt:lpstr>
      <vt:lpstr>Segoe UI</vt:lpstr>
      <vt:lpstr>Alfa Slab One</vt:lpstr>
      <vt:lpstr>BUAS Gameday</vt:lpstr>
      <vt:lpstr>«studentname» «studentid» «studentacademicproject»</vt:lpstr>
      <vt:lpstr>How To Use This Template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Section B</vt:lpstr>
      <vt:lpstr>ILO 1</vt:lpstr>
      <vt:lpstr>ILO 1</vt:lpstr>
      <vt:lpstr>ILO 2</vt:lpstr>
      <vt:lpstr>ILO 2</vt:lpstr>
      <vt:lpstr>ILO 3</vt:lpstr>
      <vt:lpstr>ILO 3</vt:lpstr>
      <vt:lpstr>ILO 4</vt:lpstr>
      <vt:lpstr>ILO 4</vt:lpstr>
      <vt:lpstr>ILO 4</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10</cp:revision>
  <dcterms:modified xsi:type="dcterms:W3CDTF">2022-08-30T18:08:59Z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0x010100D100A5847EBE4D438975065372C3191E</vt:lpwstr>
  </property>
</Properties>
</file>