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5"/>
  </p:notesMasterIdLst>
  <p:sldIdLst>
    <p:sldId id="256" r:id="rId5"/>
    <p:sldId id="257" r:id="rId6"/>
    <p:sldId id="258" r:id="rId7"/>
    <p:sldId id="263" r:id="rId8"/>
    <p:sldId id="305" r:id="rId9"/>
    <p:sldId id="264" r:id="rId10"/>
    <p:sldId id="265" r:id="rId11"/>
    <p:sldId id="268" r:id="rId12"/>
    <p:sldId id="269" r:id="rId13"/>
    <p:sldId id="270" r:id="rId14"/>
    <p:sldId id="271" r:id="rId15"/>
    <p:sldId id="324" r:id="rId16"/>
    <p:sldId id="325" r:id="rId17"/>
    <p:sldId id="308" r:id="rId18"/>
    <p:sldId id="326" r:id="rId19"/>
    <p:sldId id="327" r:id="rId20"/>
    <p:sldId id="311" r:id="rId21"/>
    <p:sldId id="328" r:id="rId22"/>
    <p:sldId id="329" r:id="rId23"/>
    <p:sldId id="331" r:id="rId24"/>
    <p:sldId id="332" r:id="rId25"/>
    <p:sldId id="282" r:id="rId26"/>
    <p:sldId id="283" r:id="rId27"/>
    <p:sldId id="286" r:id="rId28"/>
    <p:sldId id="315" r:id="rId29"/>
    <p:sldId id="292" r:id="rId30"/>
    <p:sldId id="293" r:id="rId31"/>
    <p:sldId id="294" r:id="rId32"/>
    <p:sldId id="299" r:id="rId33"/>
    <p:sldId id="300" r:id="rId34"/>
    <p:sldId id="335" r:id="rId35"/>
    <p:sldId id="302" r:id="rId36"/>
    <p:sldId id="303" r:id="rId37"/>
    <p:sldId id="306" r:id="rId38"/>
    <p:sldId id="307" r:id="rId39"/>
    <p:sldId id="333" r:id="rId40"/>
    <p:sldId id="334" r:id="rId41"/>
    <p:sldId id="296" r:id="rId42"/>
    <p:sldId id="297" r:id="rId43"/>
    <p:sldId id="298" r:id="rId44"/>
  </p:sldIdLst>
  <p:sldSz cx="9144000" cy="5143500" type="screen16x9"/>
  <p:notesSz cx="6858000" cy="9144000"/>
  <p:embeddedFontLst>
    <p:embeddedFont>
      <p:font typeface="Alfa Slab One" panose="020B0604020202020204" charset="0"/>
      <p:regular r:id="rId46"/>
    </p:embeddedFont>
    <p:embeddedFont>
      <p:font typeface="Helvetica Neue" panose="020B0604020202020204" charset="0"/>
      <p:regular r:id="rId47"/>
      <p:bold r:id="rId48"/>
      <p:italic r:id="rId49"/>
      <p:boldItalic r:id="rId50"/>
    </p:embeddedFont>
    <p:embeddedFont>
      <p:font typeface="Open Sans" panose="020B0606030504020204" pitchFamily="34" charset="0"/>
      <p:regular r:id="rId51"/>
      <p:bold r:id="rId52"/>
      <p:italic r:id="rId53"/>
      <p:boldItalic r:id="rId54"/>
    </p:embeddedFont>
    <p:embeddedFont>
      <p:font typeface="Proxima Nova" panose="020B0604020202020204" charset="0"/>
      <p:regular r:id="rId55"/>
      <p:bold r:id="rId56"/>
      <p:italic r:id="rId57"/>
      <p:boldItalic r:id="rId58"/>
    </p:embeddedFont>
    <p:embeddedFont>
      <p:font typeface="Roboto" panose="02000000000000000000" pitchFamily="2" charset="0"/>
      <p:regular r:id="rId59"/>
      <p:bold r:id="rId60"/>
      <p:italic r:id="rId61"/>
      <p:boldItalic r:id="rId62"/>
    </p:embeddedFont>
    <p:embeddedFont>
      <p:font typeface="Roboto Light" panose="02000000000000000000" pitchFamily="2" charset="0"/>
      <p:regular r:id="rId63"/>
      <p:bold r:id="rId64"/>
      <p:italic r:id="rId65"/>
      <p:boldItalic r:id="rId66"/>
    </p:embeddedFont>
    <p:embeddedFont>
      <p:font typeface="Roboto Thin" panose="02000000000000000000" pitchFamily="2" charset="0"/>
      <p:regular r:id="rId67"/>
      <p:bold r:id="rId68"/>
      <p:italic r:id="rId69"/>
      <p:boldItalic r:id="rId70"/>
    </p:embeddedFont>
    <p:embeddedFont>
      <p:font typeface="Segoe UI" panose="020B0502040204020203"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65"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font" Target="fonts/font23.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font" Target="fonts/font21.fntdata"/><Relationship Id="rId74" Type="http://schemas.openxmlformats.org/officeDocument/2006/relationships/font" Target="fonts/font29.fntdata"/><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16.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font" Target="fonts/font24.fntdata"/><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6.fntdata"/><Relationship Id="rId72" Type="http://schemas.openxmlformats.org/officeDocument/2006/relationships/font" Target="fonts/font2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font" Target="fonts/font2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font" Target="fonts/font25.fntdata"/><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73" Type="http://schemas.openxmlformats.org/officeDocument/2006/relationships/font" Target="fonts/font28.fntdata"/><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5.fntdata"/><Relationship Id="rId55" Type="http://schemas.openxmlformats.org/officeDocument/2006/relationships/font" Target="fonts/font10.fntdata"/><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font" Target="fonts/font26.fntdata"/><Relationship Id="rId2" Type="http://schemas.openxmlformats.org/officeDocument/2006/relationships/customXml" Target="../customXml/item2.xml"/><Relationship Id="rId29"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136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dsai.buas.nl/Year1/BlockB/"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FAI</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.P2-01  Project </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a:t>
            </a:r>
            <a:r>
              <a:rPr lang="en-NL" sz="700" b="1" dirty="0">
                <a:solidFill>
                  <a:srgbClr val="999999"/>
                </a:solidFill>
                <a:latin typeface="Helvetica Neue"/>
                <a:ea typeface="Helvetica Neue"/>
                <a:cs typeface="Helvetica Neue"/>
                <a:sym typeface="Helvetica Neue"/>
              </a:rPr>
              <a:t>Page</a:t>
            </a:r>
            <a:r>
              <a:rPr lang="en" sz="700" b="1" dirty="0">
                <a:solidFill>
                  <a:srgbClr val="999999"/>
                </a:solidFill>
                <a:latin typeface="Helvetica Neue"/>
                <a:ea typeface="Helvetica Neue"/>
                <a:cs typeface="Helvetica Neue"/>
                <a:sym typeface="Helvetica Neue"/>
              </a:rPr>
              <a:t>: </a:t>
            </a:r>
            <a:r>
              <a:rPr lang="en-US" sz="700" b="1" dirty="0">
                <a:solidFill>
                  <a:srgbClr val="999999"/>
                </a:solidFill>
                <a:latin typeface="Helvetica Neue"/>
                <a:ea typeface="Helvetica Neue"/>
                <a:cs typeface="Helvetica Neue"/>
                <a:sym typeface="Helvetica Neue"/>
                <a:hlinkClick r:id="rId3"/>
              </a:rPr>
              <a:t>https://adsai.buas.nl/Year1/BlockB/</a:t>
            </a:r>
            <a:r>
              <a:rPr lang="en-NL" sz="700" b="1" dirty="0">
                <a:solidFill>
                  <a:srgbClr val="999999"/>
                </a:solidFill>
                <a:latin typeface="Helvetica Neue"/>
                <a:ea typeface="Helvetica Neue"/>
                <a:cs typeface="Helvetica Neue"/>
                <a:sym typeface="Helvetica Neue"/>
              </a:rPr>
              <a:t>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dirty="0">
                <a:solidFill>
                  <a:srgbClr val="434343"/>
                </a:solidFill>
              </a:rPr>
              <a:t>Learning Log </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«academicyear» «academicblock» </a:t>
            </a:r>
            <a:endParaRPr sz="1800" dirty="0">
              <a:solidFill>
                <a:srgbClr val="434343"/>
              </a:solidFill>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organised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Tree>
    <p:extLst>
      <p:ext uri="{BB962C8B-B14F-4D97-AF65-F5344CB8AC3E}">
        <p14:creationId xmlns:p14="http://schemas.microsoft.com/office/powerpoint/2010/main" val="3657977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1/7</a:t>
            </a:r>
            <a:endParaRPr dirty="0"/>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a:t>
            </a:r>
            <a:r>
              <a:rPr lang="en" sz="900" b="1" i="1" dirty="0">
                <a:solidFill>
                  <a:schemeClr val="lt1"/>
                </a:solidFill>
                <a:latin typeface="Helvetica Neue"/>
                <a:ea typeface="Helvetica Neue"/>
                <a:cs typeface="Helvetica Neue"/>
                <a:sym typeface="Helvetica Neue"/>
              </a:rPr>
              <a:t>using links to GitHub </a:t>
            </a:r>
            <a:r>
              <a:rPr lang="en"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GB"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0</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accurately tracks time spent on planned and unplanned work, noting reasons for and consequences of deviations from the planned objectives.</a:t>
            </a:r>
            <a:r>
              <a:rPr lang="en-GB" dirty="0"/>
              <a:t>	</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p>
          <a:p>
            <a:pPr marL="0" lvl="0" indent="0" algn="r" rtl="0">
              <a:spcBef>
                <a:spcPts val="0"/>
              </a:spcBef>
              <a:spcAft>
                <a:spcPts val="0"/>
              </a:spcAft>
              <a:buNone/>
            </a:pPr>
            <a:r>
              <a:rPr lang="en-GB" dirty="0"/>
              <a:t>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2/7</a:t>
            </a:r>
            <a:endParaRPr dirty="0"/>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r>
              <a:rPr lang="en-NL" dirty="0"/>
              <a:t> </a:t>
            </a:r>
            <a:r>
              <a:rPr lang="en-GB" dirty="0"/>
              <a:t>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0</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reflects on personal behavior and attitudes, showing critical analysis of key lessons learned and identifying clear action points for improvement.</a:t>
            </a:r>
            <a:r>
              <a:rPr lang="en-GB" dirty="0"/>
              <a:t>	</a:t>
            </a:r>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Personal Development &amp; Academic Practice</a:t>
            </a:r>
            <a:endParaRPr sz="1100" dirty="0"/>
          </a:p>
        </p:txBody>
      </p:sp>
      <p:sp>
        <p:nvSpPr>
          <p:cNvPr id="4" name="Google Shape;395;p42">
            <a:extLst>
              <a:ext uri="{FF2B5EF4-FFF2-40B4-BE49-F238E27FC236}">
                <a16:creationId xmlns:a16="http://schemas.microsoft.com/office/drawing/2014/main" id="{7E93B4A9-D73C-446C-CDB2-6AA164C78E43}"/>
              </a:ext>
            </a:extLst>
          </p:cNvPr>
          <p:cNvSpPr txBox="1">
            <a:spLocks noGrp="1"/>
          </p:cNvSpPr>
          <p:nvPr>
            <p:ph type="body" idx="1"/>
          </p:nvPr>
        </p:nvSpPr>
        <p:spPr>
          <a:xfrm>
            <a:off x="182563" y="1069975"/>
            <a:ext cx="5486400" cy="389572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a:t>
            </a:r>
            <a:r>
              <a:rPr lang="en" sz="900" b="1" i="1" dirty="0">
                <a:solidFill>
                  <a:schemeClr val="lt1"/>
                </a:solidFill>
                <a:latin typeface="Helvetica Neue"/>
                <a:ea typeface="Helvetica Neue"/>
                <a:cs typeface="Helvetica Neue"/>
                <a:sym typeface="Helvetica Neue"/>
              </a:rPr>
              <a:t>using links to GitHub</a:t>
            </a:r>
            <a:r>
              <a:rPr lang="en" sz="900" i="1" dirty="0">
                <a:solidFill>
                  <a:schemeClr val="lt1"/>
                </a:solidFill>
                <a:latin typeface="Helvetica Neue"/>
                <a:ea typeface="Helvetica Neue"/>
                <a:cs typeface="Helvetica Neue"/>
                <a:sym typeface="Helvetica Neue"/>
              </a:rPr>
              <a:t>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Governance</a:t>
            </a: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understand and apply appropriate ethical and legal frameworks while working with privacy-sensitive data. 							</a:t>
            </a: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3/7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3.0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Students develop a  basic knowledge of ethics and law associated with data and AI.</a:t>
            </a:r>
            <a:endParaRPr lang="en-GB"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understand and apply appropriate ethical and legal frameworks while working with privacy-sensitive data. 			</a:t>
            </a:r>
            <a:endParaRPr lang="en-GB" dirty="0"/>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Data Governance</a:t>
            </a:r>
            <a:endParaRPr sz="1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Management and Understanding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Students develop a basic understanding of python programming concepts and are able to collect, clean, and explore data using industry standard libraries.</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Section A</a:t>
            </a:r>
            <a:endParaRPr sz="1400" dirty="0"/>
          </a:p>
          <a:p>
            <a:pPr marL="182880" lvl="0" indent="-180340" algn="l" rtl="0">
              <a:spcBef>
                <a:spcPts val="0"/>
              </a:spcBef>
              <a:spcAft>
                <a:spcPts val="0"/>
              </a:spcAft>
              <a:buSzPts val="1400"/>
              <a:buChar char="●"/>
            </a:pPr>
            <a:r>
              <a:rPr lang="en-US" sz="1400" dirty="0"/>
              <a:t>Not Relevant this Block</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Section B </a:t>
            </a:r>
            <a:endParaRPr sz="1400" dirty="0"/>
          </a:p>
          <a:p>
            <a:pPr marL="182880" lvl="0" indent="-180340" algn="l" rtl="0">
              <a:spcBef>
                <a:spcPts val="0"/>
              </a:spcBef>
              <a:spcAft>
                <a:spcPts val="0"/>
              </a:spcAft>
              <a:buSzPts val="1400"/>
              <a:buChar char="●"/>
            </a:pPr>
            <a:r>
              <a:rPr lang="en" sz="1400" dirty="0"/>
              <a:t>ILO section</a:t>
            </a:r>
            <a:endParaRPr sz="1400" dirty="0"/>
          </a:p>
          <a:p>
            <a:pPr marL="182880" lvl="0" indent="-180340" algn="l" rtl="0">
              <a:spcBef>
                <a:spcPts val="0"/>
              </a:spcBef>
              <a:spcAft>
                <a:spcPts val="0"/>
              </a:spcAft>
              <a:buSzPts val="1400"/>
              <a:buChar char="●"/>
            </a:pPr>
            <a:r>
              <a:rPr lang="en" sz="1400" dirty="0"/>
              <a:t>Week log section</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Section C</a:t>
            </a:r>
            <a:endParaRPr sz="1400" dirty="0"/>
          </a:p>
          <a:p>
            <a:pPr marL="182880" lvl="0" indent="-180340" algn="l" rtl="0">
              <a:spcBef>
                <a:spcPts val="0"/>
              </a:spcBef>
              <a:spcAft>
                <a:spcPts val="0"/>
              </a:spcAft>
              <a:buSzPts val="1400"/>
              <a:buChar char="●"/>
            </a:pPr>
            <a:r>
              <a:rPr lang="en" sz="1400" dirty="0"/>
              <a:t>Block reflection</a:t>
            </a:r>
            <a:endParaRPr sz="1400" dirty="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US" b="0" i="1" u="none" strike="noStrike" dirty="0">
                <a:solidFill>
                  <a:srgbClr val="FFFFFF"/>
                </a:solidFill>
                <a:effectLst/>
                <a:latin typeface="Roboto" panose="02000000000000000000" pitchFamily="2" charset="0"/>
              </a:rPr>
              <a:t>Not Relevant this block. </a:t>
            </a:r>
            <a:r>
              <a:rPr lang="en-US" b="0" i="1" u="sng" dirty="0">
                <a:solidFill>
                  <a:srgbClr val="FFFFFF"/>
                </a:solidFill>
                <a:effectLst/>
                <a:latin typeface="Roboto" panose="02000000000000000000" pitchFamily="2" charset="0"/>
              </a:rPr>
              <a:t>Will be included from block D onwards</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a:t>
            </a:r>
            <a:r>
              <a:rPr lang="en-NL" i="1" u="sng" dirty="0"/>
              <a:t>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a:t>
            </a:r>
            <a:r>
              <a:rPr lang="en-NL" i="1" u="sng" dirty="0"/>
              <a:t>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4/7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a:t>
            </a:r>
            <a:r>
              <a:rPr lang="en-US"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Students are able to demonstrate a basic understanding of python programming concepts, data types and data structures.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Students develop a basic understanding of python programming concepts and are able to collect, clean, and explore data using industry standard libraries.</a:t>
            </a:r>
            <a:endParaRPr lang="en-GB" dirty="0"/>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Data Management and Understanding</a:t>
            </a:r>
          </a:p>
        </p:txBody>
      </p:sp>
    </p:spTree>
    <p:extLst>
      <p:ext uri="{BB962C8B-B14F-4D97-AF65-F5344CB8AC3E}">
        <p14:creationId xmlns:p14="http://schemas.microsoft.com/office/powerpoint/2010/main" val="3889067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5/7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.2</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Students are able to collect, clean, and explore data using industry standard Python libraries.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Students develop a basic understanding of python programming concepts and are able to collect, clean, and explore data using industry standard libraries.</a:t>
            </a:r>
            <a:endParaRPr lang="en-GB" dirty="0"/>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Data Management and Understanding</a:t>
            </a:r>
          </a:p>
        </p:txBody>
      </p:sp>
    </p:spTree>
    <p:extLst>
      <p:ext uri="{BB962C8B-B14F-4D97-AF65-F5344CB8AC3E}">
        <p14:creationId xmlns:p14="http://schemas.microsoft.com/office/powerpoint/2010/main" val="46958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understand different types of supervised and unsupervised machine learning algorithms for data analysis and can implement these to solve a business objective using industry standard Python libraries.</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6/7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5.</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understand different types of supervised and unsupervised machine learning algorithms for data analysis and can implement these to solve a business objective using industry standard Python libraries.  	</a:t>
            </a:r>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understand different types of supervised and unsupervised machine learning algorithms for data analysis and can implement these to solve a business objective using industry standard Python libraries.</a:t>
            </a:r>
            <a:endParaRPr lang="en-GB" dirty="0"/>
          </a:p>
        </p:txBody>
      </p:sp>
      <p:sp>
        <p:nvSpPr>
          <p:cNvPr id="2" name="Google Shape;462;p48">
            <a:extLst>
              <a:ext uri="{FF2B5EF4-FFF2-40B4-BE49-F238E27FC236}">
                <a16:creationId xmlns:a16="http://schemas.microsoft.com/office/drawing/2014/main" id="{1DEDB8AB-16C1-CC59-705C-78CF6E4335D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050" dirty="0"/>
              <a:t>Data Analysis</a:t>
            </a:r>
            <a:endParaRPr lang="en-US" sz="1050" dirty="0"/>
          </a:p>
        </p:txBody>
      </p:sp>
    </p:spTree>
    <p:extLst>
      <p:ext uri="{BB962C8B-B14F-4D97-AF65-F5344CB8AC3E}">
        <p14:creationId xmlns:p14="http://schemas.microsoft.com/office/powerpoint/2010/main" val="2864773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Reporting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communicate technical concepts by means of a structured, coherent, and well-formatted professional report.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7/7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communicate technical concepts by means of a structured, coherent, and well-formatted professional report.	</a:t>
            </a:r>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communicate technical concepts by means of a structured, coherent, and well-formatted professional report.</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Reporting</a:t>
            </a:r>
          </a:p>
        </p:txBody>
      </p:sp>
    </p:spTree>
    <p:extLst>
      <p:ext uri="{BB962C8B-B14F-4D97-AF65-F5344CB8AC3E}">
        <p14:creationId xmlns:p14="http://schemas.microsoft.com/office/powerpoint/2010/main" val="229156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effectLst/>
                <a:latin typeface="Open Sans" panose="020B0606030504020204" pitchFamily="34" charset="0"/>
                <a:ea typeface="Open Sans" panose="020B0606030504020204" pitchFamily="34" charset="0"/>
                <a:cs typeface="Times New Roman" panose="02020603050405020304" pitchFamily="18" charset="0"/>
              </a:rPr>
              <a:t>Not relevant this block! Becomes relevant in Block D!</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c152f6e4-8646-42a0-bdef-6957e39d654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D07512EFF14A4ABD044BE0FCD6C60D" ma:contentTypeVersion="3" ma:contentTypeDescription="Create a new document." ma:contentTypeScope="" ma:versionID="c2b15550350b222693d659ce129ff451">
  <xsd:schema xmlns:xsd="http://www.w3.org/2001/XMLSchema" xmlns:xs="http://www.w3.org/2001/XMLSchema" xmlns:p="http://schemas.microsoft.com/office/2006/metadata/properties" xmlns:ns2="c152f6e4-8646-42a0-bdef-6957e39d6540" targetNamespace="http://schemas.microsoft.com/office/2006/metadata/properties" ma:root="true" ma:fieldsID="1d336d9eed8042ae42b1aad047849339" ns2:_="">
    <xsd:import namespace="c152f6e4-8646-42a0-bdef-6957e39d6540"/>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2f6e4-8646-42a0-bdef-6957e39d654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4F96C4B0-FAA7-4740-B299-8221BDCA7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52f6e4-8646-42a0-bdef-6957e39d6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TotalTime>
  <Words>2925</Words>
  <Application>Microsoft Office PowerPoint</Application>
  <PresentationFormat>On-screen Show (16:9)</PresentationFormat>
  <Paragraphs>316</Paragraphs>
  <Slides>40</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Alfa Slab One</vt:lpstr>
      <vt:lpstr>Roboto Thin</vt:lpstr>
      <vt:lpstr>Roboto</vt:lpstr>
      <vt:lpstr>Proxima Nova</vt:lpstr>
      <vt:lpstr>Roboto Light</vt:lpstr>
      <vt:lpstr>Open Sans</vt:lpstr>
      <vt:lpstr>Segoe UI</vt:lpstr>
      <vt:lpstr>Helvetica Neue</vt:lpstr>
      <vt:lpstr>BUAS Gameday</vt:lpstr>
      <vt:lpstr>«studentname» «studentid»</vt:lpstr>
      <vt:lpstr>How To Use This Template</vt:lpstr>
      <vt:lpstr>Learning Log Structure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B</vt:lpstr>
      <vt:lpstr>ILO 1</vt:lpstr>
      <vt:lpstr>ILO 1</vt:lpstr>
      <vt:lpstr>ILO 2</vt:lpstr>
      <vt:lpstr>ILO 2</vt:lpstr>
      <vt:lpstr>ILO 3</vt:lpstr>
      <vt:lpstr>ILO 3</vt:lpstr>
      <vt:lpstr>ILO 4</vt:lpstr>
      <vt:lpstr>ILO 4</vt:lpstr>
      <vt:lpstr>ILO 4</vt:lpstr>
      <vt:lpstr>ILO 5</vt:lpstr>
      <vt:lpstr>ILO 5</vt:lpstr>
      <vt:lpstr>ILO 6</vt:lpstr>
      <vt:lpstr>ILO 6</vt:lpstr>
      <vt:lpstr>Medal Challenges</vt:lpstr>
      <vt:lpstr>1/1</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dc:creator>Bram Heijligers</dc:creator>
  <cp:lastModifiedBy>Heijligers, Bram</cp:lastModifiedBy>
  <cp:revision>55</cp:revision>
  <dcterms:modified xsi:type="dcterms:W3CDTF">2022-11-13T12:35:59Z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0x01010060D07512EFF14A4ABD044BE0FCD6C60D</vt:lpwstr>
  </property>
</Properties>
</file>