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20"/>
  </p:notesMasterIdLst>
  <p:sldIdLst>
    <p:sldId id="256" r:id="rId5"/>
    <p:sldId id="257" r:id="rId6"/>
    <p:sldId id="263" r:id="rId7"/>
    <p:sldId id="305" r:id="rId8"/>
    <p:sldId id="268" r:id="rId9"/>
    <p:sldId id="269" r:id="rId10"/>
    <p:sldId id="270" r:id="rId11"/>
    <p:sldId id="282" r:id="rId12"/>
    <p:sldId id="283" r:id="rId13"/>
    <p:sldId id="286" r:id="rId14"/>
    <p:sldId id="299" r:id="rId15"/>
    <p:sldId id="300" r:id="rId16"/>
    <p:sldId id="296" r:id="rId17"/>
    <p:sldId id="297" r:id="rId18"/>
    <p:sldId id="298" r:id="rId19"/>
  </p:sldIdLst>
  <p:sldSz cx="9144000" cy="5143500" type="screen16x9"/>
  <p:notesSz cx="6858000" cy="9144000"/>
  <p:embeddedFontLst>
    <p:embeddedFont>
      <p:font typeface="Helvetica Neue" panose="020B0604020202020204"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bold r:id="rId34"/>
      <p:italic r:id="rId35"/>
      <p:boldItalic r:id="rId36"/>
    </p:embeddedFont>
    <p:embeddedFont>
      <p:font typeface="Roboto Thin" panose="02000000000000000000" pitchFamily="2"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ACC31-0F31-4E82-B887-2B6F47C5D619}" v="2364" dt="2021-11-22T09:21:31.928"/>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74" y="3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9.fntdata"/><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presProps" Target="presProps.xml"/><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redaUniversityADSAI/ADS-AI/blob/a5b7992c4bacb259bceb63253d3b05548561f39e/docs/Year1/BlockB/WorkAndLearninglog/Intro%20to%20Variables%20and%20Dataframes.pdf"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redaUniversityADSAI/ADS-AI/blob/a5b7992c4bacb259bceb63253d3b05548561f39e/docs/Year1/BlockB/WorkAndLearninglog/Intro%20to%20Variables%20and%20Dataframes.pdf"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github.com/BredaUniversityADSAI/ADS-AI/blob/a5b7992c4bacb259bceb63253d3b05548561f39e/docs/Study%20Content/DataScience/assets/DS1-AssesmentPoster_Template_StudentVersion.ppt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redaUniversityADSAI/ADS-AI/blob/f815339171db1e3487908284598b7d65f3310467/docs/Study%20Content/DataScience/assets/DS1-AssesmentPoster_Template_StudentVersion.pptx" TargetMode="External"/><Relationship Id="rId7" Type="http://schemas.openxmlformats.org/officeDocument/2006/relationships/hyperlink" Target="https://github.com/BredaUniversityADSAI/ADS-AI/blob/a5b7992c4bacb259bceb63253d3b05548561f39e/docs/Year1/BlockB/WorkAndLearninglog/CodecademyEvidencePath.pn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github.com/BredaUniversityADSAI/ADS-AI/blob/a5b7992c4bacb259bceb63253d3b05548561f39e/docs/Year1/BlockB/WorkAndLearninglog/LinkedinLearningCertificate.png" TargetMode="External"/><Relationship Id="rId5" Type="http://schemas.openxmlformats.org/officeDocument/2006/relationships/hyperlink" Target="https://github.com/BredaUniversityADSAI/ADS-AI/blob/a5b7992c4bacb259bceb63253d3b05548561f39e/docs/Year1/BlockB/WorkAndLearninglog/Intro%20to%20Variables%20and%20Dataframes.pdf" TargetMode="External"/><Relationship Id="rId4" Type="http://schemas.openxmlformats.org/officeDocument/2006/relationships/hyperlink" Target="https://github.com/BredaUniversityADSAI/ADS-AI/blob/f815339171db1e3487908284598b7d65f3310467/docs/Study%20Content/Artificial%20Intelligence/documents/APA%20Format%20Template.do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dsai.buas.nl/Study%20Content/DataScience/ReportingAndVisualisatingData.html"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r>
              <a:rPr lang="en" dirty="0">
                <a:latin typeface="Roboto"/>
                <a:ea typeface="Roboto"/>
                <a:sym typeface="Roboto"/>
              </a:rPr>
              <a:t>Bram </a:t>
            </a:r>
            <a:r>
              <a:rPr lang="en" dirty="0" err="1">
                <a:latin typeface="Roboto"/>
                <a:ea typeface="Roboto"/>
                <a:sym typeface="Roboto"/>
              </a:rPr>
              <a:t>Heijligers</a:t>
            </a:r>
            <a:endParaRPr lang="en-US" dirty="0" err="1"/>
          </a:p>
          <a:p>
            <a:pPr marL="0" lvl="0" indent="0" algn="l">
              <a:spcBef>
                <a:spcPts val="0"/>
              </a:spcBef>
              <a:spcAft>
                <a:spcPts val="0"/>
              </a:spcAft>
              <a:buNone/>
            </a:pPr>
            <a:r>
              <a:rPr lang="en" dirty="0">
                <a:latin typeface="Roboto"/>
                <a:ea typeface="Roboto"/>
                <a:sym typeface="Roboto"/>
              </a:rPr>
              <a:t>121492</a:t>
            </a:r>
            <a:endParaRPr dirty="0"/>
          </a:p>
          <a:p>
            <a:r>
              <a:rPr lang="en" dirty="0">
                <a:sym typeface="Roboto"/>
              </a:rPr>
              <a:t>2021-22A FGA1.P1 ADSAI</a:t>
            </a: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indent="0">
              <a:lnSpc>
                <a:spcPct val="104000"/>
              </a:lnSpc>
            </a:pPr>
            <a:r>
              <a:rPr lang="en" sz="1800" dirty="0">
                <a:solidFill>
                  <a:srgbClr val="434343"/>
                </a:solidFill>
              </a:rPr>
              <a:t>Learning Log</a:t>
            </a:r>
            <a:r>
              <a:rPr lang="en" dirty="0">
                <a:solidFill>
                  <a:srgbClr val="434343"/>
                </a:solidFill>
              </a:rPr>
              <a:t> </a:t>
            </a:r>
            <a:endParaRPr sz="1800">
              <a:solidFill>
                <a:srgbClr val="434343"/>
              </a:solidFill>
            </a:endParaRPr>
          </a:p>
          <a:p>
            <a:pPr marL="0" indent="0">
              <a:lnSpc>
                <a:spcPct val="104000"/>
              </a:lnSpc>
              <a:spcBef>
                <a:spcPts val="800"/>
              </a:spcBef>
              <a:spcAft>
                <a:spcPts val="800"/>
              </a:spcAft>
            </a:pPr>
            <a:r>
              <a:rPr lang="en" dirty="0">
                <a:solidFill>
                  <a:srgbClr val="434343"/>
                </a:solidFill>
              </a:rPr>
              <a:t>2021 – 2022 Block A</a:t>
            </a:r>
            <a:endParaRPr sz="1800" dirty="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pic>
        <p:nvPicPr>
          <p:cNvPr id="3" name="Picture 3">
            <a:extLst>
              <a:ext uri="{FF2B5EF4-FFF2-40B4-BE49-F238E27FC236}">
                <a16:creationId xmlns:a16="http://schemas.microsoft.com/office/drawing/2014/main" id="{9BE45CD3-1C90-4A65-BDE1-238AE7294BC0}"/>
              </a:ext>
            </a:extLst>
          </p:cNvPr>
          <p:cNvPicPr>
            <a:picLocks noChangeAspect="1"/>
          </p:cNvPicPr>
          <p:nvPr/>
        </p:nvPicPr>
        <p:blipFill>
          <a:blip r:embed="rId3"/>
          <a:stretch>
            <a:fillRect/>
          </a:stretch>
        </p:blipFill>
        <p:spPr>
          <a:xfrm>
            <a:off x="3674623" y="395019"/>
            <a:ext cx="1606280" cy="17877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2705100"/>
            <a:ext cx="5376091" cy="2438400"/>
          </a:xfrm>
          <a:prstGeom prst="rect">
            <a:avLst/>
          </a:prstGeom>
        </p:spPr>
        <p:txBody>
          <a:bodyPr spcFirstLastPara="1" wrap="square" lIns="91425" tIns="91425" rIns="91425" bIns="91425" anchor="t" anchorCtr="0">
            <a:noAutofit/>
          </a:bodyPr>
          <a:lstStyle/>
          <a:p>
            <a:r>
              <a:rPr lang="en-GB" sz="800" b="1" dirty="0"/>
              <a:t>Poor:</a:t>
            </a:r>
          </a:p>
          <a:p>
            <a:pPr lvl="1"/>
            <a:r>
              <a:rPr lang="en-GB" sz="800" dirty="0"/>
              <a:t>All the homework assignments</a:t>
            </a:r>
            <a:r>
              <a:rPr lang="en-NL" sz="800" dirty="0"/>
              <a:t> and modules</a:t>
            </a:r>
            <a:r>
              <a:rPr lang="en-GB" sz="800" dirty="0"/>
              <a:t> </a:t>
            </a:r>
            <a:r>
              <a:rPr lang="en-NL" sz="800" dirty="0"/>
              <a:t>were completed </a:t>
            </a:r>
            <a:r>
              <a:rPr lang="en-GB" sz="800" dirty="0"/>
              <a:t>in Block A </a:t>
            </a:r>
            <a:r>
              <a:rPr lang="en-NL" sz="800" dirty="0"/>
              <a:t>and are </a:t>
            </a:r>
            <a:r>
              <a:rPr lang="en-GB" sz="800" dirty="0"/>
              <a:t>submitted to GitHub by me. </a:t>
            </a:r>
            <a:endParaRPr lang="en-NL" sz="800" dirty="0"/>
          </a:p>
          <a:p>
            <a:r>
              <a:rPr lang="en-NL" sz="800" b="1" dirty="0"/>
              <a:t>Insufficient:</a:t>
            </a:r>
          </a:p>
          <a:p>
            <a:pPr lvl="1"/>
            <a:r>
              <a:rPr lang="en-NL" sz="800" dirty="0">
                <a:hlinkClick r:id="rId3"/>
              </a:rPr>
              <a:t>Here </a:t>
            </a:r>
            <a:r>
              <a:rPr lang="en-GB" sz="800" dirty="0">
                <a:hlinkClick r:id="rId3"/>
              </a:rPr>
              <a:t>you can find </a:t>
            </a:r>
            <a:r>
              <a:rPr lang="en-GB" sz="800" dirty="0" err="1">
                <a:hlinkClick r:id="rId3"/>
              </a:rPr>
              <a:t>myGitHub</a:t>
            </a:r>
            <a:r>
              <a:rPr lang="en-GB" sz="800" dirty="0">
                <a:hlinkClick r:id="rId3"/>
              </a:rPr>
              <a:t> page </a:t>
            </a:r>
            <a:r>
              <a:rPr lang="en-NL" sz="800" dirty="0">
                <a:hlinkClick r:id="rId3"/>
              </a:rPr>
              <a:t>evidence for this ILO </a:t>
            </a:r>
            <a:r>
              <a:rPr lang="en-GB" sz="800" dirty="0"/>
              <a:t>were you can see that I frequently uploaded files</a:t>
            </a:r>
            <a:r>
              <a:rPr lang="en-NL" sz="800" dirty="0"/>
              <a:t>; at least once per task</a:t>
            </a:r>
            <a:r>
              <a:rPr lang="en-GB" sz="800" dirty="0"/>
              <a:t>.</a:t>
            </a:r>
            <a:r>
              <a:rPr lang="en-NL" sz="800" dirty="0"/>
              <a:t> </a:t>
            </a:r>
          </a:p>
          <a:p>
            <a:r>
              <a:rPr lang="en-GB" sz="800" b="1" dirty="0"/>
              <a:t>Sufficient:</a:t>
            </a:r>
          </a:p>
          <a:p>
            <a:pPr lvl="1"/>
            <a:r>
              <a:rPr lang="en-NL" sz="800" dirty="0"/>
              <a:t>My uploads are accompanied by clear comments and all documentation for courses, the learning log, the self-assessment sheet and the work log are present and used as intended.</a:t>
            </a:r>
            <a:endParaRPr lang="en-GB" sz="800" dirty="0"/>
          </a:p>
          <a:p>
            <a:r>
              <a:rPr lang="en-GB" sz="800" b="1" dirty="0"/>
              <a:t>Good:</a:t>
            </a:r>
          </a:p>
          <a:p>
            <a:pPr lvl="1"/>
            <a:r>
              <a:rPr lang="en-NL" sz="800" dirty="0"/>
              <a:t>I processed all feedback as evidence by the learning log and that is reflected in my </a:t>
            </a:r>
            <a:r>
              <a:rPr lang="en-NL" sz="800" dirty="0" err="1"/>
              <a:t>github</a:t>
            </a:r>
            <a:r>
              <a:rPr lang="en-NL" sz="800" dirty="0"/>
              <a:t> commits and the improvements these files contain after each feedback moment</a:t>
            </a:r>
            <a:r>
              <a:rPr lang="en-GB" sz="800" dirty="0"/>
              <a:t> </a:t>
            </a:r>
            <a:endParaRPr lang="en-NL" sz="700" dirty="0">
              <a:solidFill>
                <a:schemeClr val="lt1"/>
              </a:solidFill>
              <a:latin typeface="Helvetica Neue"/>
              <a:sym typeface="Helvetica Neue"/>
            </a:endParaRPr>
          </a:p>
          <a:p>
            <a:r>
              <a:rPr lang="en-NL" sz="700" b="1" dirty="0">
                <a:solidFill>
                  <a:schemeClr val="lt1"/>
                </a:solidFill>
                <a:latin typeface="Helvetica Neue"/>
                <a:sym typeface="Helvetica Neue"/>
              </a:rPr>
              <a:t>Excellent:</a:t>
            </a:r>
          </a:p>
          <a:p>
            <a:pPr lvl="1"/>
            <a:r>
              <a:rPr lang="en-NL" sz="700" dirty="0">
                <a:solidFill>
                  <a:schemeClr val="lt1"/>
                </a:solidFill>
                <a:latin typeface="Helvetica Neue"/>
                <a:sym typeface="Helvetica Neue"/>
              </a:rPr>
              <a:t>I understand the purpose of all documents and I maintain a prof</a:t>
            </a:r>
            <a:r>
              <a:rPr lang="en-US" sz="700" dirty="0">
                <a:solidFill>
                  <a:schemeClr val="lt1"/>
                </a:solidFill>
                <a:latin typeface="Helvetica Neue"/>
                <a:sym typeface="Helvetica Neue"/>
              </a:rPr>
              <a:t>es</a:t>
            </a:r>
            <a:r>
              <a:rPr lang="en-NL" sz="700" dirty="0" err="1">
                <a:solidFill>
                  <a:schemeClr val="lt1"/>
                </a:solidFill>
                <a:latin typeface="Helvetica Neue"/>
                <a:sym typeface="Helvetica Neue"/>
              </a:rPr>
              <a:t>sional</a:t>
            </a:r>
            <a:r>
              <a:rPr lang="en-NL" sz="700" dirty="0">
                <a:solidFill>
                  <a:schemeClr val="lt1"/>
                </a:solidFill>
                <a:latin typeface="Helvetica Neue"/>
                <a:sym typeface="Helvetica Neue"/>
              </a:rPr>
              <a:t> level as far as I can judge myself.</a:t>
            </a: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Demonstrates self-exploration and personal development, good academic practices in learning how to learn and the acquisition of professional knowledge through research, study, analysis, applied practice, discussion and reporting.</a:t>
            </a:r>
            <a:endParaRP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a:t>
            </a:r>
            <a:endParaRPr/>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The student submits work frequently and on time, adhering to defined guidelines and processes.</a:t>
            </a:r>
            <a:endParaRP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a:t>Personal Development</a:t>
            </a:r>
            <a:endParaRPr sz="900"/>
          </a:p>
          <a:p>
            <a:pPr marL="0" lvl="0" indent="0" algn="l" rtl="0">
              <a:spcBef>
                <a:spcPts val="0"/>
              </a:spcBef>
              <a:spcAft>
                <a:spcPts val="0"/>
              </a:spcAft>
              <a:buNone/>
            </a:pPr>
            <a:r>
              <a:rPr lang="en" sz="900"/>
              <a:t>&amp; Academic Practice</a:t>
            </a:r>
            <a:endParaRPr sz="900"/>
          </a:p>
        </p:txBody>
      </p:sp>
      <p:sp>
        <p:nvSpPr>
          <p:cNvPr id="2" name="Rectangle 1">
            <a:extLst>
              <a:ext uri="{FF2B5EF4-FFF2-40B4-BE49-F238E27FC236}">
                <a16:creationId xmlns:a16="http://schemas.microsoft.com/office/drawing/2014/main" id="{6FAB7D88-7951-49AD-8469-8CF8579FBFBE}"/>
              </a:ext>
            </a:extLst>
          </p:cNvPr>
          <p:cNvSpPr/>
          <p:nvPr/>
        </p:nvSpPr>
        <p:spPr>
          <a:xfrm>
            <a:off x="8634" y="1291590"/>
            <a:ext cx="9236966" cy="128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Table 5">
            <a:extLst>
              <a:ext uri="{FF2B5EF4-FFF2-40B4-BE49-F238E27FC236}">
                <a16:creationId xmlns:a16="http://schemas.microsoft.com/office/drawing/2014/main" id="{BBC70516-5DBA-45C8-9F38-F3649B000D8A}"/>
              </a:ext>
            </a:extLst>
          </p:cNvPr>
          <p:cNvGraphicFramePr>
            <a:graphicFrameLocks noGrp="1"/>
          </p:cNvGraphicFramePr>
          <p:nvPr>
            <p:extLst>
              <p:ext uri="{D42A27DB-BD31-4B8C-83A1-F6EECF244321}">
                <p14:modId xmlns:p14="http://schemas.microsoft.com/office/powerpoint/2010/main" val="1463956648"/>
              </p:ext>
            </p:extLst>
          </p:nvPr>
        </p:nvGraphicFramePr>
        <p:xfrm>
          <a:off x="68250" y="1291590"/>
          <a:ext cx="9067116" cy="1280160"/>
        </p:xfrm>
        <a:graphic>
          <a:graphicData uri="http://schemas.openxmlformats.org/drawingml/2006/table">
            <a:tbl>
              <a:tblPr firstRow="1" bandRow="1">
                <a:tableStyleId>{764D4AE7-FFBC-431D-9275-528F30A785D3}</a:tableStyleId>
              </a:tblPr>
              <a:tblGrid>
                <a:gridCol w="1295302">
                  <a:extLst>
                    <a:ext uri="{9D8B030D-6E8A-4147-A177-3AD203B41FA5}">
                      <a16:colId xmlns:a16="http://schemas.microsoft.com/office/drawing/2014/main" val="4074610866"/>
                    </a:ext>
                  </a:extLst>
                </a:gridCol>
                <a:gridCol w="1129237">
                  <a:extLst>
                    <a:ext uri="{9D8B030D-6E8A-4147-A177-3AD203B41FA5}">
                      <a16:colId xmlns:a16="http://schemas.microsoft.com/office/drawing/2014/main" val="2082788636"/>
                    </a:ext>
                  </a:extLst>
                </a:gridCol>
                <a:gridCol w="1305232">
                  <a:extLst>
                    <a:ext uri="{9D8B030D-6E8A-4147-A177-3AD203B41FA5}">
                      <a16:colId xmlns:a16="http://schemas.microsoft.com/office/drawing/2014/main" val="3024391966"/>
                    </a:ext>
                  </a:extLst>
                </a:gridCol>
                <a:gridCol w="1238864">
                  <a:extLst>
                    <a:ext uri="{9D8B030D-6E8A-4147-A177-3AD203B41FA5}">
                      <a16:colId xmlns:a16="http://schemas.microsoft.com/office/drawing/2014/main" val="1836241855"/>
                    </a:ext>
                  </a:extLst>
                </a:gridCol>
                <a:gridCol w="1342104">
                  <a:extLst>
                    <a:ext uri="{9D8B030D-6E8A-4147-A177-3AD203B41FA5}">
                      <a16:colId xmlns:a16="http://schemas.microsoft.com/office/drawing/2014/main" val="512764418"/>
                    </a:ext>
                  </a:extLst>
                </a:gridCol>
                <a:gridCol w="1249783">
                  <a:extLst>
                    <a:ext uri="{9D8B030D-6E8A-4147-A177-3AD203B41FA5}">
                      <a16:colId xmlns:a16="http://schemas.microsoft.com/office/drawing/2014/main" val="3041337815"/>
                    </a:ext>
                  </a:extLst>
                </a:gridCol>
                <a:gridCol w="1506594">
                  <a:extLst>
                    <a:ext uri="{9D8B030D-6E8A-4147-A177-3AD203B41FA5}">
                      <a16:colId xmlns:a16="http://schemas.microsoft.com/office/drawing/2014/main" val="2369949359"/>
                    </a:ext>
                  </a:extLst>
                </a:gridCol>
              </a:tblGrid>
              <a:tr h="259320">
                <a:tc>
                  <a:txBody>
                    <a:bodyPr/>
                    <a:lstStyle/>
                    <a:p>
                      <a:pPr algn="ctr"/>
                      <a:r>
                        <a:rPr lang="en-GB" sz="600" b="1" dirty="0">
                          <a:solidFill>
                            <a:srgbClr val="000000"/>
                          </a:solidFill>
                          <a:latin typeface="+mn-lt"/>
                          <a:cs typeface="Calibri" panose="020F0502020204030204" pitchFamily="34" charset="0"/>
                        </a:rPr>
                        <a:t>Indicated Learning Outcomes &amp; Assessment Indicators</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Missing</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Poor</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Insufficient</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Sufficient</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Good</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600" b="1" dirty="0">
                          <a:solidFill>
                            <a:srgbClr val="000000"/>
                          </a:solidFill>
                          <a:latin typeface="+mn-lt"/>
                        </a:rPr>
                        <a:t>Excellent</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760775025"/>
                  </a:ext>
                </a:extLst>
              </a:tr>
              <a:tr h="370840">
                <a:tc>
                  <a:txBody>
                    <a:bodyPr/>
                    <a:lstStyle/>
                    <a:p>
                      <a:r>
                        <a:rPr lang="en-GB" sz="600" dirty="0">
                          <a:solidFill>
                            <a:srgbClr val="000000"/>
                          </a:solidFill>
                          <a:latin typeface="+mn-lt"/>
                          <a:cs typeface="Calibri" panose="020F0502020204030204" pitchFamily="34" charset="0"/>
                        </a:rPr>
                        <a:t>1.3 The student submits work frequently and on time, adhering to defined guidelines and processes.</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Not addressed this block in your project work. Your project work evidencing can include your Learning Log, Work-log, GitHub commits and supporting documents you submitted with your project by uploading during hand-in.</a:t>
                      </a:r>
                    </a:p>
                    <a:p>
                      <a:endParaRPr lang="en-GB" sz="600" dirty="0">
                        <a:solidFill>
                          <a:srgbClr val="000000"/>
                        </a:solidFill>
                        <a:latin typeface="+mn-lt"/>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Submits at least once a week.</a:t>
                      </a:r>
                    </a:p>
                    <a:p>
                      <a:endParaRPr lang="en-GB" sz="600" dirty="0">
                        <a:solidFill>
                          <a:srgbClr val="000000"/>
                        </a:solidFill>
                        <a:latin typeface="+mn-lt"/>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Submits once per task. And meeting all criteria in poor. </a:t>
                      </a:r>
                    </a:p>
                    <a:p>
                      <a:endParaRPr lang="en-GB" sz="600" dirty="0">
                        <a:solidFill>
                          <a:srgbClr val="000000"/>
                        </a:solidFill>
                        <a:latin typeface="+mn-lt"/>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Clear comments per submission. All documentation required is present. Submissions are thoroughly checked before submitting. Clear understanding of GitHub workflow. And meeting all criteria in insufficient. </a:t>
                      </a:r>
                    </a:p>
                    <a:p>
                      <a:endParaRPr lang="en-GB" sz="600" dirty="0">
                        <a:solidFill>
                          <a:srgbClr val="000000"/>
                        </a:solidFill>
                        <a:latin typeface="+mn-lt"/>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Each submission clearly demonstrates clear processing of feedback received. Correct spelling and good grammar used. Use of professional wording throughout. And meeting all criteria in sufficient. </a:t>
                      </a:r>
                    </a:p>
                    <a:p>
                      <a:endParaRPr lang="en-GB" sz="600" dirty="0">
                        <a:solidFill>
                          <a:srgbClr val="000000"/>
                        </a:solidFill>
                        <a:latin typeface="+mn-lt"/>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600" dirty="0">
                          <a:solidFill>
                            <a:srgbClr val="000000"/>
                          </a:solidFill>
                          <a:latin typeface="+mn-lt"/>
                        </a:rPr>
                        <a:t>Student shows clear understanding of the purpose of each of the documents. Submissions are at a professional level with regards to language used, writing style, content and tidiness. And meeting all criteria in good. </a:t>
                      </a:r>
                    </a:p>
                    <a:p>
                      <a:endParaRPr lang="en-GB" sz="600" dirty="0">
                        <a:solidFill>
                          <a:srgbClr val="000000"/>
                        </a:solidFill>
                        <a:latin typeface="+mn-lt"/>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4407477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Data Science</a:t>
            </a:r>
            <a:endParaRP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2656114"/>
            <a:ext cx="5486400" cy="2308934"/>
          </a:xfrm>
          <a:prstGeom prst="rect">
            <a:avLst/>
          </a:prstGeom>
        </p:spPr>
        <p:txBody>
          <a:bodyPr spcFirstLastPara="1" wrap="square" lIns="91425" tIns="91425" rIns="91425" bIns="91425" anchor="t" anchorCtr="0">
            <a:noAutofit/>
          </a:bodyPr>
          <a:lstStyle/>
          <a:p>
            <a:r>
              <a:rPr lang="en-GB" sz="800" b="1" dirty="0"/>
              <a:t>Poor:</a:t>
            </a:r>
          </a:p>
          <a:p>
            <a:pPr lvl="1"/>
            <a:r>
              <a:rPr lang="en-NL" sz="800" dirty="0">
                <a:hlinkClick r:id="rId3"/>
              </a:rPr>
              <a:t>Here </a:t>
            </a:r>
            <a:r>
              <a:rPr lang="en-GB" sz="800" dirty="0">
                <a:hlinkClick r:id="rId3"/>
              </a:rPr>
              <a:t>you can find </a:t>
            </a:r>
            <a:r>
              <a:rPr lang="en-NL" sz="800" dirty="0">
                <a:hlinkClick r:id="rId3"/>
              </a:rPr>
              <a:t>Swirl Course evidence for this ILO criteria</a:t>
            </a:r>
            <a:r>
              <a:rPr lang="en-NL" sz="800" dirty="0"/>
              <a:t> and I was able to describe measures of central </a:t>
            </a:r>
            <a:r>
              <a:rPr lang="en-NL" sz="800" dirty="0" err="1"/>
              <a:t>tendancy</a:t>
            </a:r>
            <a:r>
              <a:rPr lang="en-NL" sz="800" dirty="0"/>
              <a:t>, as demonstrated by the poster on the right. </a:t>
            </a:r>
            <a:r>
              <a:rPr lang="en" sz="800" i="0" dirty="0">
                <a:hlinkClick r:id="rId4"/>
              </a:rPr>
              <a:t>Link to poster evidence</a:t>
            </a:r>
            <a:r>
              <a:rPr lang="en-NL" sz="800" i="0" dirty="0">
                <a:hlinkClick r:id="rId4"/>
              </a:rPr>
              <a:t>.</a:t>
            </a:r>
            <a:endParaRPr lang="en-NL" sz="800" dirty="0"/>
          </a:p>
          <a:p>
            <a:r>
              <a:rPr lang="en-NL" sz="800" b="1" dirty="0"/>
              <a:t>Insufficient:</a:t>
            </a:r>
          </a:p>
          <a:p>
            <a:pPr lvl="1"/>
            <a:r>
              <a:rPr lang="en-NL" sz="800" dirty="0">
                <a:hlinkClick r:id="rId3"/>
              </a:rPr>
              <a:t>Here </a:t>
            </a:r>
            <a:r>
              <a:rPr lang="en-GB" sz="800" dirty="0">
                <a:hlinkClick r:id="rId3"/>
              </a:rPr>
              <a:t>you can find </a:t>
            </a:r>
            <a:r>
              <a:rPr lang="en-NL" sz="800" dirty="0">
                <a:hlinkClick r:id="rId3"/>
              </a:rPr>
              <a:t>Swirl Course evidence for this ILO criteria </a:t>
            </a:r>
            <a:r>
              <a:rPr lang="en-GB" sz="800" dirty="0"/>
              <a:t> </a:t>
            </a:r>
            <a:r>
              <a:rPr lang="en-NL" sz="800" dirty="0"/>
              <a:t>and the Poster demonstrates appropriate data visualisations for the depicted trend in the data.</a:t>
            </a:r>
          </a:p>
          <a:p>
            <a:r>
              <a:rPr lang="en-GB" sz="800" b="1" dirty="0"/>
              <a:t>Sufficient:</a:t>
            </a:r>
          </a:p>
          <a:p>
            <a:pPr lvl="1"/>
            <a:r>
              <a:rPr lang="en-NL" sz="800" dirty="0">
                <a:hlinkClick r:id="rId3"/>
              </a:rPr>
              <a:t>Here </a:t>
            </a:r>
            <a:r>
              <a:rPr lang="en-GB" sz="800" dirty="0">
                <a:hlinkClick r:id="rId3"/>
              </a:rPr>
              <a:t>you can find </a:t>
            </a:r>
            <a:r>
              <a:rPr lang="en-NL" sz="800" dirty="0">
                <a:hlinkClick r:id="rId3"/>
              </a:rPr>
              <a:t>Swirl Course and homework evidence for this ILO criteria </a:t>
            </a:r>
            <a:endParaRPr lang="en-GB" sz="800" dirty="0"/>
          </a:p>
          <a:p>
            <a:r>
              <a:rPr lang="en-GB" sz="800" b="1" dirty="0"/>
              <a:t>Good:</a:t>
            </a:r>
          </a:p>
          <a:p>
            <a:pPr lvl="1"/>
            <a:r>
              <a:rPr lang="en-NL" sz="800" dirty="0">
                <a:hlinkClick r:id="rId3"/>
              </a:rPr>
              <a:t>Here </a:t>
            </a:r>
            <a:r>
              <a:rPr lang="en-GB" sz="800" dirty="0">
                <a:hlinkClick r:id="rId3"/>
              </a:rPr>
              <a:t>you can find </a:t>
            </a:r>
            <a:r>
              <a:rPr lang="en-NL" sz="800" dirty="0">
                <a:hlinkClick r:id="rId3"/>
              </a:rPr>
              <a:t>Swirl Course evidence for this ILO criteria</a:t>
            </a:r>
            <a:endParaRPr lang="en-NL" sz="700" dirty="0">
              <a:solidFill>
                <a:schemeClr val="lt1"/>
              </a:solidFill>
              <a:latin typeface="Helvetica Neue"/>
              <a:sym typeface="Helvetica Neue"/>
            </a:endParaRPr>
          </a:p>
          <a:p>
            <a:r>
              <a:rPr lang="en-NL" sz="700" b="1" dirty="0">
                <a:solidFill>
                  <a:schemeClr val="lt1"/>
                </a:solidFill>
                <a:latin typeface="Helvetica Neue"/>
                <a:sym typeface="Helvetica Neue"/>
              </a:rPr>
              <a:t>Excellent:</a:t>
            </a:r>
          </a:p>
          <a:p>
            <a:pPr lvl="1"/>
            <a:r>
              <a:rPr lang="en-NL" sz="700" dirty="0">
                <a:hlinkClick r:id="rId3"/>
              </a:rPr>
              <a:t>Here </a:t>
            </a:r>
            <a:r>
              <a:rPr lang="en-GB" sz="700" dirty="0">
                <a:hlinkClick r:id="rId3"/>
              </a:rPr>
              <a:t>you can find </a:t>
            </a:r>
            <a:r>
              <a:rPr lang="en-NL" sz="700" dirty="0">
                <a:hlinkClick r:id="rId3"/>
              </a:rPr>
              <a:t>Swirl Course evidence for this ILO</a:t>
            </a:r>
            <a:r>
              <a:rPr lang="en-NL" sz="700" dirty="0"/>
              <a:t> , fu</a:t>
            </a:r>
            <a:r>
              <a:rPr lang="en-US" sz="700" dirty="0"/>
              <a:t>r</a:t>
            </a:r>
            <a:r>
              <a:rPr lang="en-NL" sz="700" dirty="0" err="1"/>
              <a:t>thermore</a:t>
            </a:r>
            <a:r>
              <a:rPr lang="en-NL" sz="700" dirty="0"/>
              <a:t> the poster follows the CRISP-DM model and by following all steps described in the template and answering all the questions the template asked me I therefore went through the entire CRISP-DM model.</a:t>
            </a:r>
            <a:endParaRPr lang="en-NL" sz="700" dirty="0">
              <a:solidFill>
                <a:schemeClr val="lt1"/>
              </a:solidFill>
              <a:latin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Demonstrates an understanding of foundational concepts in data science and R programming.</a:t>
            </a:r>
            <a:endParaRPr/>
          </a:p>
        </p:txBody>
      </p:sp>
      <p:sp>
        <p:nvSpPr>
          <p:cNvPr id="8" name="Rectangle 7">
            <a:extLst>
              <a:ext uri="{FF2B5EF4-FFF2-40B4-BE49-F238E27FC236}">
                <a16:creationId xmlns:a16="http://schemas.microsoft.com/office/drawing/2014/main" id="{7F898A27-ED4A-4684-960F-28420B6C0143}"/>
              </a:ext>
            </a:extLst>
          </p:cNvPr>
          <p:cNvSpPr/>
          <p:nvPr/>
        </p:nvSpPr>
        <p:spPr>
          <a:xfrm>
            <a:off x="0" y="1069800"/>
            <a:ext cx="9236966" cy="150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Table 5">
            <a:extLst>
              <a:ext uri="{FF2B5EF4-FFF2-40B4-BE49-F238E27FC236}">
                <a16:creationId xmlns:a16="http://schemas.microsoft.com/office/drawing/2014/main" id="{97BA3B1B-DE8E-48C7-9F01-49645468BE2E}"/>
              </a:ext>
            </a:extLst>
          </p:cNvPr>
          <p:cNvGraphicFramePr>
            <a:graphicFrameLocks noGrp="1"/>
          </p:cNvGraphicFramePr>
          <p:nvPr>
            <p:extLst>
              <p:ext uri="{D42A27DB-BD31-4B8C-83A1-F6EECF244321}">
                <p14:modId xmlns:p14="http://schemas.microsoft.com/office/powerpoint/2010/main" val="502611095"/>
              </p:ext>
            </p:extLst>
          </p:nvPr>
        </p:nvGraphicFramePr>
        <p:xfrm>
          <a:off x="38442" y="1134006"/>
          <a:ext cx="9067116" cy="1371600"/>
        </p:xfrm>
        <a:graphic>
          <a:graphicData uri="http://schemas.openxmlformats.org/drawingml/2006/table">
            <a:tbl>
              <a:tblPr firstRow="1" bandRow="1">
                <a:tableStyleId>{764D4AE7-FFBC-431D-9275-528F30A785D3}</a:tableStyleId>
              </a:tblPr>
              <a:tblGrid>
                <a:gridCol w="1295302">
                  <a:extLst>
                    <a:ext uri="{9D8B030D-6E8A-4147-A177-3AD203B41FA5}">
                      <a16:colId xmlns:a16="http://schemas.microsoft.com/office/drawing/2014/main" val="4074610866"/>
                    </a:ext>
                  </a:extLst>
                </a:gridCol>
                <a:gridCol w="1129237">
                  <a:extLst>
                    <a:ext uri="{9D8B030D-6E8A-4147-A177-3AD203B41FA5}">
                      <a16:colId xmlns:a16="http://schemas.microsoft.com/office/drawing/2014/main" val="2082788636"/>
                    </a:ext>
                  </a:extLst>
                </a:gridCol>
                <a:gridCol w="1305232">
                  <a:extLst>
                    <a:ext uri="{9D8B030D-6E8A-4147-A177-3AD203B41FA5}">
                      <a16:colId xmlns:a16="http://schemas.microsoft.com/office/drawing/2014/main" val="3024391966"/>
                    </a:ext>
                  </a:extLst>
                </a:gridCol>
                <a:gridCol w="1238864">
                  <a:extLst>
                    <a:ext uri="{9D8B030D-6E8A-4147-A177-3AD203B41FA5}">
                      <a16:colId xmlns:a16="http://schemas.microsoft.com/office/drawing/2014/main" val="1836241855"/>
                    </a:ext>
                  </a:extLst>
                </a:gridCol>
                <a:gridCol w="1342104">
                  <a:extLst>
                    <a:ext uri="{9D8B030D-6E8A-4147-A177-3AD203B41FA5}">
                      <a16:colId xmlns:a16="http://schemas.microsoft.com/office/drawing/2014/main" val="512764418"/>
                    </a:ext>
                  </a:extLst>
                </a:gridCol>
                <a:gridCol w="1249783">
                  <a:extLst>
                    <a:ext uri="{9D8B030D-6E8A-4147-A177-3AD203B41FA5}">
                      <a16:colId xmlns:a16="http://schemas.microsoft.com/office/drawing/2014/main" val="3041337815"/>
                    </a:ext>
                  </a:extLst>
                </a:gridCol>
                <a:gridCol w="1506594">
                  <a:extLst>
                    <a:ext uri="{9D8B030D-6E8A-4147-A177-3AD203B41FA5}">
                      <a16:colId xmlns:a16="http://schemas.microsoft.com/office/drawing/2014/main" val="2369949359"/>
                    </a:ext>
                  </a:extLst>
                </a:gridCol>
              </a:tblGrid>
              <a:tr h="259320">
                <a:tc>
                  <a:txBody>
                    <a:bodyPr/>
                    <a:lstStyle/>
                    <a:p>
                      <a:pPr algn="ctr"/>
                      <a:r>
                        <a:rPr lang="en-GB" sz="600" b="1" dirty="0">
                          <a:solidFill>
                            <a:srgbClr val="000000"/>
                          </a:solidFill>
                          <a:latin typeface="+mn-lt"/>
                          <a:cs typeface="Calibri" panose="020F0502020204030204" pitchFamily="34" charset="0"/>
                        </a:rPr>
                        <a:t>Indicated Learning Outcomes &amp; Assessment Indicators</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Missing</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Poor</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Insufficient</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Sufficient</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rgbClr val="000000"/>
                          </a:solidFill>
                          <a:latin typeface="+mn-lt"/>
                        </a:rPr>
                        <a:t>Good</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600" b="1" dirty="0">
                          <a:solidFill>
                            <a:srgbClr val="000000"/>
                          </a:solidFill>
                          <a:latin typeface="+mn-lt"/>
                        </a:rPr>
                        <a:t>Excellent</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775025"/>
                  </a:ext>
                </a:extLst>
              </a:tr>
              <a:tr h="370840">
                <a:tc>
                  <a:txBody>
                    <a:bodyPr/>
                    <a:lstStyle/>
                    <a:p>
                      <a:r>
                        <a:rPr lang="en-GB" sz="600" dirty="0">
                          <a:solidFill>
                            <a:srgbClr val="000000"/>
                          </a:solidFill>
                          <a:latin typeface="+mn-lt"/>
                          <a:cs typeface="Calibri" panose="020F0502020204030204" pitchFamily="34" charset="0"/>
                        </a:rPr>
                        <a:t>4.1 Demonstrates an understanding of foundational concepts in data science and R programming.</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Not addressed this block in your project work. Your project work evidencing can include your Learning Log, Work-log, GitHub commits and supporting documents you submitted with your project by uploading during hand-in. </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The student is able to describe data using measure of central tendency such as mean, median, mode and measures of dispersion such as standard deviation, range and IQR and determine which measure is best applicable to solve a use-case.  Further, the student completes module 1 in the R swirl course Getting and cleaning data.</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The student is able to visualise data using appropriate data visualisation methods and determine which visual is best applicable to solve a use-case. Further, the student completes modules 1 to 10 in the R swirl course Exploratory Data Analysis. And meeting all criteria in poor. </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The student is able to calculate and interpret measures of association such as a correlation coefficient and can perform a simple linear regression to solve a use-case using R.  Further, the student completes module 1 in the R swirl course Regression. And meeting all criteria in insufficient. </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600" dirty="0">
                          <a:solidFill>
                            <a:srgbClr val="000000"/>
                          </a:solidFill>
                          <a:latin typeface="+mn-lt"/>
                        </a:rPr>
                        <a:t>Student demonstrates a basic understanding of random variables and probability theory by completing modules 1 to 6 in the R swirl course Statistical Inference. And meeting all criteria in sufficient. </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GB" sz="600" dirty="0">
                          <a:solidFill>
                            <a:srgbClr val="000000"/>
                          </a:solidFill>
                          <a:latin typeface="+mn-lt"/>
                        </a:rPr>
                        <a:t>Student is able to recognize the data science </a:t>
                      </a:r>
                      <a:r>
                        <a:rPr lang="en-GB" sz="600" dirty="0" err="1">
                          <a:solidFill>
                            <a:srgbClr val="000000"/>
                          </a:solidFill>
                          <a:latin typeface="+mn-lt"/>
                        </a:rPr>
                        <a:t>lifecyle</a:t>
                      </a:r>
                      <a:r>
                        <a:rPr lang="en-GB" sz="600" dirty="0">
                          <a:solidFill>
                            <a:srgbClr val="000000"/>
                          </a:solidFill>
                          <a:latin typeface="+mn-lt"/>
                        </a:rPr>
                        <a:t> as an iterative process and can clearly distinguish between phases of CRISP-DM.  Further, the student completes all modules in the R swirl course Getting and cleaning data, Exploratory Data Analysis, and Regression. And meeting all criteria in good. </a:t>
                      </a:r>
                    </a:p>
                    <a:p>
                      <a:endParaRPr lang="en-GB" sz="600" dirty="0">
                        <a:solidFill>
                          <a:srgbClr val="000000"/>
                        </a:solidFill>
                        <a:latin typeface="+mn-lt"/>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4074775"/>
                  </a:ext>
                </a:extLst>
              </a:tr>
            </a:tbl>
          </a:graphicData>
        </a:graphic>
      </p:graphicFrame>
      <p:pic>
        <p:nvPicPr>
          <p:cNvPr id="5" name="Picture 4">
            <a:extLst>
              <a:ext uri="{FF2B5EF4-FFF2-40B4-BE49-F238E27FC236}">
                <a16:creationId xmlns:a16="http://schemas.microsoft.com/office/drawing/2014/main" id="{9DB2F72F-9766-40C2-9D02-3DE28EBC6E46}"/>
              </a:ext>
            </a:extLst>
          </p:cNvPr>
          <p:cNvPicPr>
            <a:picLocks noChangeAspect="1"/>
          </p:cNvPicPr>
          <p:nvPr/>
        </p:nvPicPr>
        <p:blipFill>
          <a:blip r:embed="rId5"/>
          <a:stretch>
            <a:fillRect/>
          </a:stretch>
        </p:blipFill>
        <p:spPr>
          <a:xfrm>
            <a:off x="6116294" y="2656114"/>
            <a:ext cx="1657581" cy="2362530"/>
          </a:xfrm>
          <a:prstGeom prst="rect">
            <a:avLst/>
          </a:prstGeom>
        </p:spPr>
      </p:pic>
    </p:spTree>
    <p:extLst>
      <p:ext uri="{BB962C8B-B14F-4D97-AF65-F5344CB8AC3E}">
        <p14:creationId xmlns:p14="http://schemas.microsoft.com/office/powerpoint/2010/main" val="388906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NL" dirty="0"/>
              <a:t>Doing the poster presentation was very valuable and educational, I got some really useful feedback and it really motivated me to go deeply understand my data and the concepts which were needed to get an good understanding of what I was doing and why!</a:t>
            </a:r>
            <a:endParaRPr dirty="0"/>
          </a:p>
          <a:p>
            <a:pPr marL="0" lvl="0" indent="0" algn="just" rtl="0">
              <a:spcBef>
                <a:spcPts val="800"/>
              </a:spcBef>
              <a:spcAft>
                <a:spcPts val="0"/>
              </a:spcAft>
              <a:buNone/>
            </a:pPr>
            <a:endParaRPr dirty="0"/>
          </a:p>
          <a:p>
            <a:pPr marL="0" lvl="0" indent="0" algn="just" rtl="0">
              <a:spcBef>
                <a:spcPts val="800"/>
              </a:spcBef>
              <a:spcAft>
                <a:spcPts val="0"/>
              </a:spcAft>
              <a:buNone/>
            </a:pPr>
            <a:r>
              <a:rPr lang="en" sz="1400" b="1" dirty="0"/>
              <a:t>My most difficult challenges this block</a:t>
            </a:r>
            <a:endParaRPr sz="1400" b="1" dirty="0"/>
          </a:p>
          <a:p>
            <a:pPr marL="0" lvl="0" indent="0" algn="just" rtl="0">
              <a:spcBef>
                <a:spcPts val="800"/>
              </a:spcBef>
              <a:spcAft>
                <a:spcPts val="0"/>
              </a:spcAft>
              <a:buNone/>
            </a:pPr>
            <a:r>
              <a:rPr lang="en-NL" dirty="0"/>
              <a:t>Writing in a clear and concise manner so that others know what I mean, what I did and why!</a:t>
            </a:r>
            <a:endParaRPr dirty="0"/>
          </a:p>
          <a:p>
            <a:pPr marL="0" lvl="0" indent="0" algn="just" rtl="0">
              <a:spcBef>
                <a:spcPts val="800"/>
              </a:spcBef>
              <a:spcAft>
                <a:spcPts val="0"/>
              </a:spcAft>
              <a:buNone/>
            </a:pPr>
            <a:endParaRPr dirty="0"/>
          </a:p>
          <a:p>
            <a:pPr marL="0" lvl="0" indent="0" algn="just" rtl="0">
              <a:spcBef>
                <a:spcPts val="800"/>
              </a:spcBef>
              <a:spcAft>
                <a:spcPts val="0"/>
              </a:spcAft>
              <a:buNone/>
            </a:pPr>
            <a:r>
              <a:rPr lang="en" sz="1400" b="1" dirty="0"/>
              <a:t>The most important lessons I learned</a:t>
            </a:r>
            <a:endParaRPr sz="1400" b="1" dirty="0"/>
          </a:p>
          <a:p>
            <a:pPr marL="0" lvl="0" indent="0" algn="just" rtl="0">
              <a:spcBef>
                <a:spcPts val="800"/>
              </a:spcBef>
              <a:spcAft>
                <a:spcPts val="800"/>
              </a:spcAft>
              <a:buNone/>
            </a:pPr>
            <a:r>
              <a:rPr lang="en-NL" dirty="0"/>
              <a:t>Structuring your worklog and learning log is actually really valuable because you learn how to manage your time and how to reflect on your tasks and learning process which makes for a much stronger and effective educational experience!</a:t>
            </a:r>
            <a:endParaRPr dirty="0"/>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a:t>
            </a:r>
            <a:endParaRPr dirty="0"/>
          </a:p>
          <a:p>
            <a:pPr marL="0" lvl="0" indent="0" algn="just" rtl="0">
              <a:spcBef>
                <a:spcPts val="800"/>
              </a:spcBef>
              <a:spcAft>
                <a:spcPts val="0"/>
              </a:spcAft>
              <a:buNone/>
            </a:pPr>
            <a:r>
              <a:rPr dirty="0"/>
              <a:t>10, excellent!</a:t>
            </a:r>
          </a:p>
          <a:p>
            <a:pPr marL="0" lvl="0" indent="0" algn="just" rtl="0">
              <a:spcBef>
                <a:spcPts val="800"/>
              </a:spcBef>
              <a:spcAft>
                <a:spcPts val="0"/>
              </a:spcAft>
              <a:buNone/>
            </a:pPr>
            <a:r>
              <a:rPr lang="en" sz="1400" b="1" dirty="0"/>
              <a:t>How I plan to improve next block</a:t>
            </a:r>
            <a:endParaRPr sz="1400" b="1" dirty="0"/>
          </a:p>
          <a:p>
            <a:pPr marL="171450" indent="-171450" algn="just">
              <a:spcBef>
                <a:spcPts val="800"/>
              </a:spcBef>
              <a:spcAft>
                <a:spcPts val="800"/>
              </a:spcAft>
            </a:pPr>
            <a:r>
              <a:rPr lang="en-NL" dirty="0"/>
              <a:t>Keep up using my learning- and worklog to plan my tasks and learning process. </a:t>
            </a:r>
          </a:p>
          <a:p>
            <a:pPr marL="171450" indent="-171450" algn="just">
              <a:spcBef>
                <a:spcPts val="800"/>
              </a:spcBef>
              <a:spcAft>
                <a:spcPts val="800"/>
              </a:spcAft>
            </a:pPr>
            <a:r>
              <a:rPr lang="en-NL" dirty="0"/>
              <a:t>Keep following and implementing the feedback from my lecturers.</a:t>
            </a:r>
          </a:p>
          <a:p>
            <a:pPr marL="171450" indent="-171450" algn="just">
              <a:spcBef>
                <a:spcPts val="800"/>
              </a:spcBef>
              <a:spcAft>
                <a:spcPts val="800"/>
              </a:spcAft>
            </a:pPr>
            <a:r>
              <a:rPr lang="en-NL" dirty="0"/>
              <a:t>Work on my writing skills: make it more clear and concise.</a:t>
            </a:r>
          </a:p>
          <a:p>
            <a:pPr marL="171450" indent="-171450" algn="just">
              <a:spcBef>
                <a:spcPts val="800"/>
              </a:spcBef>
              <a:spcAft>
                <a:spcPts val="800"/>
              </a:spcAft>
            </a:pPr>
            <a:r>
              <a:rPr lang="en-NL" dirty="0"/>
              <a:t>Work on gaining a deeper understanding on how to think in- and manipulate data.</a:t>
            </a:r>
            <a:endParaRPr dirty="0"/>
          </a:p>
        </p:txBody>
      </p:sp>
      <p:sp>
        <p:nvSpPr>
          <p:cNvPr id="518" name="Google Shape;518;p54"/>
          <p:cNvSpPr txBox="1"/>
          <p:nvPr/>
        </p:nvSpPr>
        <p:spPr>
          <a:xfrm>
            <a:off x="7969504" y="966985"/>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NL" sz="3600" b="1" dirty="0">
                <a:solidFill>
                  <a:srgbClr val="434343"/>
                </a:solidFill>
                <a:latin typeface="Roboto"/>
                <a:ea typeface="Roboto"/>
                <a:cs typeface="Roboto"/>
                <a:sym typeface="Roboto"/>
              </a:rPr>
              <a:t>10</a:t>
            </a:r>
            <a:endParaRPr sz="3600" b="1" dirty="0">
              <a:solidFill>
                <a:srgbClr val="43434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NOT IN BLOCK A – IGNORE THIS SLIDE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3-4-5 -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week/time-period?</a:t>
            </a:r>
            <a:endParaRPr dirty="0"/>
          </a:p>
          <a:p>
            <a:pPr lvl="1"/>
            <a:r>
              <a:rPr lang="en" dirty="0"/>
              <a:t>Finalize the report from last week based on the formative feedback provide by the lecturers.</a:t>
            </a:r>
          </a:p>
          <a:p>
            <a:pPr lvl="1"/>
            <a:r>
              <a:rPr lang="en" dirty="0"/>
              <a:t>Learn the fundamentals of data science, specifically: statistical programming in R and descriptive statistics.</a:t>
            </a:r>
          </a:p>
          <a:p>
            <a:pPr lvl="1"/>
            <a:r>
              <a:rPr lang="en" dirty="0"/>
              <a:t>Also I want to make some cool data </a:t>
            </a:r>
            <a:r>
              <a:rPr lang="en" dirty="0" err="1"/>
              <a:t>visualisations</a:t>
            </a:r>
            <a:r>
              <a:rPr lang="en" dirty="0"/>
              <a:t>!</a:t>
            </a:r>
          </a:p>
          <a:p>
            <a:pPr marL="182880" indent="-154940"/>
            <a:r>
              <a:rPr lang="en" dirty="0"/>
              <a:t>What have you actually been able to do? </a:t>
            </a:r>
          </a:p>
          <a:p>
            <a:pPr lvl="1"/>
            <a:r>
              <a:rPr lang="en" dirty="0"/>
              <a:t>I managed to make the data </a:t>
            </a:r>
            <a:r>
              <a:rPr lang="en" dirty="0" err="1"/>
              <a:t>visualisations</a:t>
            </a:r>
            <a:r>
              <a:rPr lang="en" dirty="0"/>
              <a:t> but they're not quite as good as I hoped yet... But learning those data science fundamentals went quite well I feel.</a:t>
            </a:r>
          </a:p>
          <a:p>
            <a:pPr lvl="1"/>
            <a:r>
              <a:rPr lang="en" dirty="0"/>
              <a:t>Finalizing the report was really quite hard as I had trouble understanding all the feedback and writing is difficult for my due to my dyslexia, especially getting my points and arguments across is difficult I think.</a:t>
            </a:r>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p>
          <a:p>
            <a:r>
              <a:rPr lang="en" i="0" dirty="0">
                <a:hlinkClick r:id="rId3"/>
              </a:rPr>
              <a:t>Link to poster evidence</a:t>
            </a:r>
          </a:p>
          <a:p>
            <a:r>
              <a:rPr lang="en" i="0" dirty="0">
                <a:hlinkClick r:id="rId4"/>
              </a:rPr>
              <a:t>Link to report evidence</a:t>
            </a:r>
            <a:r>
              <a:rPr lang="en" dirty="0"/>
              <a:t> </a:t>
            </a:r>
            <a:endParaRPr lang="en" i="0" dirty="0"/>
          </a:p>
          <a:p>
            <a:r>
              <a:rPr lang="en" i="0" dirty="0">
                <a:hlinkClick r:id="rId5"/>
              </a:rPr>
              <a:t>Link to Swirl</a:t>
            </a:r>
            <a:endParaRPr lang="en-NL" i="0" dirty="0"/>
          </a:p>
          <a:p>
            <a:r>
              <a:rPr lang="en-NL" dirty="0">
                <a:hlinkClick r:id="rId6"/>
              </a:rPr>
              <a:t>Link to </a:t>
            </a:r>
            <a:r>
              <a:rPr lang="en" dirty="0">
                <a:hlinkClick r:id="rId6"/>
              </a:rPr>
              <a:t>Linkedin </a:t>
            </a:r>
            <a:r>
              <a:rPr lang="en-NL" dirty="0">
                <a:hlinkClick r:id="rId6"/>
              </a:rPr>
              <a:t>Evidence</a:t>
            </a:r>
            <a:endParaRPr lang="en-NL" i="0" dirty="0"/>
          </a:p>
          <a:p>
            <a:r>
              <a:rPr lang="en" i="0" dirty="0">
                <a:hlinkClick r:id="rId7"/>
              </a:rPr>
              <a:t>Codecademy course</a:t>
            </a:r>
            <a:r>
              <a:rPr lang="en" i="0" dirty="0"/>
              <a:t> evidence </a:t>
            </a:r>
            <a:r>
              <a:rPr lang="en" dirty="0"/>
              <a:t>(also check my worklog!)</a:t>
            </a: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indent="-154940"/>
            <a:r>
              <a:rPr lang="en" dirty="0"/>
              <a:t>How did the week go? </a:t>
            </a:r>
            <a:endParaRPr lang="en-US" dirty="0"/>
          </a:p>
          <a:p>
            <a:pPr lvl="1"/>
            <a:r>
              <a:rPr lang="en" dirty="0"/>
              <a:t>Quite well, I am mostly able to keep a good working rhythm although going out for parties makes Friday </a:t>
            </a:r>
            <a:r>
              <a:rPr lang="en" dirty="0" err="1"/>
              <a:t>Datalab</a:t>
            </a:r>
            <a:r>
              <a:rPr lang="en" dirty="0"/>
              <a:t> significantly less productive... But I consider that to be working on my communication skills, so maybe I can list that under a professional ILO? :P</a:t>
            </a:r>
          </a:p>
          <a:p>
            <a:pPr marL="182880" indent="-154940"/>
            <a:r>
              <a:rPr lang="en" dirty="0"/>
              <a:t>What went well? </a:t>
            </a:r>
          </a:p>
          <a:p>
            <a:pPr lvl="1"/>
            <a:r>
              <a:rPr lang="en" dirty="0"/>
              <a:t>I managed to keep up with the study material and attended all Datalabs! </a:t>
            </a:r>
          </a:p>
          <a:p>
            <a:pPr marL="182880" indent="-154940"/>
            <a:r>
              <a:rPr lang="en" dirty="0"/>
              <a:t>What didn’t go so well? </a:t>
            </a:r>
          </a:p>
          <a:p>
            <a:pPr lvl="1"/>
            <a:r>
              <a:rPr lang="en" dirty="0"/>
              <a:t>Finalizing the report wasn't quite manageable for me ...</a:t>
            </a:r>
            <a:endParaRPr lang="en" i="0" dirty="0"/>
          </a:p>
          <a:p>
            <a:pPr marL="182880" indent="-154940"/>
            <a:r>
              <a:rPr lang="en-GB" dirty="0"/>
              <a:t>What did you learn?</a:t>
            </a:r>
            <a:r>
              <a:rPr lang="en" dirty="0"/>
              <a:t> </a:t>
            </a:r>
          </a:p>
          <a:p>
            <a:pPr lvl="1"/>
            <a:r>
              <a:rPr lang="en" dirty="0"/>
              <a:t>Essentially my earlier mentioned goals apart from making the data </a:t>
            </a:r>
            <a:r>
              <a:rPr lang="en" dirty="0" err="1"/>
              <a:t>visualisations</a:t>
            </a:r>
            <a:r>
              <a:rPr lang="en" dirty="0"/>
              <a:t> 'cool'. I also gained some interesting perspective on how data shapes society!</a:t>
            </a:r>
          </a:p>
          <a:p>
            <a:pPr marL="182880" lvl="0" indent="-154940" algn="l" rtl="0">
              <a:spcBef>
                <a:spcPts val="0"/>
              </a:spcBef>
              <a:spcAft>
                <a:spcPts val="0"/>
              </a:spcAft>
              <a:buSzPts val="1000"/>
              <a:buChar char="●"/>
            </a:pPr>
            <a:r>
              <a:rPr lang="en" dirty="0"/>
              <a:t>What could be added as an Action point looking forward to next week?</a:t>
            </a:r>
          </a:p>
          <a:p>
            <a:pPr lvl="1"/>
            <a:r>
              <a:rPr lang="en" i="0" dirty="0"/>
              <a:t>Working on finalizing my report, processing the feedback and making it clear and good.</a:t>
            </a:r>
            <a:endParaRPr lang="en" dirty="0"/>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3-4-5 -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8954" y="1152697"/>
            <a:ext cx="8905533" cy="3812400"/>
          </a:xfrm>
          <a:prstGeom prst="rect">
            <a:avLst/>
          </a:prstGeom>
        </p:spPr>
        <p:txBody>
          <a:bodyPr spcFirstLastPara="1" wrap="square" lIns="91425" tIns="91425" rIns="91425" bIns="91425" anchor="t" anchorCtr="0">
            <a:noAutofit/>
          </a:bodyPr>
          <a:lstStyle/>
          <a:p>
            <a:pPr marL="182880" indent="-154940"/>
            <a:r>
              <a:rPr lang="en" b="1" dirty="0"/>
              <a:t>[Lecturer]</a:t>
            </a:r>
            <a:r>
              <a:rPr lang="en" dirty="0"/>
              <a:t> </a:t>
            </a:r>
            <a:endParaRPr lang="en-US" dirty="0"/>
          </a:p>
          <a:p>
            <a:pPr lvl="1"/>
            <a:r>
              <a:rPr lang="en" i="0" dirty="0"/>
              <a:t>Good poster, good structure. Made the plot; data visualization, in a rudimentary form using the base R package: good for now but take a look at the distribution of the data and reformat it to make it more informative. Your propose a valid correlational analysis between you predictor and outcome variables. Conclusion is adequate but could be more insightful if you look at your data distribution.</a:t>
            </a:r>
          </a:p>
          <a:p>
            <a:pPr lvl="1"/>
            <a:r>
              <a:rPr lang="en" i="0" dirty="0"/>
              <a:t>Learning log: Your learning log is complete and your goals and self-reflection on you learning process seems on-point! You indicate that you struggle with writing clearly and concisely and mention you are dyslectic. Please contact your student counsellors to see if they can be of any help and take another look at the material about reporting: </a:t>
            </a:r>
            <a:r>
              <a:rPr lang="en" i="0" dirty="0">
                <a:hlinkClick r:id="rId3"/>
              </a:rPr>
              <a:t>https://adsai.buas.nl/Study%20Content/DataScience/ReportingAndVisualisatingData.html</a:t>
            </a:r>
            <a:r>
              <a:rPr lang="en" i="0" dirty="0"/>
              <a:t>  </a:t>
            </a:r>
          </a:p>
          <a:p>
            <a:pPr lvl="1"/>
            <a:r>
              <a:rPr lang="en" i="0" dirty="0"/>
              <a:t>Worklog: The worklog has been completely filled in and your evidence looks good! However, it looks like you sometimes fill in the 'Estimated Hours' for a given task beforehand. Try to estimate how much time you'll take for a given task beforehand!</a:t>
            </a:r>
            <a:endParaRPr lang="en" dirty="0"/>
          </a:p>
          <a:p>
            <a:pPr lvl="1"/>
            <a:r>
              <a:rPr lang="en" i="0" dirty="0"/>
              <a:t>Overall: </a:t>
            </a:r>
            <a:r>
              <a:rPr lang="en" b="1" i="0" dirty="0">
                <a:solidFill>
                  <a:srgbClr val="00B050"/>
                </a:solidFill>
              </a:rPr>
              <a:t>Good</a:t>
            </a:r>
            <a:endParaRPr lang="en" dirty="0"/>
          </a:p>
          <a:p>
            <a:pPr marL="182880" lvl="0" indent="-154940" algn="l">
              <a:spcBef>
                <a:spcPts val="0"/>
              </a:spcBef>
              <a:spcAft>
                <a:spcPts val="0"/>
              </a:spcAft>
              <a:buSzPts val="1000"/>
              <a:buChar char="●"/>
            </a:pPr>
            <a:endParaRPr lang="en" dirty="0"/>
          </a:p>
          <a:p>
            <a:pPr marL="0" indent="0">
              <a:spcBef>
                <a:spcPts val="800"/>
              </a:spcBef>
              <a:spcAft>
                <a:spcPts val="800"/>
              </a:spcAft>
              <a:buNone/>
            </a:pPr>
            <a:r>
              <a:rPr lang="en" dirty="0"/>
              <a:t>Response </a:t>
            </a:r>
          </a:p>
          <a:p>
            <a:pPr marL="171450" indent="-171450">
              <a:spcBef>
                <a:spcPts val="800"/>
              </a:spcBef>
              <a:spcAft>
                <a:spcPts val="800"/>
              </a:spcAft>
            </a:pPr>
            <a:r>
              <a:rPr lang="en" dirty="0"/>
              <a:t>I'll take another look at my data distribution and the formatting of my plot; then I'll iterate on my conclusion if I gain new insights.</a:t>
            </a:r>
          </a:p>
          <a:p>
            <a:pPr marL="171450" indent="-171450">
              <a:spcBef>
                <a:spcPts val="800"/>
              </a:spcBef>
              <a:spcAft>
                <a:spcPts val="800"/>
              </a:spcAft>
            </a:pPr>
            <a:r>
              <a:rPr lang="en" dirty="0"/>
              <a:t>I'll contact my student counsellor and see if I can make my report more concise using the material but I might need more help since I already looked at that material and I feel I could benefit from a more structured approach. Maybe the suggested material doesn't go deep enough?</a:t>
            </a:r>
          </a:p>
          <a:p>
            <a:pPr marL="171450" indent="-171450">
              <a:spcBef>
                <a:spcPts val="800"/>
              </a:spcBef>
              <a:spcAft>
                <a:spcPts val="800"/>
              </a:spcAft>
            </a:pPr>
            <a:r>
              <a:rPr lang="en" dirty="0"/>
              <a:t>Thank</a:t>
            </a:r>
            <a:r>
              <a:rPr lang="en-NL" dirty="0"/>
              <a:t>s</a:t>
            </a:r>
            <a:r>
              <a:rPr lang="en" dirty="0"/>
              <a:t>, and that's true and I'll do my best to estimate my tasks beforehand!</a:t>
            </a: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6-7-8 -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dirty="0"/>
          </a:p>
          <a:p>
            <a:pPr marL="640080" lvl="1" indent="-154940"/>
            <a:r>
              <a:rPr lang="en" i="0" dirty="0"/>
              <a:t>Contact the student counsellor for Dyslexia and improve my writing skills, maybe I'll find some extra material to structure my thoughts as well.</a:t>
            </a:r>
          </a:p>
          <a:p>
            <a:pPr marL="640080" lvl="1" indent="-154940"/>
            <a:r>
              <a:rPr lang="en" i="0" dirty="0"/>
              <a:t>I want to learn how to program in Python and get a good basic understanding of data structures.</a:t>
            </a:r>
            <a:endParaRPr lang="en" dirty="0"/>
          </a:p>
          <a:p>
            <a:pPr marL="640080" lvl="1" indent="-154940"/>
            <a:r>
              <a:rPr lang="en" i="0" dirty="0"/>
              <a:t>I want to finalize my report and my poster but for that I should improve on my writing skills because now others have trouble understanding what I try to say. Specifically, after my peers have read my poster or report I need to explain to them what it was actually about...</a:t>
            </a:r>
          </a:p>
          <a:p>
            <a:pPr marL="182880" indent="-154940"/>
            <a:r>
              <a:rPr lang="en" dirty="0"/>
              <a:t>What have you actually been able to do? </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Project </a:t>
            </a:r>
            <a:r>
              <a:rPr lang="nl-NL" err="1"/>
              <a:t>learning</a:t>
            </a:r>
            <a:r>
              <a:rPr lang="nl-NL"/>
              <a:t> goals</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
              <a:t>Demonstrates professional behavior as well as accountability and ethics in the application of industry best practices for planning, communication, collaboration, and responsible execution of work assignments.</a:t>
            </a:r>
          </a:p>
          <a:p>
            <a:pPr marL="0" lvl="0" indent="0" algn="r">
              <a:spcBef>
                <a:spcPts val="0"/>
              </a:spcBef>
              <a:spcAft>
                <a:spcPts val="0"/>
              </a:spcAft>
              <a:buNone/>
            </a:pPr>
            <a:endParaRPr lang="en"/>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06FA0A2AD4DA488583749EC2534234" ma:contentTypeVersion="10" ma:contentTypeDescription="Create a new document." ma:contentTypeScope="" ma:versionID="a3671d74e0eb0f6846fb2ca4e540a989">
  <xsd:schema xmlns:xsd="http://www.w3.org/2001/XMLSchema" xmlns:xs="http://www.w3.org/2001/XMLSchema" xmlns:p="http://schemas.microsoft.com/office/2006/metadata/properties" xmlns:ns2="60348849-ecd6-40c5-8069-7b4f665118aa" targetNamespace="http://schemas.microsoft.com/office/2006/metadata/properties" ma:root="true" ma:fieldsID="9f3bc46a275bf689f02292602a2006a9" ns2:_="">
    <xsd:import namespace="60348849-ecd6-40c5-8069-7b4f665118a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48849-ecd6-40c5-8069-7b4f665118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2.xml><?xml version="1.0" encoding="utf-8"?>
<ds:datastoreItem xmlns:ds="http://schemas.openxmlformats.org/officeDocument/2006/customXml" ds:itemID="{3EC6F756-B880-450E-8E00-21DFAD905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348849-ecd6-40c5-8069-7b4f66511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7B86F-F5BB-4BE6-9A37-0E19E53CB68B}">
  <ds:schemaRefs>
    <ds:schemaRef ds:uri="http://schemas.microsoft.com/office/2006/documentManagement/types"/>
    <ds:schemaRef ds:uri="http://schemas.microsoft.com/office/2006/metadata/properties"/>
    <ds:schemaRef ds:uri="http://purl.org/dc/dcmitype/"/>
    <ds:schemaRef ds:uri="http://purl.org/dc/elements/1.1/"/>
    <ds:schemaRef ds:uri="60348849-ecd6-40c5-8069-7b4f665118aa"/>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2621</Words>
  <Application>Microsoft Office PowerPoint</Application>
  <PresentationFormat>On-screen Show (16:9)</PresentationFormat>
  <Paragraphs>189</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Alfa Slab One</vt:lpstr>
      <vt:lpstr>Roboto</vt:lpstr>
      <vt:lpstr>Roboto Thin</vt:lpstr>
      <vt:lpstr>Arial</vt:lpstr>
      <vt:lpstr>Segoe UI</vt:lpstr>
      <vt:lpstr>Roboto Light</vt:lpstr>
      <vt:lpstr>Proxima Nova</vt:lpstr>
      <vt:lpstr>Helvetica Neue</vt:lpstr>
      <vt:lpstr>BUAS Gameday</vt:lpstr>
      <vt:lpstr>Bram Heijligers 121492 2021-22A FGA1.P1 ADSAI</vt:lpstr>
      <vt:lpstr>How To Use This Template</vt:lpstr>
      <vt:lpstr>Section A</vt:lpstr>
      <vt:lpstr>Section B</vt:lpstr>
      <vt:lpstr>Week 3-4-5 - Log</vt:lpstr>
      <vt:lpstr>Week 3-4-5 - Feedback</vt:lpstr>
      <vt:lpstr>Week 6-7-8 - Log</vt:lpstr>
      <vt:lpstr>Section B</vt:lpstr>
      <vt:lpstr>ILO 1</vt:lpstr>
      <vt:lpstr>ILO 1</vt:lpstr>
      <vt:lpstr>ILO 4</vt:lpstr>
      <vt:lpstr>ILO 4</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Bram Heijligers</dc:creator>
  <cp:lastModifiedBy>Heijligers, Bram</cp:lastModifiedBy>
  <cp:revision>267</cp:revision>
  <dcterms:modified xsi:type="dcterms:W3CDTF">2021-11-22T17:31:08Z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0x010100DB06FA0A2AD4DA488583749EC2534234</vt:lpwstr>
  </property>
</Properties>
</file>