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78" r:id="rId5"/>
    <p:sldId id="287" r:id="rId6"/>
    <p:sldId id="294" r:id="rId7"/>
    <p:sldId id="311" r:id="rId8"/>
    <p:sldId id="312" r:id="rId9"/>
    <p:sldId id="313" r:id="rId10"/>
    <p:sldId id="314" r:id="rId11"/>
    <p:sldId id="315" r:id="rId12"/>
    <p:sldId id="319" r:id="rId13"/>
    <p:sldId id="289" r:id="rId14"/>
    <p:sldId id="323" r:id="rId15"/>
    <p:sldId id="275" r:id="rId16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G CHI （池静）" initials="JC（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66CC"/>
    <a:srgbClr val="2577E3"/>
    <a:srgbClr val="4C90FE"/>
    <a:srgbClr val="5C99EA"/>
    <a:srgbClr val="0303C1"/>
    <a:srgbClr val="2D9BFF"/>
    <a:srgbClr val="5F5F5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3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390" y="78"/>
      </p:cViewPr>
      <p:guideLst>
        <p:guide orient="horz" pos="4282"/>
        <p:guide orient="horz" pos="2139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8800A37-A1C0-4F18-9366-13C18FBF68C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208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EA81F86-11D6-4DD8-B081-BEE3054AC60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123123123312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/>
        </p:nvSpPr>
        <p:spPr bwMode="gray">
          <a:xfrm>
            <a:off x="1714500" y="628650"/>
            <a:ext cx="7429500" cy="2533650"/>
          </a:xfrm>
          <a:prstGeom prst="rect">
            <a:avLst/>
          </a:prstGeom>
          <a:solidFill>
            <a:srgbClr val="257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gray">
          <a:xfrm>
            <a:off x="1143000" y="2286000"/>
            <a:ext cx="912813" cy="876300"/>
          </a:xfrm>
          <a:prstGeom prst="rect">
            <a:avLst/>
          </a:prstGeom>
          <a:solidFill>
            <a:srgbClr val="257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rgbClr val="4C90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rgbClr val="4C90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rgbClr val="4C90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rgbClr val="4C90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gray">
          <a:xfrm>
            <a:off x="0" y="3162300"/>
            <a:ext cx="9144000" cy="13811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5" name="Picture 36" descr="D:\hdx\模板\2013年VI模板\PPT模板\RGB版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" y="4191000"/>
            <a:ext cx="32829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36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 noProof="0"/>
              <a:t>Click to edit Master </a:t>
            </a:r>
            <a:br>
              <a:rPr lang="en-US" altLang="zh-CN" noProof="0"/>
            </a:br>
            <a:r>
              <a:rPr lang="en-US" altLang="zh-CN" noProof="0"/>
              <a:t>title style</a:t>
            </a:r>
            <a:endParaRPr lang="en-US" altLang="zh-CN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AE614-E4E2-4D4B-96DB-09D8FDDF78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ADC4F-4556-4E4D-93EF-7266E94B22E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E619C-95A1-4573-B21D-C96A6A96ED2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3F1E7-71B7-47F2-A304-882E7136F8B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F3465-1E7B-413C-B3C6-DA428C00A72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D0FCC-015F-462C-A55E-6C24DFFF158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CA696-7DAE-44DD-9D17-D2D7A1E1702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6898D-F7C2-4992-8311-3DE4968DB8C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4866D-B7A3-4C91-AAF7-F74F37E48D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27F98-581C-4E37-ACF1-12A72917B7F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rgbClr val="257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76200" y="6477000"/>
            <a:ext cx="533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chemeClr val="folHlink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FA8D640-8C10-438F-9DD0-4E0AFEB5806D}" type="slidenum">
              <a:rPr lang="zh-CN" altLang="en-US"/>
            </a:fld>
            <a:endParaRPr lang="en-US" altLang="zh-CN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rgbClr val="5C9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rgbClr val="5C9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6" name="Rectangle 31"/>
          <p:cNvSpPr>
            <a:spLocks noChangeArrowheads="1"/>
          </p:cNvSpPr>
          <p:nvPr userDrawn="1"/>
        </p:nvSpPr>
        <p:spPr bwMode="auto">
          <a:xfrm>
            <a:off x="0" y="1066800"/>
            <a:ext cx="9144000" cy="7461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800">
                <a:ea typeface="宋体" panose="02010600030101010101" pitchFamily="2" charset="-122"/>
              </a:rPr>
              <a:t>      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pic>
        <p:nvPicPr>
          <p:cNvPr id="1037" name="Picture 40" descr="D:\hdx\模板\2013年VI模板\PPT模板\反白版-01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457200"/>
            <a:ext cx="12477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defRPr sz="2000" b="1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defRPr b="1">
          <a:solidFill>
            <a:schemeClr val="fol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600" b="1">
          <a:solidFill>
            <a:schemeClr val="fol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 b="1">
          <a:solidFill>
            <a:schemeClr val="fol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 b="1">
          <a:solidFill>
            <a:schemeClr val="folHlink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 b="1">
          <a:solidFill>
            <a:schemeClr val="fol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 b="1">
          <a:solidFill>
            <a:schemeClr val="fol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 b="1">
          <a:solidFill>
            <a:schemeClr val="fol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 b="1">
          <a:solidFill>
            <a:schemeClr val="fol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1882775"/>
            <a:ext cx="7391400" cy="1012825"/>
          </a:xfrm>
          <a:effectLst>
            <a:outerShdw dist="35921" dir="2700000" algn="ctr" rotWithShape="0">
              <a:schemeClr val="tx2"/>
            </a:outerShdw>
          </a:effectLst>
        </p:spPr>
        <p:txBody>
          <a:bodyPr/>
          <a:lstStyle/>
          <a:p>
            <a:pPr eaLnBrk="1" hangingPunct="1"/>
            <a:r>
              <a:rPr lang="en-US" altLang="zh-CN" sz="4000" i="0" dirty="0"/>
              <a:t>2021</a:t>
            </a:r>
            <a:r>
              <a:rPr lang="zh-CN" altLang="en-US" sz="4000" i="0" dirty="0"/>
              <a:t>实习答辩</a:t>
            </a:r>
            <a:endParaRPr lang="zh-CN" altLang="en-US" sz="2000" i="0" dirty="0"/>
          </a:p>
        </p:txBody>
      </p:sp>
      <p:sp>
        <p:nvSpPr>
          <p:cNvPr id="3" name="矩形 2"/>
          <p:cNvSpPr/>
          <p:nvPr/>
        </p:nvSpPr>
        <p:spPr>
          <a:xfrm>
            <a:off x="4495800" y="6248400"/>
            <a:ext cx="4419601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dirty="0">
                <a:latin typeface="+mj-lt"/>
                <a:ea typeface="微软雅黑" panose="020B0503020204020204" charset="-122"/>
              </a:rPr>
              <a:t>酒店无线组 </a:t>
            </a:r>
            <a:r>
              <a:rPr lang="en-US" altLang="zh-CN" sz="2000" dirty="0" smtClean="0">
                <a:latin typeface="+mj-lt"/>
                <a:ea typeface="微软雅黑" panose="020B0503020204020204" charset="-122"/>
              </a:rPr>
              <a:t>– </a:t>
            </a:r>
            <a:r>
              <a:rPr lang="zh-CN" altLang="en-US" sz="2000" dirty="0" smtClean="0">
                <a:latin typeface="+mj-lt"/>
                <a:ea typeface="微软雅黑" panose="020B0503020204020204" charset="-122"/>
              </a:rPr>
              <a:t>创新服务组 </a:t>
            </a:r>
            <a:r>
              <a:rPr lang="zh-CN" altLang="en-US" sz="2000" dirty="0" smtClean="0">
                <a:latin typeface="+mj-lt"/>
                <a:ea typeface="微软雅黑" panose="020B0503020204020204" charset="-122"/>
              </a:rPr>
              <a:t>皮少军</a:t>
            </a:r>
            <a:endParaRPr lang="zh-CN" altLang="en-US" sz="2000" dirty="0" smtClean="0">
              <a:latin typeface="+mj-lt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portal</a:t>
            </a:r>
            <a:r>
              <a:rPr lang="zh-CN" altLang="en-US" dirty="0"/>
              <a:t>运营后台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295400"/>
            <a:ext cx="8229600" cy="21913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项目：</a:t>
            </a:r>
            <a:r>
              <a:rPr lang="en-US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100012104  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酒店点评运营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后台服务</a:t>
            </a:r>
            <a:endParaRPr lang="zh-CN" altLang="en-US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背景：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点评运营团队分国内运营和海外运营两个团队，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运营后台未区分。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目的：优化后台工具，提升国内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海外运营效率</a:t>
            </a: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工作内容：</a:t>
            </a:r>
            <a:r>
              <a:rPr lang="en-US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portal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区分国内</a:t>
            </a:r>
            <a:r>
              <a:rPr lang="en-US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海外酒店点评、区分点评类型用户点评</a:t>
            </a:r>
            <a:r>
              <a:rPr lang="en-US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酒店回复、显示酒店名称</a:t>
            </a: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4E619C-95A1-4573-B21D-C96A6A96ED2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0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175CE4-CCBF-4856-81A7-808A90AA13B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实习总结</a:t>
            </a:r>
            <a:endParaRPr lang="en-US" altLang="zh-CN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2900" y="1752600"/>
            <a:ext cx="84582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577E3"/>
                </a:solidFill>
                <a:latin typeface="微软雅黑" panose="020B0503020204020204" charset="-122"/>
                <a:ea typeface="微软雅黑" panose="020B0503020204020204" charset="-122"/>
              </a:rPr>
              <a:t>我的收获</a:t>
            </a:r>
            <a:endParaRPr lang="en-US" altLang="zh-CN" sz="2400" b="1" dirty="0">
              <a:solidFill>
                <a:srgbClr val="2577E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2577E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业务能力、技术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rgbClr val="2577E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黑体" panose="02010609060101010101" pitchFamily="2" charset="-122"/>
              </a:rPr>
              <a:t>团队合作能力</a:t>
            </a:r>
            <a:endParaRPr lang="en-US" altLang="zh-CN" sz="2400" dirty="0">
              <a:ea typeface="黑体" panose="02010609060101010101" pitchFamily="2" charset="-122"/>
            </a:endParaRPr>
          </a:p>
          <a:p>
            <a:pPr lvl="1"/>
            <a:endParaRPr lang="en-US" altLang="zh-CN" sz="2400" b="1" dirty="0">
              <a:solidFill>
                <a:srgbClr val="2577E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良好的习惯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快速学习和解决问题的能力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0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175CE4-CCBF-4856-81A7-808A90AA13B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短期职业规划</a:t>
            </a:r>
            <a:endParaRPr lang="en-US" altLang="zh-CN" b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2900" y="1524000"/>
            <a:ext cx="84582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2577E3"/>
                </a:solidFill>
                <a:latin typeface="微软雅黑" panose="020B0503020204020204" charset="-122"/>
                <a:ea typeface="微软雅黑" panose="020B0503020204020204" charset="-122"/>
              </a:rPr>
              <a:t>三年职业规划</a:t>
            </a:r>
            <a:endParaRPr lang="zh-CN" altLang="en-US" sz="2400" b="1" dirty="0">
              <a:solidFill>
                <a:srgbClr val="2577E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rgbClr val="2577E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rgbClr val="2577E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第一年：深入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学习、熟悉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第二年：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累积经验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第三年：独当一面</a:t>
            </a:r>
            <a:endParaRPr lang="en-US" altLang="zh-CN" sz="2400" b="1" dirty="0">
              <a:solidFill>
                <a:srgbClr val="2577E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6"/>
          <p:cNvSpPr txBox="1">
            <a:spLocks noChangeArrowheads="1"/>
          </p:cNvSpPr>
          <p:nvPr/>
        </p:nvSpPr>
        <p:spPr bwMode="auto">
          <a:xfrm>
            <a:off x="3260725" y="1600200"/>
            <a:ext cx="3978275" cy="1311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0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8000" b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谢 谢</a:t>
            </a:r>
            <a:endParaRPr lang="zh-CN" altLang="en-US" sz="8000" b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0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9D6CA9-400B-4ADC-9837-349109F0010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391400" cy="487363"/>
          </a:xfrm>
        </p:spPr>
        <p:txBody>
          <a:bodyPr/>
          <a:lstStyle/>
          <a:p>
            <a:pPr eaLnBrk="1" hangingPunct="1"/>
            <a:r>
              <a:rPr lang="zh-CN" altLang="en-US" sz="3600" b="0"/>
              <a:t>目录</a:t>
            </a:r>
            <a:endParaRPr lang="zh-CN" altLang="en-US" sz="3600" b="0">
              <a:solidFill>
                <a:schemeClr val="accent1"/>
              </a:solidFill>
            </a:endParaRPr>
          </a:p>
        </p:txBody>
      </p:sp>
      <p:grpSp>
        <p:nvGrpSpPr>
          <p:cNvPr id="6148" name="Group 4"/>
          <p:cNvGrpSpPr/>
          <p:nvPr/>
        </p:nvGrpSpPr>
        <p:grpSpPr bwMode="auto">
          <a:xfrm>
            <a:off x="1600200" y="2332038"/>
            <a:ext cx="182563" cy="182562"/>
            <a:chOff x="1239" y="1419"/>
            <a:chExt cx="115" cy="115"/>
          </a:xfrm>
        </p:grpSpPr>
        <p:sp>
          <p:nvSpPr>
            <p:cNvPr id="6166" name="AutoShape 5"/>
            <p:cNvSpPr>
              <a:spLocks noChangeArrowheads="1"/>
            </p:cNvSpPr>
            <p:nvPr/>
          </p:nvSpPr>
          <p:spPr bwMode="gray">
            <a:xfrm rot="2700000">
              <a:off x="1239" y="1419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0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67" name="AutoShape 6"/>
            <p:cNvSpPr>
              <a:spLocks noChangeArrowheads="1"/>
            </p:cNvSpPr>
            <p:nvPr/>
          </p:nvSpPr>
          <p:spPr bwMode="gray">
            <a:xfrm rot="18900000" flipH="1">
              <a:off x="1239" y="1419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0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1905000" y="2209800"/>
            <a:ext cx="2971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0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自我介绍</a:t>
            </a:r>
            <a:endParaRPr lang="en-US" altLang="zh-CN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 flipV="1">
            <a:off x="1820863" y="2609850"/>
            <a:ext cx="3140075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1" name="Group 4"/>
          <p:cNvGrpSpPr/>
          <p:nvPr/>
        </p:nvGrpSpPr>
        <p:grpSpPr bwMode="auto">
          <a:xfrm>
            <a:off x="1600200" y="3151188"/>
            <a:ext cx="182563" cy="182562"/>
            <a:chOff x="1239" y="1419"/>
            <a:chExt cx="115" cy="115"/>
          </a:xfrm>
        </p:grpSpPr>
        <p:sp>
          <p:nvSpPr>
            <p:cNvPr id="6164" name="AutoShape 5"/>
            <p:cNvSpPr>
              <a:spLocks noChangeArrowheads="1"/>
            </p:cNvSpPr>
            <p:nvPr/>
          </p:nvSpPr>
          <p:spPr bwMode="gray">
            <a:xfrm rot="2700000">
              <a:off x="1239" y="1419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0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65" name="AutoShape 6"/>
            <p:cNvSpPr>
              <a:spLocks noChangeArrowheads="1"/>
            </p:cNvSpPr>
            <p:nvPr/>
          </p:nvSpPr>
          <p:spPr bwMode="gray">
            <a:xfrm rot="18900000" flipH="1">
              <a:off x="1239" y="1419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0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1905000" y="3028950"/>
            <a:ext cx="29718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0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实习期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2" charset="-122"/>
              </a:rPr>
              <a:t>间项目介绍</a:t>
            </a:r>
            <a:endParaRPr lang="en-US" altLang="zh-CN" b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V="1">
            <a:off x="1820863" y="3429000"/>
            <a:ext cx="3140075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4" name="Group 4"/>
          <p:cNvGrpSpPr/>
          <p:nvPr/>
        </p:nvGrpSpPr>
        <p:grpSpPr bwMode="auto">
          <a:xfrm>
            <a:off x="1600200" y="3913188"/>
            <a:ext cx="182563" cy="182562"/>
            <a:chOff x="1239" y="1419"/>
            <a:chExt cx="115" cy="115"/>
          </a:xfrm>
        </p:grpSpPr>
        <p:sp>
          <p:nvSpPr>
            <p:cNvPr id="6162" name="AutoShape 5"/>
            <p:cNvSpPr>
              <a:spLocks noChangeArrowheads="1"/>
            </p:cNvSpPr>
            <p:nvPr/>
          </p:nvSpPr>
          <p:spPr bwMode="gray">
            <a:xfrm rot="2700000">
              <a:off x="1239" y="1419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0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63" name="AutoShape 6"/>
            <p:cNvSpPr>
              <a:spLocks noChangeArrowheads="1"/>
            </p:cNvSpPr>
            <p:nvPr/>
          </p:nvSpPr>
          <p:spPr bwMode="gray">
            <a:xfrm rot="18900000" flipH="1">
              <a:off x="1239" y="1419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0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155" name="Text Box 7"/>
          <p:cNvSpPr txBox="1">
            <a:spLocks noChangeArrowheads="1"/>
          </p:cNvSpPr>
          <p:nvPr/>
        </p:nvSpPr>
        <p:spPr bwMode="auto">
          <a:xfrm>
            <a:off x="1905000" y="3790950"/>
            <a:ext cx="29718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0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实习期总结</a:t>
            </a:r>
            <a:endParaRPr lang="en-US" altLang="zh-CN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6156" name="Line 8"/>
          <p:cNvSpPr>
            <a:spLocks noChangeShapeType="1"/>
          </p:cNvSpPr>
          <p:nvPr/>
        </p:nvSpPr>
        <p:spPr bwMode="auto">
          <a:xfrm flipV="1">
            <a:off x="1820863" y="4191000"/>
            <a:ext cx="3140075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7" name="Group 4"/>
          <p:cNvGrpSpPr/>
          <p:nvPr/>
        </p:nvGrpSpPr>
        <p:grpSpPr bwMode="auto">
          <a:xfrm>
            <a:off x="1592263" y="4751388"/>
            <a:ext cx="182562" cy="182562"/>
            <a:chOff x="1239" y="1419"/>
            <a:chExt cx="115" cy="115"/>
          </a:xfrm>
        </p:grpSpPr>
        <p:sp>
          <p:nvSpPr>
            <p:cNvPr id="6160" name="AutoShape 5"/>
            <p:cNvSpPr>
              <a:spLocks noChangeArrowheads="1"/>
            </p:cNvSpPr>
            <p:nvPr/>
          </p:nvSpPr>
          <p:spPr bwMode="gray">
            <a:xfrm rot="2700000">
              <a:off x="1239" y="1419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0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61" name="AutoShape 6"/>
            <p:cNvSpPr>
              <a:spLocks noChangeArrowheads="1"/>
            </p:cNvSpPr>
            <p:nvPr/>
          </p:nvSpPr>
          <p:spPr bwMode="gray">
            <a:xfrm rot="18900000" flipH="1">
              <a:off x="1239" y="1419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0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158" name="Text Box 7"/>
          <p:cNvSpPr txBox="1">
            <a:spLocks noChangeArrowheads="1"/>
          </p:cNvSpPr>
          <p:nvPr/>
        </p:nvSpPr>
        <p:spPr bwMode="auto">
          <a:xfrm>
            <a:off x="1857375" y="4642644"/>
            <a:ext cx="297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0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短期职业规划</a:t>
            </a:r>
            <a:endParaRPr lang="en-US" altLang="zh-CN" b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6159" name="Line 8"/>
          <p:cNvSpPr>
            <a:spLocks noChangeShapeType="1"/>
          </p:cNvSpPr>
          <p:nvPr/>
        </p:nvSpPr>
        <p:spPr bwMode="auto">
          <a:xfrm flipV="1">
            <a:off x="1812925" y="5029200"/>
            <a:ext cx="3140075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0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175CE4-CCBF-4856-81A7-808A90AA13B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dirty="0"/>
              <a:t>自我介绍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85800" y="2275522"/>
            <a:ext cx="80772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本科： 南昌航空大学</a:t>
            </a:r>
            <a:r>
              <a:rPr lang="en-US" altLang="zh-CN" sz="1800" b="1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800" b="1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专业：自动化</a:t>
            </a:r>
            <a:endParaRPr lang="en-US" altLang="zh-CN" sz="1800" b="1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 b="1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2015年9月-2019年6月</a:t>
            </a:r>
            <a:endParaRPr lang="zh-CN" altLang="en-US" sz="1800" b="1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800" b="1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800" b="1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800" b="1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 b="1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硕士： 杭州电子科技大学</a:t>
            </a:r>
            <a:r>
              <a:rPr lang="en-US" altLang="zh-CN" sz="1800" b="1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1800" b="1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800" b="1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800" b="1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专业：控制工程（</a:t>
            </a:r>
            <a:r>
              <a:rPr lang="zh-CN" altLang="en-US" sz="1800" b="1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电子信息）</a:t>
            </a:r>
            <a:endParaRPr lang="zh-CN" altLang="en-US" sz="1800" b="1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1800" b="1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2019年9月-2022年4月</a:t>
            </a:r>
            <a:endParaRPr lang="zh-CN" altLang="en-US" sz="1800" b="1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800" b="1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518258" y="2374425"/>
            <a:ext cx="182563" cy="182562"/>
            <a:chOff x="1239" y="1419"/>
            <a:chExt cx="115" cy="115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 rot="2700000">
              <a:off x="1239" y="1419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0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 rot="18900000" flipH="1">
              <a:off x="1239" y="1419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0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4"/>
          <p:cNvGrpSpPr/>
          <p:nvPr/>
        </p:nvGrpSpPr>
        <p:grpSpPr bwMode="auto">
          <a:xfrm>
            <a:off x="518258" y="3737769"/>
            <a:ext cx="182563" cy="182562"/>
            <a:chOff x="1239" y="1419"/>
            <a:chExt cx="115" cy="115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gray">
            <a:xfrm rot="2700000">
              <a:off x="1239" y="1419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0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 rot="18900000" flipH="1">
              <a:off x="1239" y="1419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0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0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175CE4-CCBF-4856-81A7-808A90AA13B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实习期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2" charset="-122"/>
              </a:rPr>
              <a:t>间项目介绍</a:t>
            </a:r>
            <a:endParaRPr lang="en-US" altLang="zh-CN" b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198466" y="2063467"/>
            <a:ext cx="182563" cy="182562"/>
            <a:chOff x="1239" y="1419"/>
            <a:chExt cx="115" cy="115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 rot="2700000">
              <a:off x="1239" y="1419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0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 rot="18900000" flipH="1">
              <a:off x="1239" y="1419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0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4"/>
          <p:cNvGrpSpPr/>
          <p:nvPr/>
        </p:nvGrpSpPr>
        <p:grpSpPr bwMode="auto">
          <a:xfrm>
            <a:off x="5805516" y="2044440"/>
            <a:ext cx="182563" cy="182562"/>
            <a:chOff x="1239" y="1419"/>
            <a:chExt cx="115" cy="115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gray">
            <a:xfrm rot="2700000">
              <a:off x="1239" y="1419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0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 rot="18900000" flipH="1">
              <a:off x="1239" y="1419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0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folHlin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33587" y="1905331"/>
            <a:ext cx="31017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点评查询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72013" y="1904888"/>
            <a:ext cx="2238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点评运营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后台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0" y="3326765"/>
            <a:ext cx="4328795" cy="23025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400"/>
            <a:ext cx="4996815" cy="2526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点评查询</a:t>
            </a:r>
            <a:r>
              <a:rPr lang="zh-CN" altLang="en-US" dirty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560830"/>
            <a:ext cx="8229600" cy="43002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项目：</a:t>
            </a:r>
            <a:r>
              <a:rPr lang="en-US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100011856  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酒店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点评信息查询服务</a:t>
            </a:r>
            <a:endParaRPr lang="en-US" altLang="zh-CN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背景：</a:t>
            </a:r>
            <a:r>
              <a:rPr lang="en-US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booking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由简体中文版本切换至其他语言版本后，“点评问答”页面中“床型名称”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展示简体中文，无法展示多语言名称</a:t>
            </a:r>
            <a:endParaRPr lang="en-US" altLang="zh-CN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目的：优化EBK产品</a:t>
            </a:r>
            <a:endParaRPr lang="en-US" altLang="zh-CN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工作内容</a:t>
            </a:r>
            <a:r>
              <a:rPr lang="zh-CN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点评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</a:t>
            </a:r>
            <a:r>
              <a:rPr lang="en-US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根据请求传入的站点语言</a:t>
            </a:r>
            <a:r>
              <a:rPr lang="en-US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输出多语言房型名称</a:t>
            </a:r>
            <a:endParaRPr lang="en-US" altLang="zh-CN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4E619C-95A1-4573-B21D-C96A6A96ED2C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810000"/>
            <a:ext cx="8002905" cy="2156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点评查询</a:t>
            </a:r>
            <a:r>
              <a:rPr lang="zh-CN" altLang="en-US" dirty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37750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项目：</a:t>
            </a:r>
            <a:r>
              <a:rPr lang="en-US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100011856  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酒店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点评信息查询服务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背景：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商旅部门需要查询所有状态点评判断是否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已有点评，</a:t>
            </a:r>
            <a:r>
              <a:rPr lang="en-US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中只保存了状态为可展示的点评信息，准确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性无法保障，需要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增加从数据库查询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补齐的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目的：快速供给需求。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工作内容</a:t>
            </a:r>
            <a:r>
              <a:rPr lang="zh-CN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添加根据订单号查询所有状态点评信息接口</a:t>
            </a:r>
            <a:endParaRPr lang="zh-CN" altLang="zh-CN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4E619C-95A1-4573-B21D-C96A6A96ED2C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3810000"/>
            <a:ext cx="7694295" cy="227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portal</a:t>
            </a:r>
            <a:r>
              <a:rPr lang="zh-CN" altLang="en-US" dirty="0"/>
              <a:t>运营后台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27158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项目：</a:t>
            </a:r>
            <a:r>
              <a:rPr lang="en-US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100012104  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酒店点评运营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后台服务</a:t>
            </a:r>
            <a:endParaRPr lang="zh-CN" altLang="en-US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背景：酒店点评分计算逻辑修改后并迁移至</a:t>
            </a:r>
            <a:r>
              <a:rPr lang="en-US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31799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服务中</a:t>
            </a:r>
            <a:r>
              <a:rPr lang="zh-CN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portal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未同步更新，数据无参考价值</a:t>
            </a:r>
            <a:endParaRPr lang="zh-CN" altLang="en-US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目的：同步线上点评分数据，提供点评分明细数据，提高运营人员效率。</a:t>
            </a:r>
            <a:endParaRPr lang="zh-CN" altLang="en-US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工作内容</a:t>
            </a:r>
            <a:r>
              <a:rPr lang="zh-CN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添加携程点评数以及点评是否钟点房标识展示、修改点评分数据源，由原来的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点评后台内部计算改为调用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31799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计算点评分明细返回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4E619C-95A1-4573-B21D-C96A6A96ED2C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255" y="4163695"/>
            <a:ext cx="7604125" cy="2393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portal</a:t>
            </a:r>
            <a:r>
              <a:rPr lang="zh-CN" altLang="en-US" dirty="0"/>
              <a:t>运营后台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593850"/>
            <a:ext cx="8229600" cy="22072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项目：</a:t>
            </a:r>
            <a:r>
              <a:rPr lang="en-US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100012104  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酒店点评运营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后台服务</a:t>
            </a:r>
            <a:endParaRPr lang="zh-CN" altLang="en-US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TRIP、CTRIP前端当前调用google翻译，机翻内容存在因翻译不准导致命中违禁词</a:t>
            </a:r>
            <a:endParaRPr lang="zh-CN" altLang="en-US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目的：避免机翻失误导致的点评内容错判，减轻运营人员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工作负担、提高用户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满意度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工作内容</a:t>
            </a:r>
            <a:r>
              <a:rPr lang="zh-CN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增加点评人为修改翻译功能</a:t>
            </a:r>
            <a:endParaRPr lang="zh-CN" altLang="en-US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4E619C-95A1-4573-B21D-C96A6A96ED2C}" type="slidenum">
              <a:rPr lang="zh-CN" altLang="en-US" smtClean="0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3768090"/>
            <a:ext cx="7988300" cy="2708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portal</a:t>
            </a:r>
            <a:r>
              <a:rPr lang="zh-CN" altLang="en-US" dirty="0"/>
              <a:t>运营后台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18827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项目：</a:t>
            </a:r>
            <a:r>
              <a:rPr lang="en-US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100012104  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酒店点评运营</a:t>
            </a:r>
            <a:r>
              <a: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rPr>
              <a:t>后台服务</a:t>
            </a:r>
            <a:endParaRPr lang="zh-CN" altLang="en-US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背景：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当点评被删除，deletedflag='T'，portal后台“点评处理页面”无删除记录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目的：节约开发和运营时间成本</a:t>
            </a: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工作内容：记录第三方点评删除操作并</a:t>
            </a:r>
            <a:r>
              <a:rPr lang="zh-CN" altLang="zh-CN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展示删除状态</a:t>
            </a:r>
            <a:endParaRPr lang="zh-CN" altLang="zh-CN" dirty="0">
              <a:solidFill>
                <a:srgbClr val="3366C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4E619C-95A1-4573-B21D-C96A6A96ED2C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886200"/>
            <a:ext cx="8956040" cy="184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黑体"/>
        <a:ea typeface="黑体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WPS 演示</Application>
  <PresentationFormat>全屏显示(4:3)</PresentationFormat>
  <Paragraphs>130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华文细黑</vt:lpstr>
      <vt:lpstr>微软雅黑</vt:lpstr>
      <vt:lpstr>Verdana</vt:lpstr>
      <vt:lpstr>黑体</vt:lpstr>
      <vt:lpstr>Arial Unicode MS</vt:lpstr>
      <vt:lpstr>sample</vt:lpstr>
      <vt:lpstr>2021实习答辩</vt:lpstr>
      <vt:lpstr>目录</vt:lpstr>
      <vt:lpstr>自我介绍</vt:lpstr>
      <vt:lpstr>实习期间项目介绍</vt:lpstr>
      <vt:lpstr>1.点评查询服务</vt:lpstr>
      <vt:lpstr>1.点评查询服务</vt:lpstr>
      <vt:lpstr>2.portal运营后台</vt:lpstr>
      <vt:lpstr>2.portal运营后台</vt:lpstr>
      <vt:lpstr>2.portal运营后台</vt:lpstr>
      <vt:lpstr>2.portal运营后台</vt:lpstr>
      <vt:lpstr>实习总结</vt:lpstr>
      <vt:lpstr>短期职业规划</vt:lpstr>
      <vt:lpstr>PowerPoint 演示文稿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Psj</cp:lastModifiedBy>
  <cp:revision>767</cp:revision>
  <dcterms:created xsi:type="dcterms:W3CDTF">2004-08-26T06:30:00Z</dcterms:created>
  <dcterms:modified xsi:type="dcterms:W3CDTF">2021-08-18T17:46:16Z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ICV">
    <vt:lpwstr>459E8E7D5D59431FAA990B6A1CBADB5D</vt:lpwstr>
  </property>
  <property fmtid="{D5CDD505-2E9C-101B-9397-08002B2CF9AE}" pid="4" name="KSOProductBuildVer">
    <vt:lpwstr>2052-11.1.0.10700</vt:lpwstr>
  </property>
</Properties>
</file>