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403" r:id="rId4"/>
    <p:sldId id="404" r:id="rId5"/>
    <p:sldId id="405" r:id="rId6"/>
    <p:sldId id="417" r:id="rId7"/>
    <p:sldId id="418" r:id="rId8"/>
    <p:sldId id="258" r:id="rId9"/>
    <p:sldId id="402" r:id="rId10"/>
    <p:sldId id="406" r:id="rId11"/>
    <p:sldId id="407" r:id="rId12"/>
    <p:sldId id="408" r:id="rId13"/>
    <p:sldId id="409" r:id="rId14"/>
    <p:sldId id="41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9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9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6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98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9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5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4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2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2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8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25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2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3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51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E8405-6FB7-4D57-93F0-4EC59BB322E0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4867B-895B-4F04-9237-0EC5BFE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09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FE140-2C84-43C6-A92F-36659D35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13467"/>
            <a:ext cx="6815669" cy="1515533"/>
          </a:xfrm>
        </p:spPr>
        <p:txBody>
          <a:bodyPr/>
          <a:lstStyle/>
          <a:p>
            <a:r>
              <a:rPr lang="zh-TW" altLang="en-US" sz="3600" b="1" dirty="0">
                <a:solidFill>
                  <a:srgbClr val="00B050"/>
                </a:solidFill>
              </a:rPr>
              <a:t>信心的脚步系列 第三讲</a:t>
            </a:r>
            <a:br>
              <a:rPr lang="en-US" altLang="zh-TW" sz="3600" b="1" dirty="0">
                <a:solidFill>
                  <a:srgbClr val="00B050"/>
                </a:solidFill>
              </a:rPr>
            </a:br>
            <a:r>
              <a:rPr lang="zh-TW" altLang="en-US" sz="3600" b="1" dirty="0">
                <a:solidFill>
                  <a:srgbClr val="FF0000"/>
                </a:solidFill>
              </a:rPr>
              <a:t>让你心中的渴望被神调整与成全</a:t>
            </a:r>
            <a:br>
              <a:rPr lang="en-US" altLang="zh-TW" sz="4400" b="1" dirty="0">
                <a:solidFill>
                  <a:srgbClr val="FF0000"/>
                </a:solidFill>
              </a:rPr>
            </a:br>
            <a:r>
              <a:rPr lang="zh-TW" altLang="en-US" sz="3600" b="1" dirty="0">
                <a:solidFill>
                  <a:srgbClr val="0070C0"/>
                </a:solidFill>
              </a:rPr>
              <a:t>创</a:t>
            </a:r>
            <a:r>
              <a:rPr lang="en-US" altLang="zh-TW" sz="3600" b="1" dirty="0">
                <a:solidFill>
                  <a:srgbClr val="0070C0"/>
                </a:solidFill>
              </a:rPr>
              <a:t>25-49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A1D6F5-D402-425E-B5F0-F74135958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+mj-ea"/>
                <a:ea typeface="+mj-ea"/>
              </a:rPr>
              <a:t>20231110</a:t>
            </a:r>
          </a:p>
          <a:p>
            <a:r>
              <a:rPr lang="en-US" altLang="zh-TW" sz="2400" b="1" dirty="0">
                <a:latin typeface="+mj-ea"/>
                <a:ea typeface="+mj-ea"/>
              </a:rPr>
              <a:t>Allen Tsai</a:t>
            </a:r>
            <a:r>
              <a:rPr lang="zh-TW" altLang="en-US" sz="2400" b="1" dirty="0">
                <a:latin typeface="+mj-ea"/>
                <a:ea typeface="+mj-ea"/>
              </a:rPr>
              <a:t> 牧师</a:t>
            </a:r>
          </a:p>
        </p:txBody>
      </p:sp>
    </p:spTree>
    <p:extLst>
      <p:ext uri="{BB962C8B-B14F-4D97-AF65-F5344CB8AC3E}">
        <p14:creationId xmlns:p14="http://schemas.microsoft.com/office/powerpoint/2010/main" val="154628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+mj-ea"/>
              </a:rPr>
              <a:t>让你心中的渴望被神调整与成全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2423605"/>
            <a:ext cx="10404629" cy="3728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（二）向神敢说敢要敢赖皮也是一种信心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你可能和神不熟，但其实神很懂你的心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在伯特利的许愿（创</a:t>
            </a:r>
            <a:r>
              <a:rPr lang="en-US" altLang="zh-TW" sz="2800" b="1" dirty="0">
                <a:solidFill>
                  <a:srgbClr val="00B050"/>
                </a:solidFill>
                <a:latin typeface="+mj-ea"/>
                <a:ea typeface="+mj-ea"/>
              </a:rPr>
              <a:t>28:15-22</a:t>
            </a:r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）：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在雅博渡口摔跤后的赖皮要求（创</a:t>
            </a:r>
            <a:r>
              <a:rPr lang="en-US" altLang="zh-TW" sz="2800" b="1" dirty="0">
                <a:solidFill>
                  <a:srgbClr val="00B050"/>
                </a:solidFill>
                <a:latin typeface="+mj-ea"/>
                <a:ea typeface="+mj-ea"/>
              </a:rPr>
              <a:t>32:26</a:t>
            </a:r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）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医治見證：突破要有好表现才敢向神求什么的心（面对原生家庭亲子关系的医治）</a:t>
            </a:r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32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2"/>
            <a:endParaRPr lang="en-US" altLang="zh-TW" sz="3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latin typeface="+mj-ea"/>
              <a:ea typeface="+mj-ea"/>
            </a:endParaRPr>
          </a:p>
          <a:p>
            <a:pPr lvl="1"/>
            <a:endParaRPr lang="en-US" altLang="zh-TW" sz="2800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497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+mj-ea"/>
              </a:rPr>
              <a:t>让你心中的渴望被神调整与成全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2423605"/>
            <a:ext cx="10404629" cy="37996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（三）只要不放弃自己与放弃神，人生都会找到路走</a:t>
            </a:r>
            <a:endParaRPr lang="en-US" altLang="zh-TW" sz="32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和自己摔跤的夜晚</a:t>
            </a:r>
            <a:r>
              <a:rPr lang="zh-TW" altLang="en-US" b="1" dirty="0">
                <a:solidFill>
                  <a:srgbClr val="0070C0"/>
                </a:solidFill>
                <a:latin typeface="+mj-ea"/>
                <a:ea typeface="+mj-ea"/>
              </a:rPr>
              <a:t>（面对自己和神）</a:t>
            </a:r>
            <a:endParaRPr lang="en-US" altLang="zh-TW" sz="32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人的计划已经走到死路时</a:t>
            </a:r>
            <a:endParaRPr lang="en-US" altLang="zh-TW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到底和谁在摔跤？瘸了？</a:t>
            </a:r>
            <a:endParaRPr lang="en-US" altLang="zh-TW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当自己觉得可能一无所有时</a:t>
            </a:r>
            <a:endParaRPr lang="en-US" altLang="zh-TW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在惧怕中不放弃的勇气</a:t>
            </a:r>
            <a:endParaRPr lang="en-US" altLang="zh-TW" sz="24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見證：瘸了才学会走路</a:t>
            </a:r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32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2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latin typeface="+mj-ea"/>
              <a:ea typeface="+mj-ea"/>
            </a:endParaRPr>
          </a:p>
          <a:p>
            <a:pPr lvl="1"/>
            <a:endParaRPr lang="en-US" altLang="zh-TW" sz="2800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25BE23-5D49-4351-BCDE-E4DBC248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63" y="2946585"/>
            <a:ext cx="4676037" cy="35420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3A432A6-68BF-4A73-B77C-85657D2E232A}"/>
              </a:ext>
            </a:extLst>
          </p:cNvPr>
          <p:cNvSpPr txBox="1"/>
          <p:nvPr/>
        </p:nvSpPr>
        <p:spPr>
          <a:xfrm>
            <a:off x="2521258" y="6488668"/>
            <a:ext cx="9509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图片引自</a:t>
            </a:r>
            <a:r>
              <a:rPr lang="en-US" altLang="zh-TW" dirty="0"/>
              <a:t>https://tyleung.files.wordpress.com/2015/11/leloir-jacob-wrestling-with-the-angel-1865.jpg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09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+mj-ea"/>
              </a:rPr>
              <a:t>让你心中的渴望被神调整与成全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2494625"/>
            <a:ext cx="10404629" cy="363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（四）神把骗子引导调整成神的王子和主羊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从抓</a:t>
            </a:r>
            <a:r>
              <a:rPr lang="en-US" altLang="zh-TW" sz="3200" b="1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无奈放手</a:t>
            </a:r>
            <a:r>
              <a:rPr lang="en-US" altLang="zh-TW" sz="3200" b="1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领受</a:t>
            </a:r>
            <a:endParaRPr lang="en-US" altLang="zh-TW" sz="32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600" b="1" dirty="0">
                <a:solidFill>
                  <a:srgbClr val="00B050"/>
                </a:solidFill>
                <a:latin typeface="+mj-ea"/>
                <a:ea typeface="+mj-ea"/>
              </a:rPr>
              <a:t>灵命的成长与成熟</a:t>
            </a:r>
            <a:endParaRPr lang="en-US" altLang="zh-TW" sz="2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600" b="1" dirty="0">
                <a:solidFill>
                  <a:srgbClr val="00B050"/>
                </a:solidFill>
                <a:latin typeface="+mj-ea"/>
                <a:ea typeface="+mj-ea"/>
              </a:rPr>
              <a:t>抓长子的名分还是赐下这一切祝福的神</a:t>
            </a:r>
            <a:endParaRPr lang="en-US" altLang="zh-TW" sz="2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600" b="1" dirty="0">
                <a:solidFill>
                  <a:srgbClr val="00B050"/>
                </a:solidFill>
                <a:latin typeface="+mj-ea"/>
                <a:ea typeface="+mj-ea"/>
              </a:rPr>
              <a:t>看人事物的眼光变了</a:t>
            </a:r>
            <a:endParaRPr lang="en-US" altLang="zh-TW" sz="26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体会：渐渐看懂人生与神对我的旨意</a:t>
            </a:r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sz="3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20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F3A80-19D1-46E6-9EC0-ABD56D4A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+mj-ea"/>
              </a:rPr>
              <a:t>让你心中的渴望被神调整与成全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0734E-DFFC-4DA1-8D09-B0C4707E7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9014"/>
            <a:ext cx="9601196" cy="3746376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回应：</a:t>
            </a:r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让你心中的渴望被神调整与成全，勇于真实不矫情，只要不放弃往前行，经历神超乎想象的爱。</a:t>
            </a:r>
            <a:endParaRPr lang="en-US" altLang="zh-TW" sz="32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透过做计划，倾听自己真实的渴望：</a:t>
            </a:r>
            <a:r>
              <a:rPr lang="en-US" altLang="zh-TW" sz="2800" b="1" dirty="0">
                <a:solidFill>
                  <a:srgbClr val="00B050"/>
                </a:solidFill>
                <a:latin typeface="+mj-ea"/>
                <a:ea typeface="+mj-ea"/>
              </a:rPr>
              <a:t>*</a:t>
            </a:r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不要怕犯错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在摔跤的夜晚，勇敢不放弃往前行（第八讲：客西马尼的祷告）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553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02DED-D7F1-4F66-AFFD-446F2662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分享与代祷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36D24F-CDCA-4BBC-8A36-C7014BFD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1.</a:t>
            </a:r>
            <a:r>
              <a:rPr lang="zh-TW" altLang="en-US" sz="3200" b="1" dirty="0">
                <a:latin typeface="+mj-ea"/>
                <a:ea typeface="+mj-ea"/>
              </a:rPr>
              <a:t>分享今天听到的收获～哪一点对你有提醒或帮助</a:t>
            </a:r>
            <a:endParaRPr lang="en-US" altLang="zh-TW" sz="3200" b="1" dirty="0">
              <a:latin typeface="+mj-ea"/>
              <a:ea typeface="+mj-ea"/>
            </a:endParaRPr>
          </a:p>
          <a:p>
            <a:r>
              <a:rPr lang="en-US" altLang="zh-TW" sz="3200" dirty="0">
                <a:latin typeface="+mj-ea"/>
                <a:ea typeface="+mj-ea"/>
              </a:rPr>
              <a:t>2.</a:t>
            </a:r>
            <a:r>
              <a:rPr lang="zh-TW" altLang="en-US" sz="3200" b="1" dirty="0">
                <a:latin typeface="+mj-ea"/>
                <a:ea typeface="+mj-ea"/>
              </a:rPr>
              <a:t> 如果不考虑任何条件情况，我未来最想成为怎样的人，做什么事？（为什么）</a:t>
            </a:r>
          </a:p>
        </p:txBody>
      </p:sp>
    </p:spTree>
    <p:extLst>
      <p:ext uri="{BB962C8B-B14F-4D97-AF65-F5344CB8AC3E}">
        <p14:creationId xmlns:p14="http://schemas.microsoft.com/office/powerpoint/2010/main" val="364121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E1106-6F5F-4DD9-8F9F-EC420AA1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本讲要点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518B8-7F16-4698-BF14-09736000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6870"/>
            <a:ext cx="10192304" cy="3398998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tx1"/>
                </a:solidFill>
                <a:latin typeface="+mj-ea"/>
                <a:ea typeface="+mj-ea"/>
              </a:rPr>
              <a:t>从雅各的故事认识</a:t>
            </a:r>
            <a:endParaRPr lang="en-US" altLang="zh-TW" sz="3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勇于真实面对自己内心的渴望（敢说敢做敢赖皮）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神的引导与成全（雅各布自己抓的</a:t>
            </a:r>
            <a:r>
              <a:rPr lang="en-US" altLang="zh-TW" sz="3000" b="1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  <a:sym typeface="Wingdings" panose="05000000000000000000" pitchFamily="2" charset="2"/>
              </a:rPr>
              <a:t>觉察到神给的</a:t>
            </a:r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）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latin typeface="+mj-ea"/>
                <a:ea typeface="+mj-ea"/>
              </a:rPr>
              <a:t>应用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000" b="1" dirty="0">
                <a:solidFill>
                  <a:srgbClr val="0070C0"/>
                </a:solidFill>
                <a:latin typeface="+mj-ea"/>
                <a:ea typeface="+mj-ea"/>
              </a:rPr>
              <a:t>勇敢地向神真实不矫情，在被神引导与成全过程不放弃</a:t>
            </a:r>
            <a:endParaRPr lang="en-US" altLang="zh-TW" sz="3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latin typeface="+mj-ea"/>
              <a:ea typeface="+mj-ea"/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3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9721-8FE1-4C12-9823-966A7521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经文摘录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438CB-5ACF-47D1-B9A6-5A12FDBF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8660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 </a:t>
            </a:r>
            <a:r>
              <a:rPr lang="en-US" altLang="zh-TW" sz="2800" b="1" dirty="0">
                <a:latin typeface="+mj-ea"/>
                <a:ea typeface="+mj-ea"/>
              </a:rPr>
              <a:t>23 </a:t>
            </a:r>
            <a:r>
              <a:rPr lang="zh-TW" altLang="en-US" sz="2800" b="1" dirty="0">
                <a:latin typeface="+mj-ea"/>
                <a:ea typeface="+mj-ea"/>
              </a:rPr>
              <a:t>耶和华对他说：两国在你腹内；两族要从你身上出来。这族必强于那族；将来大的要服事小的。 </a:t>
            </a:r>
            <a:r>
              <a:rPr lang="en-US" altLang="zh-TW" sz="2800" b="1" dirty="0">
                <a:latin typeface="+mj-ea"/>
                <a:ea typeface="+mj-ea"/>
              </a:rPr>
              <a:t>24 </a:t>
            </a:r>
            <a:r>
              <a:rPr lang="zh-TW" altLang="en-US" sz="2800" b="1" dirty="0">
                <a:latin typeface="+mj-ea"/>
                <a:ea typeface="+mj-ea"/>
              </a:rPr>
              <a:t>生产的日子到了，腹中果然是双子。 </a:t>
            </a:r>
            <a:r>
              <a:rPr lang="en-US" altLang="zh-TW" sz="2800" b="1" dirty="0">
                <a:latin typeface="+mj-ea"/>
                <a:ea typeface="+mj-ea"/>
              </a:rPr>
              <a:t>25 </a:t>
            </a:r>
            <a:r>
              <a:rPr lang="zh-TW" altLang="en-US" sz="2800" b="1" dirty="0">
                <a:latin typeface="+mj-ea"/>
                <a:ea typeface="+mj-ea"/>
              </a:rPr>
              <a:t>先产的身体发红，浑身有毛，如同皮衣，他们就给他起名叫以扫</a:t>
            </a:r>
            <a:r>
              <a:rPr lang="en-US" altLang="zh-TW" sz="2800" b="1" dirty="0">
                <a:latin typeface="+mj-ea"/>
                <a:ea typeface="+mj-ea"/>
              </a:rPr>
              <a:t>(</a:t>
            </a:r>
            <a:r>
              <a:rPr lang="zh-TW" altLang="en-US" sz="2800" b="1" dirty="0">
                <a:latin typeface="+mj-ea"/>
                <a:ea typeface="+mj-ea"/>
              </a:rPr>
              <a:t>就是有毛的意思</a:t>
            </a:r>
            <a:r>
              <a:rPr lang="en-US" altLang="zh-TW" sz="2800" b="1" dirty="0">
                <a:latin typeface="+mj-ea"/>
                <a:ea typeface="+mj-ea"/>
              </a:rPr>
              <a:t>)</a:t>
            </a:r>
            <a:r>
              <a:rPr lang="zh-TW" altLang="en-US" sz="2800" b="1" dirty="0">
                <a:latin typeface="+mj-ea"/>
                <a:ea typeface="+mj-ea"/>
              </a:rPr>
              <a:t>。 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26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随后又生了以扫的兄弟，手抓住以扫的脚跟，因此给他起名叫雅各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就是抓住的意思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。</a:t>
            </a:r>
            <a:r>
              <a:rPr lang="zh-TW" altLang="en-US" sz="2800" b="1" dirty="0">
                <a:latin typeface="+mj-ea"/>
                <a:ea typeface="+mj-ea"/>
              </a:rPr>
              <a:t>（创</a:t>
            </a:r>
            <a:r>
              <a:rPr lang="en-US" altLang="zh-TW" sz="2800" b="1" dirty="0">
                <a:latin typeface="+mj-ea"/>
                <a:ea typeface="+mj-ea"/>
              </a:rPr>
              <a:t>25:23-26</a:t>
            </a:r>
            <a:r>
              <a:rPr lang="zh-TW" altLang="en-US" sz="2800" b="1" dirty="0">
                <a:latin typeface="+mj-ea"/>
                <a:ea typeface="+mj-ea"/>
              </a:rPr>
              <a:t>）</a:t>
            </a:r>
            <a:endParaRPr lang="en-US" altLang="zh-TW" sz="2800" b="1" dirty="0">
              <a:latin typeface="+mj-ea"/>
              <a:ea typeface="+mj-ea"/>
            </a:endParaRPr>
          </a:p>
          <a:p>
            <a:endParaRPr lang="zh-TW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083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9721-8FE1-4C12-9823-966A7521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经文摘录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438CB-5ACF-47D1-B9A6-5A12FDBF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43729" cy="3568660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+mj-ea"/>
                <a:ea typeface="+mj-ea"/>
              </a:rPr>
              <a:t>29 </a:t>
            </a:r>
            <a:r>
              <a:rPr lang="zh-TW" altLang="en-US" sz="2800" b="1" dirty="0">
                <a:latin typeface="+mj-ea"/>
                <a:ea typeface="+mj-ea"/>
              </a:rPr>
              <a:t>有一天，雅各熬汤，以扫从田野回来累昏了。 </a:t>
            </a:r>
            <a:r>
              <a:rPr lang="en-US" altLang="zh-TW" sz="2800" b="1" dirty="0">
                <a:latin typeface="+mj-ea"/>
                <a:ea typeface="+mj-ea"/>
              </a:rPr>
              <a:t>30 </a:t>
            </a:r>
            <a:r>
              <a:rPr lang="zh-TW" altLang="en-US" sz="2800" b="1" dirty="0">
                <a:latin typeface="+mj-ea"/>
                <a:ea typeface="+mj-ea"/>
              </a:rPr>
              <a:t>以扫对雅各说：我累昏了，求你把这红汤给我喝。因此以扫又叫以东</a:t>
            </a:r>
            <a:r>
              <a:rPr lang="en-US" altLang="zh-TW" sz="2800" b="1" dirty="0">
                <a:latin typeface="+mj-ea"/>
                <a:ea typeface="+mj-ea"/>
              </a:rPr>
              <a:t>(</a:t>
            </a:r>
            <a:r>
              <a:rPr lang="zh-TW" altLang="en-US" sz="2800" b="1" dirty="0">
                <a:latin typeface="+mj-ea"/>
                <a:ea typeface="+mj-ea"/>
              </a:rPr>
              <a:t>就是红的意思</a:t>
            </a:r>
            <a:r>
              <a:rPr lang="en-US" altLang="zh-TW" sz="2800" b="1" dirty="0">
                <a:latin typeface="+mj-ea"/>
                <a:ea typeface="+mj-ea"/>
              </a:rPr>
              <a:t>)</a:t>
            </a:r>
            <a:r>
              <a:rPr lang="zh-TW" altLang="en-US" sz="2800" b="1" dirty="0">
                <a:latin typeface="+mj-ea"/>
                <a:ea typeface="+mj-ea"/>
              </a:rPr>
              <a:t>。 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31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雅各说：你今日把长子的名分卖给我罢。 </a:t>
            </a:r>
            <a:r>
              <a:rPr lang="en-US" altLang="zh-TW" sz="2800" b="1" dirty="0">
                <a:latin typeface="+mj-ea"/>
                <a:ea typeface="+mj-ea"/>
              </a:rPr>
              <a:t>32 </a:t>
            </a:r>
            <a:r>
              <a:rPr lang="zh-TW" altLang="en-US" sz="2800" b="1" dirty="0">
                <a:latin typeface="+mj-ea"/>
                <a:ea typeface="+mj-ea"/>
              </a:rPr>
              <a:t>以扫说：我将要死，这长子的名分于我有甚么益处呢？ </a:t>
            </a:r>
            <a:r>
              <a:rPr lang="en-US" altLang="zh-TW" sz="2800" b="1" dirty="0">
                <a:latin typeface="+mj-ea"/>
                <a:ea typeface="+mj-ea"/>
              </a:rPr>
              <a:t>33 </a:t>
            </a:r>
            <a:r>
              <a:rPr lang="zh-TW" altLang="en-US" sz="2800" b="1" dirty="0">
                <a:latin typeface="+mj-ea"/>
                <a:ea typeface="+mj-ea"/>
              </a:rPr>
              <a:t>雅各说：你今日对我起誓罢。以扫就对他起了誓，把长子的名分卖给雅各。 </a:t>
            </a:r>
            <a:r>
              <a:rPr lang="en-US" altLang="zh-TW" sz="2800" b="1" dirty="0">
                <a:latin typeface="+mj-ea"/>
                <a:ea typeface="+mj-ea"/>
              </a:rPr>
              <a:t>34 </a:t>
            </a:r>
            <a:r>
              <a:rPr lang="zh-TW" altLang="en-US" sz="2800" b="1" dirty="0">
                <a:latin typeface="+mj-ea"/>
                <a:ea typeface="+mj-ea"/>
              </a:rPr>
              <a:t>于是雅各将饼和红豆汤给了以扫，以扫吃了喝了，便起来走了。这就是以扫轻看了他长子的名分。（创</a:t>
            </a:r>
            <a:r>
              <a:rPr lang="en-US" altLang="zh-TW" sz="2800" b="1" dirty="0">
                <a:latin typeface="+mj-ea"/>
                <a:ea typeface="+mj-ea"/>
              </a:rPr>
              <a:t>25:29-33</a:t>
            </a:r>
            <a:r>
              <a:rPr lang="zh-TW" altLang="en-US" sz="2800" b="1" dirty="0"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721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9721-8FE1-4C12-9823-966A7521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经文摘录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438CB-5ACF-47D1-B9A6-5A12FDBF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2521259"/>
            <a:ext cx="10093911" cy="4065972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+mj-ea"/>
                <a:ea typeface="+mj-ea"/>
              </a:rPr>
              <a:t>15 </a:t>
            </a:r>
            <a:r>
              <a:rPr lang="zh-TW" altLang="en-US" sz="2800" b="1" dirty="0">
                <a:latin typeface="+mj-ea"/>
                <a:ea typeface="+mj-ea"/>
              </a:rPr>
              <a:t>利百加又把家里所存大儿子以扫上好的衣服给他小儿子雅各穿上， </a:t>
            </a:r>
            <a:r>
              <a:rPr lang="en-US" altLang="zh-TW" sz="2800" b="1" dirty="0">
                <a:latin typeface="+mj-ea"/>
                <a:ea typeface="+mj-ea"/>
              </a:rPr>
              <a:t>16 </a:t>
            </a:r>
            <a:r>
              <a:rPr lang="zh-TW" altLang="en-US" sz="2800" b="1" dirty="0">
                <a:latin typeface="+mj-ea"/>
                <a:ea typeface="+mj-ea"/>
              </a:rPr>
              <a:t>又用山羊羔皮包在雅各的手上和颈项的光滑处， </a:t>
            </a:r>
            <a:r>
              <a:rPr lang="en-US" altLang="zh-TW" sz="2800" b="1" dirty="0">
                <a:latin typeface="+mj-ea"/>
                <a:ea typeface="+mj-ea"/>
              </a:rPr>
              <a:t>17 </a:t>
            </a:r>
            <a:r>
              <a:rPr lang="zh-TW" altLang="en-US" sz="2800" b="1" dirty="0">
                <a:latin typeface="+mj-ea"/>
                <a:ea typeface="+mj-ea"/>
              </a:rPr>
              <a:t>就把所做的美味和饼交在他儿子雅各的手里。 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18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雅各到他父亲那里说：我父亲！他说：我在这里。我儿，你是谁？ 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19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雅各对他父亲说：我是你的长子以扫；我已照你所吩咐我的行了。请起来坐着，吃我的野味，好给我祝福。 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20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以撒对他儿子说：我儿，你如何找得这么快呢？他说：因为耶和华─你的　神使我遇见好机会得着的。</a:t>
            </a:r>
            <a:r>
              <a:rPr lang="zh-TW" altLang="en-US" sz="2800" b="1" dirty="0">
                <a:latin typeface="+mj-ea"/>
                <a:ea typeface="+mj-ea"/>
              </a:rPr>
              <a:t>（创</a:t>
            </a:r>
            <a:r>
              <a:rPr lang="en-US" altLang="zh-TW" sz="2800" b="1" dirty="0">
                <a:latin typeface="+mj-ea"/>
                <a:ea typeface="+mj-ea"/>
              </a:rPr>
              <a:t>27:15-20</a:t>
            </a:r>
            <a:r>
              <a:rPr lang="zh-TW" altLang="en-US" sz="2800" b="1" dirty="0"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5958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9721-8FE1-4C12-9823-966A7521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经文摘录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438CB-5ACF-47D1-B9A6-5A12FDBF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2521259"/>
            <a:ext cx="10093911" cy="4065972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+mj-ea"/>
                <a:ea typeface="+mj-ea"/>
              </a:rPr>
              <a:t>15 </a:t>
            </a:r>
            <a:r>
              <a:rPr lang="zh-TW" altLang="en-US" sz="2800" b="1" dirty="0">
                <a:latin typeface="+mj-ea"/>
                <a:ea typeface="+mj-ea"/>
              </a:rPr>
              <a:t>我也与你同在。你无论往那里去，我必保佑你，领你归回这地，总不离弃你，直到我成全了向你所应许的。 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16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雅各睡醒了，说：耶和华真在这里，我竟不知道！</a:t>
            </a:r>
            <a:r>
              <a:rPr lang="zh-TW" altLang="en-US" sz="2800" b="1" dirty="0">
                <a:latin typeface="+mj-ea"/>
                <a:ea typeface="+mj-ea"/>
              </a:rPr>
              <a:t> </a:t>
            </a:r>
            <a:r>
              <a:rPr lang="en-US" altLang="zh-TW" sz="2800" b="1" dirty="0">
                <a:latin typeface="+mj-ea"/>
                <a:ea typeface="+mj-ea"/>
              </a:rPr>
              <a:t>…</a:t>
            </a:r>
            <a:r>
              <a:rPr lang="zh-TW" altLang="en-US" sz="2800" b="1" dirty="0">
                <a:latin typeface="+mj-ea"/>
                <a:ea typeface="+mj-ea"/>
              </a:rPr>
              <a:t>他就给那地方起名叫伯特利</a:t>
            </a:r>
            <a:r>
              <a:rPr lang="en-US" altLang="zh-TW" sz="2800" b="1" dirty="0">
                <a:latin typeface="+mj-ea"/>
                <a:ea typeface="+mj-ea"/>
              </a:rPr>
              <a:t>(</a:t>
            </a:r>
            <a:r>
              <a:rPr lang="zh-TW" altLang="en-US" sz="2800" b="1" dirty="0">
                <a:latin typeface="+mj-ea"/>
                <a:ea typeface="+mj-ea"/>
              </a:rPr>
              <a:t>就是神殿的意思</a:t>
            </a:r>
            <a:r>
              <a:rPr lang="en-US" altLang="zh-TW" sz="2800" b="1" dirty="0">
                <a:latin typeface="+mj-ea"/>
                <a:ea typeface="+mj-ea"/>
              </a:rPr>
              <a:t>)…</a:t>
            </a:r>
            <a:r>
              <a:rPr lang="zh-TW" altLang="en-US" sz="2800" b="1" dirty="0">
                <a:latin typeface="+mj-ea"/>
                <a:ea typeface="+mj-ea"/>
              </a:rPr>
              <a:t> </a:t>
            </a:r>
            <a:r>
              <a:rPr lang="en-US" altLang="zh-TW" sz="2800" b="1" dirty="0">
                <a:latin typeface="+mj-ea"/>
                <a:ea typeface="+mj-ea"/>
              </a:rPr>
              <a:t>20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雅各许愿说：　神若与我同在，在我所行的路上保佑我，又给我食物吃，衣服穿， 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21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使我平平安安地回到我父亲的家，我就必以耶和华为我的　神。 </a:t>
            </a: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22 </a:t>
            </a:r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我所立为柱子的石头也必作　神的殿，凡你所赐给我的，我必将十分之一献给你。</a:t>
            </a:r>
            <a:r>
              <a:rPr lang="zh-TW" altLang="en-US" sz="2800" b="1" dirty="0">
                <a:latin typeface="+mj-ea"/>
                <a:ea typeface="+mj-ea"/>
              </a:rPr>
              <a:t>（创</a:t>
            </a:r>
            <a:r>
              <a:rPr lang="en-US" altLang="zh-TW" sz="2800" b="1" dirty="0">
                <a:latin typeface="+mj-ea"/>
                <a:ea typeface="+mj-ea"/>
              </a:rPr>
              <a:t>28:15-22</a:t>
            </a:r>
            <a:r>
              <a:rPr lang="zh-TW" altLang="en-US" sz="2800" b="1" dirty="0"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7066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9721-8FE1-4C12-9823-966A7521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经文摘录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438CB-5ACF-47D1-B9A6-5A12FDBF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2464231"/>
            <a:ext cx="10093911" cy="41230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22 </a:t>
            </a:r>
            <a:r>
              <a:rPr lang="zh-TW" altLang="en-US" b="1" dirty="0">
                <a:latin typeface="+mj-ea"/>
                <a:ea typeface="+mj-ea"/>
              </a:rPr>
              <a:t>他夜间起来，带着两个妻子，两个使女，并十一个儿子，都过了雅博渡口</a:t>
            </a:r>
            <a:r>
              <a:rPr lang="en-US" altLang="zh-TW" b="1" dirty="0">
                <a:latin typeface="+mj-ea"/>
                <a:ea typeface="+mj-ea"/>
              </a:rPr>
              <a:t>….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en-US" altLang="zh-TW" b="1" dirty="0">
                <a:latin typeface="+mj-ea"/>
                <a:ea typeface="+mj-ea"/>
              </a:rPr>
              <a:t>24 </a:t>
            </a:r>
            <a:r>
              <a:rPr lang="zh-TW" altLang="en-US" b="1" dirty="0">
                <a:latin typeface="+mj-ea"/>
                <a:ea typeface="+mj-ea"/>
              </a:rPr>
              <a:t>只剩下雅各布一人。</a:t>
            </a:r>
            <a:r>
              <a:rPr lang="zh-TW" altLang="en-US" b="1" dirty="0">
                <a:solidFill>
                  <a:srgbClr val="0070C0"/>
                </a:solidFill>
                <a:latin typeface="+mj-ea"/>
                <a:ea typeface="+mj-ea"/>
              </a:rPr>
              <a:t>有一个人来和他摔跤，直到黎明。 </a:t>
            </a:r>
            <a:r>
              <a:rPr lang="en-US" altLang="zh-TW" b="1" dirty="0">
                <a:solidFill>
                  <a:srgbClr val="0070C0"/>
                </a:solidFill>
                <a:latin typeface="+mj-ea"/>
                <a:ea typeface="+mj-ea"/>
              </a:rPr>
              <a:t>25 </a:t>
            </a:r>
            <a:r>
              <a:rPr lang="zh-TW" altLang="en-US" b="1" dirty="0">
                <a:solidFill>
                  <a:srgbClr val="0070C0"/>
                </a:solidFill>
                <a:latin typeface="+mj-ea"/>
                <a:ea typeface="+mj-ea"/>
              </a:rPr>
              <a:t>那人见自己胜不过他，就将他的大腿窝摸了一把，雅各的大腿窝正在摔跤的时候就扭了。 </a:t>
            </a:r>
            <a:r>
              <a:rPr lang="en-US" altLang="zh-TW" b="1" dirty="0">
                <a:solidFill>
                  <a:srgbClr val="0070C0"/>
                </a:solidFill>
                <a:latin typeface="+mj-ea"/>
                <a:ea typeface="+mj-ea"/>
              </a:rPr>
              <a:t>26 </a:t>
            </a:r>
            <a:r>
              <a:rPr lang="zh-TW" altLang="en-US" b="1" dirty="0">
                <a:solidFill>
                  <a:srgbClr val="0070C0"/>
                </a:solidFill>
                <a:latin typeface="+mj-ea"/>
                <a:ea typeface="+mj-ea"/>
              </a:rPr>
              <a:t>那人说：天黎明了，容我去罢！雅各说：你不给我祝福，我就不容你去。 </a:t>
            </a:r>
            <a:r>
              <a:rPr lang="en-US" altLang="zh-TW" b="1" dirty="0">
                <a:solidFill>
                  <a:srgbClr val="0070C0"/>
                </a:solidFill>
                <a:latin typeface="+mj-ea"/>
                <a:ea typeface="+mj-ea"/>
              </a:rPr>
              <a:t>27 </a:t>
            </a:r>
            <a:r>
              <a:rPr lang="zh-TW" altLang="en-US" b="1" dirty="0">
                <a:solidFill>
                  <a:srgbClr val="0070C0"/>
                </a:solidFill>
                <a:latin typeface="+mj-ea"/>
                <a:ea typeface="+mj-ea"/>
              </a:rPr>
              <a:t>那人说：你名叫甚么？他说：我名叫雅各。 </a:t>
            </a:r>
            <a:r>
              <a:rPr lang="en-US" altLang="zh-TW" b="1" dirty="0">
                <a:solidFill>
                  <a:srgbClr val="0070C0"/>
                </a:solidFill>
                <a:latin typeface="+mj-ea"/>
                <a:ea typeface="+mj-ea"/>
              </a:rPr>
              <a:t>28 </a:t>
            </a:r>
            <a:r>
              <a:rPr lang="zh-TW" altLang="en-US" b="1" dirty="0">
                <a:solidFill>
                  <a:srgbClr val="0070C0"/>
                </a:solidFill>
                <a:latin typeface="+mj-ea"/>
                <a:ea typeface="+mj-ea"/>
              </a:rPr>
              <a:t>那人说：你的名不要再叫雅各，要叫以色列；因为你与　神与人较力，都得了胜。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en-US" altLang="zh-TW" b="1" dirty="0">
                <a:latin typeface="+mj-ea"/>
                <a:ea typeface="+mj-ea"/>
              </a:rPr>
              <a:t>29 </a:t>
            </a:r>
            <a:r>
              <a:rPr lang="zh-TW" altLang="en-US" b="1" dirty="0">
                <a:latin typeface="+mj-ea"/>
                <a:ea typeface="+mj-ea"/>
              </a:rPr>
              <a:t>雅各问他说：请将你的名告诉我。那人说：何必问我的名？于是在那里给雅各祝福。 </a:t>
            </a:r>
            <a:r>
              <a:rPr lang="en-US" altLang="zh-TW" b="1" dirty="0">
                <a:latin typeface="+mj-ea"/>
                <a:ea typeface="+mj-ea"/>
              </a:rPr>
              <a:t>30 </a:t>
            </a:r>
            <a:r>
              <a:rPr lang="zh-TW" altLang="en-US" b="1" dirty="0">
                <a:solidFill>
                  <a:srgbClr val="0070C0"/>
                </a:solidFill>
                <a:latin typeface="+mj-ea"/>
                <a:ea typeface="+mj-ea"/>
              </a:rPr>
              <a:t>雅各便给那地方起名叫毘努伊勒</a:t>
            </a:r>
            <a:r>
              <a:rPr lang="en-US" altLang="zh-TW" b="1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zh-TW" altLang="en-US" b="1" dirty="0">
                <a:solidFill>
                  <a:srgbClr val="0070C0"/>
                </a:solidFill>
                <a:latin typeface="+mj-ea"/>
                <a:ea typeface="+mj-ea"/>
              </a:rPr>
              <a:t>就是神之面的意思</a:t>
            </a:r>
            <a:r>
              <a:rPr lang="en-US" altLang="zh-TW" b="1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r>
              <a:rPr lang="zh-TW" altLang="en-US" b="1" dirty="0">
                <a:solidFill>
                  <a:srgbClr val="0070C0"/>
                </a:solidFill>
                <a:latin typeface="+mj-ea"/>
                <a:ea typeface="+mj-ea"/>
              </a:rPr>
              <a:t>，意思说：我面对面见了　神，我的性命仍得保全。</a:t>
            </a:r>
            <a:r>
              <a:rPr lang="zh-TW" altLang="en-US" b="1" dirty="0">
                <a:latin typeface="+mj-ea"/>
                <a:ea typeface="+mj-ea"/>
              </a:rPr>
              <a:t>（创</a:t>
            </a:r>
            <a:r>
              <a:rPr lang="en-US" altLang="zh-TW" b="1" dirty="0">
                <a:latin typeface="+mj-ea"/>
                <a:ea typeface="+mj-ea"/>
              </a:rPr>
              <a:t>32:22-30</a:t>
            </a:r>
            <a:r>
              <a:rPr lang="zh-TW" altLang="en-US" b="1" dirty="0"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6289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+mj-ea"/>
              </a:rPr>
              <a:t>让你心中的渴望被神调整与成全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2556931"/>
            <a:ext cx="9601196" cy="3541651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+mj-ea"/>
                <a:ea typeface="+mj-ea"/>
              </a:rPr>
              <a:t>引言：</a:t>
            </a:r>
            <a:endParaRPr lang="en-US" altLang="zh-TW" sz="36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这是神和你一同编写演出的故事，不是神的独白</a:t>
            </a:r>
            <a:endParaRPr lang="en-US" altLang="zh-TW" sz="3200" b="1" dirty="0">
              <a:latin typeface="+mj-ea"/>
              <a:ea typeface="+mj-ea"/>
            </a:endParaRPr>
          </a:p>
          <a:p>
            <a:pPr lvl="1"/>
            <a:r>
              <a:rPr lang="zh-TW" altLang="en-US" sz="3200" b="1" dirty="0">
                <a:latin typeface="+mj-ea"/>
                <a:ea typeface="+mj-ea"/>
              </a:rPr>
              <a:t>在前两讲的基础上往前学习</a:t>
            </a:r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lvl="1"/>
            <a:endParaRPr lang="en-US" altLang="zh-TW" sz="3200" b="1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15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9C2C-FEE5-4693-96A6-C7FDF77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+mj-ea"/>
              </a:rPr>
              <a:t>让你心中的渴望被神调整与成全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998D6-154B-45C9-9227-6EDB9B09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2556931"/>
            <a:ext cx="10404629" cy="3595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b="1" dirty="0">
                <a:solidFill>
                  <a:srgbClr val="0070C0"/>
                </a:solidFill>
                <a:latin typeface="+mj-ea"/>
                <a:ea typeface="+mj-ea"/>
              </a:rPr>
              <a:t>（一）神给你的蓝图会与你心中的渴望热情接近</a:t>
            </a:r>
            <a:endParaRPr lang="en-US" altLang="zh-TW" sz="3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异象</a:t>
            </a:r>
            <a:r>
              <a:rPr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蓝图</a:t>
            </a:r>
            <a:r>
              <a:rPr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的寻求要找到自己内心的渴望</a:t>
            </a:r>
            <a:endParaRPr lang="en-US" altLang="zh-TW" sz="32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从计划卖哥哥那一碗红扁豆汤开始的故事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lvl="1"/>
            <a:r>
              <a:rPr lang="zh-TW" altLang="en-US" sz="2800" b="1" dirty="0">
                <a:solidFill>
                  <a:srgbClr val="00B050"/>
                </a:solidFill>
                <a:latin typeface="+mj-ea"/>
                <a:ea typeface="+mj-ea"/>
              </a:rPr>
              <a:t>雅各对长子名分的渴望与神旨意的蓝图</a:t>
            </a:r>
            <a:endParaRPr lang="en-US" altLang="zh-TW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我在大學時期自我探索觉察（对人有关的事有热情）</a:t>
            </a:r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endParaRPr lang="en-US" altLang="zh-TW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zh-TW" b="1" dirty="0">
              <a:latin typeface="+mj-ea"/>
              <a:ea typeface="+mj-ea"/>
            </a:endParaRPr>
          </a:p>
          <a:p>
            <a:pPr lvl="1"/>
            <a:endParaRPr lang="zh-TW" altLang="en-US" sz="3600" b="1" dirty="0"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D6D09D-DC22-4436-91D7-FFD6B6CF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17" y="3209385"/>
            <a:ext cx="3542083" cy="354208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0EF44FB-EF39-440F-A085-D3B1B1B7F278}"/>
              </a:ext>
            </a:extLst>
          </p:cNvPr>
          <p:cNvSpPr txBox="1"/>
          <p:nvPr/>
        </p:nvSpPr>
        <p:spPr>
          <a:xfrm>
            <a:off x="3265873" y="6435346"/>
            <a:ext cx="600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图片引自</a:t>
            </a:r>
            <a:r>
              <a:rPr lang="en-US" altLang="zh-TW" dirty="0"/>
              <a:t>https://latifa.pixnet.net/blog/post/33062065</a:t>
            </a:r>
          </a:p>
        </p:txBody>
      </p:sp>
    </p:spTree>
    <p:extLst>
      <p:ext uri="{BB962C8B-B14F-4D97-AF65-F5344CB8AC3E}">
        <p14:creationId xmlns:p14="http://schemas.microsoft.com/office/powerpoint/2010/main" val="685710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1587</Words>
  <Application>Microsoft Office PowerPoint</Application>
  <PresentationFormat>寬螢幕</PresentationFormat>
  <Paragraphs>71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Garamond</vt:lpstr>
      <vt:lpstr>有機</vt:lpstr>
      <vt:lpstr>信心的脚步系列 第三讲 让你心中的渴望被神调整与成全 创25-49</vt:lpstr>
      <vt:lpstr>本讲要点</vt:lpstr>
      <vt:lpstr>经文摘录</vt:lpstr>
      <vt:lpstr>经文摘录</vt:lpstr>
      <vt:lpstr>经文摘录</vt:lpstr>
      <vt:lpstr>经文摘录</vt:lpstr>
      <vt:lpstr>经文摘录</vt:lpstr>
      <vt:lpstr>让你心中的渴望被神调整与成全</vt:lpstr>
      <vt:lpstr>让你心中的渴望被神调整与成全</vt:lpstr>
      <vt:lpstr>让你心中的渴望被神调整与成全</vt:lpstr>
      <vt:lpstr>让你心中的渴望被神调整与成全</vt:lpstr>
      <vt:lpstr>让你心中的渴望被神调整与成全</vt:lpstr>
      <vt:lpstr>让你心中的渴望被神调整与成全</vt:lpstr>
      <vt:lpstr>分享与代祷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信心的腳步系列 第二講 人的計畫與神的引導 創15-21</dc:title>
  <dc:creator>宇倫 蔡</dc:creator>
  <cp:lastModifiedBy>宇倫 蔡</cp:lastModifiedBy>
  <cp:revision>85</cp:revision>
  <dcterms:created xsi:type="dcterms:W3CDTF">2021-08-14T16:59:22Z</dcterms:created>
  <dcterms:modified xsi:type="dcterms:W3CDTF">2023-11-11T15:27:16Z</dcterms:modified>
</cp:coreProperties>
</file>