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403" r:id="rId5"/>
    <p:sldId id="404" r:id="rId6"/>
    <p:sldId id="405" r:id="rId7"/>
    <p:sldId id="258" r:id="rId8"/>
    <p:sldId id="402" r:id="rId9"/>
    <p:sldId id="406" r:id="rId10"/>
    <p:sldId id="407" r:id="rId11"/>
    <p:sldId id="408" r:id="rId12"/>
    <p:sldId id="409" r:id="rId13"/>
    <p:sldId id="415"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60"/>
  </p:normalViewPr>
  <p:slideViewPr>
    <p:cSldViewPr snapToGrid="0">
      <p:cViewPr varScale="1">
        <p:scale>
          <a:sx n="82" d="100"/>
          <a:sy n="82" d="100"/>
        </p:scale>
        <p:origin x="8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B744867B-895B-4F04-9237-0EC5BFE5EF39}" type="slidenum">
              <a:rPr lang="zh-TW" altLang="en-US" smtClean="0"/>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44867B-895B-4F04-9237-0EC5BFE5EF39}" type="slidenum">
              <a:rPr lang="zh-TW" altLang="en-US" smtClean="0"/>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EE0E8405-6FB7-4D57-93F0-4EC59BB322E0}"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44867B-895B-4F04-9237-0EC5BFE5EF39}"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0E8405-6FB7-4D57-93F0-4EC59BB322E0}" type="datetimeFigureOut">
              <a:rPr lang="zh-TW" altLang="en-US" smtClean="0"/>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44867B-895B-4F04-9237-0EC5BFE5EF39}"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88165" y="1913467"/>
            <a:ext cx="6815669" cy="1515533"/>
          </a:xfrm>
        </p:spPr>
        <p:txBody>
          <a:bodyPr/>
          <a:lstStyle/>
          <a:p>
            <a:r>
              <a:rPr lang="zh-TW" altLang="en-US" sz="3600" b="1" dirty="0">
                <a:solidFill>
                  <a:srgbClr val="00B050"/>
                </a:solidFill>
              </a:rPr>
              <a:t>信心的脚步系列 第二讲</a:t>
            </a:r>
            <a:br>
              <a:rPr lang="en-US" altLang="zh-TW" sz="3600" b="1" dirty="0">
                <a:solidFill>
                  <a:srgbClr val="00B050"/>
                </a:solidFill>
              </a:rPr>
            </a:br>
            <a:r>
              <a:rPr lang="zh-TW" altLang="en-US" sz="4400" b="1" dirty="0">
                <a:solidFill>
                  <a:srgbClr val="FF0000"/>
                </a:solidFill>
              </a:rPr>
              <a:t>人的计划与神的引导</a:t>
            </a:r>
            <a:br>
              <a:rPr lang="en-US" altLang="zh-TW" sz="4400" b="1" dirty="0">
                <a:solidFill>
                  <a:srgbClr val="FF0000"/>
                </a:solidFill>
              </a:rPr>
            </a:br>
            <a:r>
              <a:rPr lang="zh-TW" altLang="en-US" sz="3600" b="1" dirty="0">
                <a:solidFill>
                  <a:srgbClr val="0070C0"/>
                </a:solidFill>
              </a:rPr>
              <a:t>创</a:t>
            </a:r>
            <a:r>
              <a:rPr lang="en-US" altLang="zh-TW" sz="3600" b="1" dirty="0">
                <a:solidFill>
                  <a:srgbClr val="0070C0"/>
                </a:solidFill>
              </a:rPr>
              <a:t>15-21</a:t>
            </a:r>
            <a:endParaRPr lang="zh-TW" altLang="en-US" sz="3600" b="1" dirty="0">
              <a:solidFill>
                <a:srgbClr val="0070C0"/>
              </a:solidFill>
            </a:endParaRPr>
          </a:p>
        </p:txBody>
      </p:sp>
      <p:sp>
        <p:nvSpPr>
          <p:cNvPr id="3" name="副標題 2"/>
          <p:cNvSpPr>
            <a:spLocks noGrp="1"/>
          </p:cNvSpPr>
          <p:nvPr>
            <p:ph type="subTitle" idx="1"/>
          </p:nvPr>
        </p:nvSpPr>
        <p:spPr>
          <a:xfrm>
            <a:off x="2692398" y="3657597"/>
            <a:ext cx="6815669" cy="1515532"/>
          </a:xfrm>
        </p:spPr>
        <p:txBody>
          <a:bodyPr>
            <a:normAutofit/>
          </a:bodyPr>
          <a:lstStyle/>
          <a:p>
            <a:r>
              <a:rPr lang="en-US" altLang="zh-TW" sz="2400" b="1" dirty="0">
                <a:latin typeface="+mj-ea"/>
                <a:ea typeface="+mj-ea"/>
              </a:rPr>
              <a:t>20210815</a:t>
            </a:r>
            <a:endParaRPr lang="en-US" altLang="zh-TW" sz="2400" b="1" dirty="0">
              <a:latin typeface="+mj-ea"/>
              <a:ea typeface="+mj-ea"/>
            </a:endParaRPr>
          </a:p>
          <a:p>
            <a:r>
              <a:rPr lang="zh-TW" altLang="en-US" sz="2400" b="1" dirty="0">
                <a:latin typeface="+mj-ea"/>
                <a:ea typeface="+mj-ea"/>
              </a:rPr>
              <a:t>主恩教会</a:t>
            </a:r>
            <a:endParaRPr lang="en-US" altLang="zh-TW" sz="2400" b="1" dirty="0">
              <a:latin typeface="+mj-ea"/>
              <a:ea typeface="+mj-ea"/>
            </a:endParaRPr>
          </a:p>
          <a:p>
            <a:r>
              <a:rPr lang="zh-TW" altLang="en-US" sz="2400" b="1" dirty="0">
                <a:latin typeface="+mj-ea"/>
                <a:ea typeface="+mj-ea"/>
              </a:rPr>
              <a:t>蔡宇伦传道</a:t>
            </a:r>
            <a:endParaRPr lang="zh-TW" altLang="en-US" sz="2400" b="1" dirty="0">
              <a:latin typeface="+mj-ea"/>
              <a:ea typeface="+mj-ea"/>
            </a:endParaRPr>
          </a:p>
        </p:txBody>
      </p:sp>
      <p:sp>
        <p:nvSpPr>
          <p:cNvPr id="4" name="文本框 3"/>
          <p:cNvSpPr txBox="1"/>
          <p:nvPr/>
        </p:nvSpPr>
        <p:spPr>
          <a:xfrm>
            <a:off x="4984750" y="4555490"/>
            <a:ext cx="309880" cy="368300"/>
          </a:xfrm>
          <a:prstGeom prst="rect">
            <a:avLst/>
          </a:prstGeom>
          <a:noFill/>
        </p:spPr>
        <p:txBody>
          <a:bodyPr wrap="non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b="1" dirty="0">
              <a:solidFill>
                <a:srgbClr val="FF0000"/>
              </a:solidFill>
              <a:latin typeface="+mj-ea"/>
            </a:endParaRPr>
          </a:p>
        </p:txBody>
      </p:sp>
      <p:sp>
        <p:nvSpPr>
          <p:cNvPr id="3" name="內容版面配置區 2"/>
          <p:cNvSpPr>
            <a:spLocks noGrp="1"/>
          </p:cNvSpPr>
          <p:nvPr>
            <p:ph idx="1"/>
          </p:nvPr>
        </p:nvSpPr>
        <p:spPr>
          <a:xfrm>
            <a:off x="1065320" y="2494624"/>
            <a:ext cx="10404629" cy="3968319"/>
          </a:xfrm>
        </p:spPr>
        <p:txBody>
          <a:bodyPr>
            <a:normAutofit fontScale="75000" lnSpcReduction="10000"/>
          </a:bodyPr>
          <a:lstStyle/>
          <a:p>
            <a:r>
              <a:rPr lang="zh-TW" altLang="en-US" sz="3600" b="1" dirty="0">
                <a:solidFill>
                  <a:srgbClr val="0070C0"/>
                </a:solidFill>
                <a:latin typeface="+mj-ea"/>
                <a:ea typeface="+mj-ea"/>
              </a:rPr>
              <a:t>（四）	自由挥洒不是错误，是成长与成全的祝福</a:t>
            </a:r>
            <a:endParaRPr lang="en-US" altLang="zh-TW" sz="3600" b="1" dirty="0">
              <a:solidFill>
                <a:srgbClr val="0070C0"/>
              </a:solidFill>
              <a:latin typeface="+mj-ea"/>
              <a:ea typeface="+mj-ea"/>
            </a:endParaRPr>
          </a:p>
          <a:p>
            <a:r>
              <a:rPr lang="zh-TW" altLang="en-US" sz="3600" b="1" dirty="0">
                <a:solidFill>
                  <a:schemeClr val="tx1"/>
                </a:solidFill>
                <a:latin typeface="+mj-ea"/>
                <a:ea typeface="+mj-ea"/>
              </a:rPr>
              <a:t>以实玛利是蒙福的</a:t>
            </a:r>
            <a:r>
              <a:rPr lang="zh-TW" altLang="en-US" sz="3200" b="1" dirty="0">
                <a:solidFill>
                  <a:schemeClr val="tx1"/>
                </a:solidFill>
                <a:latin typeface="+mj-ea"/>
                <a:ea typeface="+mj-ea"/>
              </a:rPr>
              <a:t>（创</a:t>
            </a:r>
            <a:r>
              <a:rPr lang="en-US" altLang="zh-TW" sz="3200" b="1" dirty="0">
                <a:solidFill>
                  <a:schemeClr val="tx1"/>
                </a:solidFill>
                <a:latin typeface="+mj-ea"/>
                <a:ea typeface="+mj-ea"/>
              </a:rPr>
              <a:t>16:10-12</a:t>
            </a:r>
            <a:r>
              <a:rPr lang="zh-TW" altLang="en-US" sz="3200" b="1" dirty="0">
                <a:solidFill>
                  <a:schemeClr val="tx1"/>
                </a:solidFill>
                <a:latin typeface="+mj-ea"/>
                <a:ea typeface="+mj-ea"/>
              </a:rPr>
              <a:t>；</a:t>
            </a:r>
            <a:r>
              <a:rPr lang="en-US" altLang="zh-TW" sz="3200" b="1" dirty="0">
                <a:solidFill>
                  <a:schemeClr val="tx1"/>
                </a:solidFill>
                <a:latin typeface="+mj-ea"/>
                <a:ea typeface="+mj-ea"/>
              </a:rPr>
              <a:t>17:20</a:t>
            </a:r>
            <a:r>
              <a:rPr lang="zh-TW" altLang="en-US" sz="3200" b="1" dirty="0">
                <a:solidFill>
                  <a:schemeClr val="tx1"/>
                </a:solidFill>
                <a:latin typeface="+mj-ea"/>
                <a:ea typeface="+mj-ea"/>
              </a:rPr>
              <a:t>）</a:t>
            </a:r>
            <a:endParaRPr lang="en-US" altLang="zh-TW" sz="3200" b="1" dirty="0">
              <a:solidFill>
                <a:schemeClr val="tx1"/>
              </a:solidFill>
              <a:latin typeface="+mj-ea"/>
              <a:ea typeface="+mj-ea"/>
            </a:endParaRPr>
          </a:p>
          <a:p>
            <a:pPr lvl="1"/>
            <a:r>
              <a:rPr lang="zh-TW" altLang="en-US" sz="2800" b="1" dirty="0">
                <a:solidFill>
                  <a:schemeClr val="tx1"/>
                </a:solidFill>
                <a:latin typeface="+mj-ea"/>
                <a:ea typeface="+mj-ea"/>
              </a:rPr>
              <a:t>许多人用以色列与阿拉伯国家的冲突解释亚伯兰不当听撒莱的话和夏甲生以实玛利，应该等候神，直到</a:t>
            </a:r>
            <a:r>
              <a:rPr lang="en-US" altLang="zh-TW" sz="2800" b="1" dirty="0">
                <a:solidFill>
                  <a:schemeClr val="tx1"/>
                </a:solidFill>
                <a:latin typeface="+mj-ea"/>
                <a:ea typeface="+mj-ea"/>
              </a:rPr>
              <a:t>99</a:t>
            </a:r>
            <a:r>
              <a:rPr lang="zh-TW" altLang="en-US" sz="2800" b="1" dirty="0">
                <a:solidFill>
                  <a:schemeClr val="tx1"/>
                </a:solidFill>
                <a:latin typeface="+mj-ea"/>
                <a:ea typeface="+mj-ea"/>
              </a:rPr>
              <a:t>岁和撒拉（撒莱改名）生以撒。这是对圣经启示渐进性的误解，这样的误解使信徒不敢勇于计划与行动，消极等候神，神说一句才做一句。（害怕犯错的心态，常导致一事无成）</a:t>
            </a:r>
            <a:endParaRPr lang="en-US" altLang="zh-TW" sz="2800" b="1" dirty="0">
              <a:solidFill>
                <a:schemeClr val="tx1"/>
              </a:solidFill>
              <a:latin typeface="+mj-ea"/>
              <a:ea typeface="+mj-ea"/>
            </a:endParaRPr>
          </a:p>
          <a:p>
            <a:r>
              <a:rPr lang="zh-TW" altLang="en-US" sz="3000" b="1" dirty="0">
                <a:solidFill>
                  <a:srgbClr val="00B050"/>
                </a:solidFill>
                <a:latin typeface="+mj-ea"/>
                <a:ea typeface="+mj-ea"/>
              </a:rPr>
              <a:t>以实玛利的出生是亚伯拉罕信心的回应之一（你自己生的），只是以实玛利的后裔不是神计划中承接耶稣救赎计划的故事，他仍有属于他的那一份应许的产业。</a:t>
            </a:r>
            <a:endParaRPr lang="en-US" altLang="zh-TW" sz="3000" b="1" dirty="0">
              <a:solidFill>
                <a:srgbClr val="00B050"/>
              </a:solidFill>
              <a:latin typeface="+mj-ea"/>
              <a:ea typeface="+mj-ea"/>
            </a:endParaRPr>
          </a:p>
          <a:p>
            <a:pPr lvl="1"/>
            <a:endParaRPr lang="en-US" altLang="zh-TW" sz="2800" b="1" dirty="0">
              <a:solidFill>
                <a:schemeClr val="tx1"/>
              </a:solidFill>
              <a:latin typeface="+mj-ea"/>
              <a:ea typeface="+mj-ea"/>
            </a:endParaRPr>
          </a:p>
          <a:p>
            <a:endParaRPr lang="en-US" altLang="zh-TW" sz="3600" b="1" dirty="0">
              <a:solidFill>
                <a:schemeClr val="tx1"/>
              </a:solidFill>
              <a:latin typeface="+mj-ea"/>
              <a:ea typeface="+mj-ea"/>
            </a:endParaRPr>
          </a:p>
          <a:p>
            <a:pPr lvl="1"/>
            <a:endParaRPr lang="zh-TW" altLang="en-US" sz="3600" b="1" dirty="0">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dirty="0"/>
          </a:p>
        </p:txBody>
      </p:sp>
      <p:sp>
        <p:nvSpPr>
          <p:cNvPr id="3" name="內容版面配置區 2"/>
          <p:cNvSpPr>
            <a:spLocks noGrp="1"/>
          </p:cNvSpPr>
          <p:nvPr>
            <p:ph idx="1"/>
          </p:nvPr>
        </p:nvSpPr>
        <p:spPr>
          <a:xfrm>
            <a:off x="1295401" y="2539014"/>
            <a:ext cx="9601196" cy="3746376"/>
          </a:xfrm>
        </p:spPr>
        <p:txBody>
          <a:bodyPr>
            <a:normAutofit/>
          </a:bodyPr>
          <a:lstStyle/>
          <a:p>
            <a:r>
              <a:rPr lang="zh-TW" altLang="en-US" sz="3200" b="1" dirty="0">
                <a:solidFill>
                  <a:schemeClr val="tx1"/>
                </a:solidFill>
                <a:latin typeface="+mj-ea"/>
                <a:ea typeface="+mj-ea"/>
              </a:rPr>
              <a:t>回应：</a:t>
            </a:r>
            <a:r>
              <a:rPr lang="zh-TW" altLang="en-US" sz="4000" b="1" dirty="0">
                <a:solidFill>
                  <a:srgbClr val="0070C0"/>
                </a:solidFill>
                <a:latin typeface="+mj-ea"/>
                <a:ea typeface="+mj-ea"/>
              </a:rPr>
              <a:t>勇敢地为自己做好人生的计划，在前行中与神相遇</a:t>
            </a:r>
            <a:r>
              <a:rPr lang="zh-TW" altLang="en-US" sz="3200" b="1" dirty="0">
                <a:solidFill>
                  <a:srgbClr val="0070C0"/>
                </a:solidFill>
                <a:latin typeface="+mj-ea"/>
                <a:ea typeface="+mj-ea"/>
              </a:rPr>
              <a:t>（不需完全就可前行）</a:t>
            </a:r>
            <a:endParaRPr lang="en-US" altLang="zh-TW" sz="3200" b="1" dirty="0">
              <a:solidFill>
                <a:srgbClr val="0070C0"/>
              </a:solidFill>
              <a:latin typeface="+mj-ea"/>
              <a:ea typeface="+mj-ea"/>
            </a:endParaRPr>
          </a:p>
          <a:p>
            <a:pPr lvl="1"/>
            <a:r>
              <a:rPr lang="zh-TW" altLang="en-US" sz="2800" b="1" dirty="0">
                <a:solidFill>
                  <a:srgbClr val="00B050"/>
                </a:solidFill>
                <a:latin typeface="+mj-ea"/>
                <a:ea typeface="+mj-ea"/>
              </a:rPr>
              <a:t>练习做计划：愿景（异象）</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目标</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计划</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行动</a:t>
            </a:r>
            <a:endParaRPr lang="en-US" altLang="zh-TW" sz="2800" b="1" dirty="0">
              <a:solidFill>
                <a:srgbClr val="00B050"/>
              </a:solidFill>
              <a:latin typeface="+mj-ea"/>
              <a:ea typeface="+mj-ea"/>
            </a:endParaRPr>
          </a:p>
          <a:p>
            <a:pPr lvl="1"/>
            <a:r>
              <a:rPr lang="zh-TW" altLang="en-US" sz="2800" b="1" dirty="0">
                <a:solidFill>
                  <a:srgbClr val="00B050"/>
                </a:solidFill>
                <a:latin typeface="+mj-ea"/>
                <a:ea typeface="+mj-ea"/>
              </a:rPr>
              <a:t>医治的必要性：亚伯兰和撒莱</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亚伯拉罕和撒拉</a:t>
            </a:r>
            <a:endParaRPr lang="en-US" altLang="zh-TW" sz="2800" b="1" dirty="0">
              <a:solidFill>
                <a:srgbClr val="00B050"/>
              </a:solidFill>
              <a:latin typeface="+mj-ea"/>
              <a:ea typeface="+mj-ea"/>
            </a:endParaRPr>
          </a:p>
          <a:p>
            <a:pPr lvl="2"/>
            <a:r>
              <a:rPr lang="zh-TW" altLang="en-US" sz="2600" b="1" dirty="0">
                <a:solidFill>
                  <a:schemeClr val="tx1"/>
                </a:solidFill>
                <a:latin typeface="+mj-ea"/>
                <a:ea typeface="+mj-ea"/>
              </a:rPr>
              <a:t>没有安全感；惧怕尝试；都是大人说的算，没有自己；反正努力也没有用；贫穷的影响，</a:t>
            </a:r>
            <a:r>
              <a:rPr lang="zh-TW" altLang="en-US" sz="2600" b="1" dirty="0">
                <a:solidFill>
                  <a:srgbClr val="00B050"/>
                </a:solidFill>
                <a:latin typeface="+mj-ea"/>
                <a:ea typeface="+mj-ea"/>
              </a:rPr>
              <a:t>完美主义</a:t>
            </a:r>
            <a:r>
              <a:rPr lang="en-US" altLang="zh-TW" sz="2600" b="1" dirty="0">
                <a:solidFill>
                  <a:schemeClr val="tx1"/>
                </a:solidFill>
                <a:latin typeface="+mj-ea"/>
                <a:ea typeface="+mj-ea"/>
              </a:rPr>
              <a:t>….</a:t>
            </a:r>
            <a:r>
              <a:rPr lang="zh-TW" altLang="en-US" sz="2600" b="1" dirty="0">
                <a:solidFill>
                  <a:schemeClr val="tx1"/>
                </a:solidFill>
                <a:latin typeface="+mj-ea"/>
                <a:ea typeface="+mj-ea"/>
              </a:rPr>
              <a:t>等</a:t>
            </a:r>
            <a:endParaRPr lang="en-US" altLang="zh-TW" sz="2600" b="1" dirty="0">
              <a:solidFill>
                <a:schemeClr val="tx1"/>
              </a:solidFill>
              <a:latin typeface="+mj-ea"/>
              <a:ea typeface="+mj-ea"/>
            </a:endParaRPr>
          </a:p>
          <a:p>
            <a:endParaRPr lang="zh-TW" altLang="en-US" sz="4400" b="1" dirty="0">
              <a:solidFill>
                <a:srgbClr val="0070C0"/>
              </a:solidFill>
              <a:latin typeface="+mj-ea"/>
              <a:ea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分享与代祷</a:t>
            </a:r>
            <a:endParaRPr lang="zh-TW" altLang="en-US" b="1" dirty="0"/>
          </a:p>
        </p:txBody>
      </p:sp>
      <p:sp>
        <p:nvSpPr>
          <p:cNvPr id="3" name="內容版面配置區 2"/>
          <p:cNvSpPr>
            <a:spLocks noGrp="1"/>
          </p:cNvSpPr>
          <p:nvPr>
            <p:ph idx="1"/>
          </p:nvPr>
        </p:nvSpPr>
        <p:spPr/>
        <p:txBody>
          <a:bodyPr>
            <a:normAutofit/>
          </a:bodyPr>
          <a:lstStyle/>
          <a:p>
            <a:r>
              <a:rPr lang="en-US" altLang="zh-TW" sz="3200" dirty="0">
                <a:latin typeface="+mj-ea"/>
                <a:ea typeface="+mj-ea"/>
              </a:rPr>
              <a:t>1.</a:t>
            </a:r>
            <a:r>
              <a:rPr lang="zh-TW" altLang="en-US" sz="3200" b="1" dirty="0">
                <a:latin typeface="+mj-ea"/>
                <a:ea typeface="+mj-ea"/>
              </a:rPr>
              <a:t>分享今天听到的收获～哪一点对你有提醒或帮助</a:t>
            </a:r>
            <a:endParaRPr lang="en-US" altLang="zh-TW" sz="3200" b="1" dirty="0">
              <a:latin typeface="+mj-ea"/>
              <a:ea typeface="+mj-ea"/>
            </a:endParaRPr>
          </a:p>
          <a:p>
            <a:r>
              <a:rPr lang="en-US" altLang="zh-TW" sz="3200" dirty="0">
                <a:latin typeface="+mj-ea"/>
                <a:ea typeface="+mj-ea"/>
              </a:rPr>
              <a:t>2.</a:t>
            </a:r>
            <a:r>
              <a:rPr lang="zh-TW" altLang="en-US" sz="3200" b="1" dirty="0">
                <a:latin typeface="+mj-ea"/>
                <a:ea typeface="+mj-ea"/>
              </a:rPr>
              <a:t>分享对未来有什么愿景，我可以怎样做（计划），渐渐地达到我的梦想</a:t>
            </a:r>
            <a:endParaRPr lang="en-US" altLang="zh-TW" sz="3200" b="1" dirty="0">
              <a:latin typeface="+mj-ea"/>
              <a:ea typeface="+mj-ea"/>
            </a:endParaRPr>
          </a:p>
          <a:p>
            <a:r>
              <a:rPr lang="en-US" altLang="zh-TW" sz="3200" dirty="0">
                <a:latin typeface="+mj-ea"/>
                <a:ea typeface="+mj-ea"/>
              </a:rPr>
              <a:t>3.</a:t>
            </a:r>
            <a:r>
              <a:rPr lang="zh-TW" altLang="en-US" sz="3200" b="1" dirty="0">
                <a:latin typeface="+mj-ea"/>
                <a:ea typeface="+mj-ea"/>
              </a:rPr>
              <a:t>我做计划时，会出现哪些声音影响我</a:t>
            </a:r>
            <a:r>
              <a:rPr lang="en-US" altLang="zh-TW" sz="3200" b="1" dirty="0">
                <a:latin typeface="+mj-ea"/>
                <a:ea typeface="+mj-ea"/>
              </a:rPr>
              <a:t>…..</a:t>
            </a:r>
            <a:endParaRPr lang="en-US" altLang="zh-TW" sz="3200" b="1" dirty="0">
              <a:latin typeface="+mj-ea"/>
              <a:ea typeface="+mj-ea"/>
            </a:endParaRPr>
          </a:p>
          <a:p>
            <a:r>
              <a:rPr lang="en-US" altLang="zh-TW" sz="3200" b="1" dirty="0">
                <a:latin typeface="+mj-ea"/>
                <a:ea typeface="+mj-ea"/>
              </a:rPr>
              <a:t>4.</a:t>
            </a:r>
            <a:r>
              <a:rPr lang="zh-TW" altLang="en-US" sz="3200" b="1" dirty="0">
                <a:latin typeface="+mj-ea"/>
                <a:ea typeface="+mj-ea"/>
              </a:rPr>
              <a:t>我需要被医治的部分是，使我可以继续往前行</a:t>
            </a:r>
            <a:endParaRPr lang="zh-TW" altLang="en-US" sz="3200" b="1"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本讲要点</a:t>
            </a:r>
            <a:endParaRPr lang="zh-TW" altLang="en-US" b="1" dirty="0"/>
          </a:p>
        </p:txBody>
      </p:sp>
      <p:sp>
        <p:nvSpPr>
          <p:cNvPr id="3" name="內容版面配置區 2"/>
          <p:cNvSpPr>
            <a:spLocks noGrp="1"/>
          </p:cNvSpPr>
          <p:nvPr>
            <p:ph idx="1"/>
          </p:nvPr>
        </p:nvSpPr>
        <p:spPr>
          <a:xfrm>
            <a:off x="1295401" y="2476870"/>
            <a:ext cx="10192304" cy="3398998"/>
          </a:xfrm>
        </p:spPr>
        <p:txBody>
          <a:bodyPr>
            <a:normAutofit fontScale="92500" lnSpcReduction="10000"/>
          </a:bodyPr>
          <a:lstStyle/>
          <a:p>
            <a:r>
              <a:rPr lang="zh-TW" altLang="en-US" sz="3200" b="1" dirty="0">
                <a:solidFill>
                  <a:schemeClr val="tx1"/>
                </a:solidFill>
                <a:latin typeface="+mj-ea"/>
                <a:ea typeface="+mj-ea"/>
              </a:rPr>
              <a:t>从亚伯拉罕的故事认识</a:t>
            </a:r>
            <a:endParaRPr lang="en-US" altLang="zh-TW" sz="3200" b="1" dirty="0">
              <a:solidFill>
                <a:schemeClr val="tx1"/>
              </a:solidFill>
              <a:latin typeface="+mj-ea"/>
              <a:ea typeface="+mj-ea"/>
            </a:endParaRPr>
          </a:p>
          <a:p>
            <a:pPr lvl="1"/>
            <a:r>
              <a:rPr lang="zh-TW" altLang="en-US" sz="3600" b="1" dirty="0">
                <a:solidFill>
                  <a:srgbClr val="0070C0"/>
                </a:solidFill>
                <a:latin typeface="+mj-ea"/>
                <a:ea typeface="+mj-ea"/>
              </a:rPr>
              <a:t>人的计划</a:t>
            </a:r>
            <a:r>
              <a:rPr lang="zh-TW" altLang="en-US" sz="3000" b="1" dirty="0">
                <a:solidFill>
                  <a:srgbClr val="0070C0"/>
                </a:solidFill>
                <a:latin typeface="+mj-ea"/>
                <a:ea typeface="+mj-ea"/>
              </a:rPr>
              <a:t>（收养以利以谢</a:t>
            </a:r>
            <a:r>
              <a:rPr lang="en-US" altLang="zh-TW" sz="3000" b="1" dirty="0">
                <a:solidFill>
                  <a:srgbClr val="0070C0"/>
                </a:solidFill>
                <a:latin typeface="+mj-ea"/>
                <a:ea typeface="+mj-ea"/>
              </a:rPr>
              <a:t>&amp;</a:t>
            </a:r>
            <a:r>
              <a:rPr lang="zh-TW" altLang="en-US" sz="3000" b="1" dirty="0">
                <a:solidFill>
                  <a:srgbClr val="0070C0"/>
                </a:solidFill>
                <a:latin typeface="+mj-ea"/>
                <a:ea typeface="+mj-ea"/>
              </a:rPr>
              <a:t>愿以实玛利活在你面前 ）</a:t>
            </a:r>
            <a:endParaRPr lang="en-US" altLang="zh-TW" sz="3600" b="1" dirty="0">
              <a:solidFill>
                <a:srgbClr val="0070C0"/>
              </a:solidFill>
              <a:latin typeface="+mj-ea"/>
              <a:ea typeface="+mj-ea"/>
            </a:endParaRPr>
          </a:p>
          <a:p>
            <a:pPr lvl="1"/>
            <a:r>
              <a:rPr lang="zh-TW" altLang="en-US" sz="3600" b="1" dirty="0">
                <a:solidFill>
                  <a:srgbClr val="0070C0"/>
                </a:solidFill>
                <a:latin typeface="+mj-ea"/>
                <a:ea typeface="+mj-ea"/>
              </a:rPr>
              <a:t>神的引导</a:t>
            </a:r>
            <a:r>
              <a:rPr lang="zh-TW" altLang="en-US" sz="3000" b="1" dirty="0">
                <a:solidFill>
                  <a:srgbClr val="0070C0"/>
                </a:solidFill>
                <a:latin typeface="+mj-ea"/>
                <a:ea typeface="+mj-ea"/>
              </a:rPr>
              <a:t>（你自己生的</a:t>
            </a:r>
            <a:r>
              <a:rPr lang="en-US" altLang="zh-TW" sz="3000" b="1" dirty="0">
                <a:solidFill>
                  <a:srgbClr val="0070C0"/>
                </a:solidFill>
                <a:latin typeface="+mj-ea"/>
                <a:ea typeface="+mj-ea"/>
              </a:rPr>
              <a:t>&amp;</a:t>
            </a:r>
            <a:r>
              <a:rPr lang="zh-TW" altLang="en-US" sz="3000" b="1" dirty="0">
                <a:solidFill>
                  <a:srgbClr val="0070C0"/>
                </a:solidFill>
                <a:latin typeface="+mj-ea"/>
                <a:ea typeface="+mj-ea"/>
              </a:rPr>
              <a:t>你和撒拉生的）</a:t>
            </a:r>
            <a:endParaRPr lang="en-US" altLang="zh-TW" sz="3600" b="1" dirty="0">
              <a:solidFill>
                <a:srgbClr val="0070C0"/>
              </a:solidFill>
              <a:latin typeface="+mj-ea"/>
              <a:ea typeface="+mj-ea"/>
            </a:endParaRPr>
          </a:p>
          <a:p>
            <a:r>
              <a:rPr lang="zh-TW" altLang="en-US" sz="3200" b="1" dirty="0">
                <a:latin typeface="+mj-ea"/>
                <a:ea typeface="+mj-ea"/>
              </a:rPr>
              <a:t>应用</a:t>
            </a:r>
            <a:endParaRPr lang="en-US" altLang="zh-TW" sz="3200" b="1" dirty="0">
              <a:latin typeface="+mj-ea"/>
              <a:ea typeface="+mj-ea"/>
            </a:endParaRPr>
          </a:p>
          <a:p>
            <a:pPr lvl="1"/>
            <a:r>
              <a:rPr lang="zh-TW" altLang="en-US" sz="3600" b="1" dirty="0">
                <a:solidFill>
                  <a:srgbClr val="0070C0"/>
                </a:solidFill>
                <a:latin typeface="+mj-ea"/>
                <a:ea typeface="+mj-ea"/>
              </a:rPr>
              <a:t>勇敢地为自己做好人生的计划，在前行中与神相遇</a:t>
            </a:r>
            <a:endParaRPr lang="en-US" altLang="zh-TW" sz="3600" b="1" dirty="0">
              <a:solidFill>
                <a:srgbClr val="0070C0"/>
              </a:solidFill>
              <a:latin typeface="+mj-ea"/>
              <a:ea typeface="+mj-ea"/>
            </a:endParaRPr>
          </a:p>
          <a:p>
            <a:pPr lvl="1"/>
            <a:endParaRPr lang="en-US" altLang="zh-TW" sz="2800" b="1" dirty="0">
              <a:latin typeface="+mj-ea"/>
              <a:ea typeface="+mj-ea"/>
            </a:endParaRPr>
          </a:p>
          <a:p>
            <a:pPr lvl="1"/>
            <a:endParaRPr lang="en-US" altLang="zh-TW" dirty="0"/>
          </a:p>
          <a:p>
            <a:pPr lvl="1"/>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solidFill>
                  <a:schemeClr val="tx1"/>
                </a:solidFill>
              </a:rPr>
              <a:t>经文摘录</a:t>
            </a:r>
            <a:endParaRPr lang="zh-TW" altLang="en-US" b="1" dirty="0">
              <a:solidFill>
                <a:schemeClr val="tx1"/>
              </a:solidFill>
            </a:endParaRPr>
          </a:p>
        </p:txBody>
      </p:sp>
      <p:sp>
        <p:nvSpPr>
          <p:cNvPr id="3" name="內容版面配置區 2"/>
          <p:cNvSpPr>
            <a:spLocks noGrp="1"/>
          </p:cNvSpPr>
          <p:nvPr>
            <p:ph idx="1"/>
          </p:nvPr>
        </p:nvSpPr>
        <p:spPr>
          <a:xfrm>
            <a:off x="1295401" y="2556932"/>
            <a:ext cx="9601196" cy="3568660"/>
          </a:xfrm>
        </p:spPr>
        <p:txBody>
          <a:bodyPr>
            <a:normAutofit lnSpcReduction="10000"/>
          </a:bodyPr>
          <a:lstStyle/>
          <a:p>
            <a:r>
              <a:rPr lang="zh-TW" altLang="en-US" sz="2800" b="1" dirty="0">
                <a:latin typeface="+mj-ea"/>
                <a:ea typeface="+mj-ea"/>
              </a:rPr>
              <a:t> </a:t>
            </a:r>
            <a:r>
              <a:rPr lang="en-US" altLang="zh-TW" sz="2800" b="1" dirty="0">
                <a:latin typeface="+mj-ea"/>
                <a:ea typeface="+mj-ea"/>
              </a:rPr>
              <a:t>1 </a:t>
            </a:r>
            <a:r>
              <a:rPr lang="zh-TW" altLang="en-US" sz="2800" b="1" dirty="0">
                <a:latin typeface="+mj-ea"/>
                <a:ea typeface="+mj-ea"/>
              </a:rPr>
              <a:t>这事以后，耶和华在异象中有话对亚伯兰说：亚伯兰，你不要惧怕！我是你的盾牌，必大大的赏赐你。 </a:t>
            </a:r>
            <a:r>
              <a:rPr lang="en-US" altLang="zh-TW" sz="2800" b="1" dirty="0">
                <a:latin typeface="+mj-ea"/>
                <a:ea typeface="+mj-ea"/>
              </a:rPr>
              <a:t>2 </a:t>
            </a:r>
            <a:r>
              <a:rPr lang="zh-TW" altLang="en-US" sz="2800" b="1" dirty="0">
                <a:latin typeface="+mj-ea"/>
                <a:ea typeface="+mj-ea"/>
              </a:rPr>
              <a:t>亚伯兰说：</a:t>
            </a:r>
            <a:r>
              <a:rPr lang="zh-TW" altLang="en-US" sz="2800" b="1" dirty="0">
                <a:solidFill>
                  <a:srgbClr val="FF0000"/>
                </a:solidFill>
                <a:latin typeface="+mj-ea"/>
                <a:ea typeface="+mj-ea"/>
              </a:rPr>
              <a:t>主耶和华阿，我既无子，你还赐我甚么呢？并且要承受我家业的是大马色人以利以谢。</a:t>
            </a:r>
            <a:r>
              <a:rPr lang="zh-TW" altLang="en-US" sz="2800" b="1" dirty="0">
                <a:latin typeface="+mj-ea"/>
                <a:ea typeface="+mj-ea"/>
              </a:rPr>
              <a:t> </a:t>
            </a:r>
            <a:r>
              <a:rPr lang="en-US" altLang="zh-TW" sz="2800" b="1" dirty="0">
                <a:latin typeface="+mj-ea"/>
                <a:ea typeface="+mj-ea"/>
              </a:rPr>
              <a:t>3 </a:t>
            </a:r>
            <a:r>
              <a:rPr lang="zh-TW" altLang="en-US" sz="2800" b="1" dirty="0">
                <a:latin typeface="+mj-ea"/>
                <a:ea typeface="+mj-ea"/>
              </a:rPr>
              <a:t>亚伯兰又说：你没有给我儿子；那生在我家中的人就是我的后嗣。 </a:t>
            </a:r>
            <a:r>
              <a:rPr lang="en-US" altLang="zh-TW" sz="2800" b="1" dirty="0">
                <a:latin typeface="+mj-ea"/>
                <a:ea typeface="+mj-ea"/>
              </a:rPr>
              <a:t>4 </a:t>
            </a:r>
            <a:r>
              <a:rPr lang="zh-TW" altLang="en-US" sz="2800" b="1" dirty="0">
                <a:latin typeface="+mj-ea"/>
                <a:ea typeface="+mj-ea"/>
              </a:rPr>
              <a:t>耶和华又有话对他说：这人必不成为你的后嗣；你本身所生的纔成为你的后嗣。 </a:t>
            </a:r>
            <a:r>
              <a:rPr lang="en-US" altLang="zh-TW" sz="2800" b="1" dirty="0">
                <a:latin typeface="+mj-ea"/>
                <a:ea typeface="+mj-ea"/>
              </a:rPr>
              <a:t>5 </a:t>
            </a:r>
            <a:r>
              <a:rPr lang="zh-TW" altLang="en-US" sz="2800" b="1" dirty="0">
                <a:latin typeface="+mj-ea"/>
                <a:ea typeface="+mj-ea"/>
              </a:rPr>
              <a:t>于是领他走到外边，说：你向天观看，数算众星，能数得过来么？又对他说：你的后裔将要如此。 </a:t>
            </a:r>
            <a:r>
              <a:rPr lang="en-US" altLang="zh-TW" sz="2800" b="1" dirty="0">
                <a:latin typeface="+mj-ea"/>
                <a:ea typeface="+mj-ea"/>
              </a:rPr>
              <a:t>6 </a:t>
            </a:r>
            <a:r>
              <a:rPr lang="zh-TW" altLang="en-US" sz="2800" b="1" dirty="0">
                <a:latin typeface="+mj-ea"/>
                <a:ea typeface="+mj-ea"/>
              </a:rPr>
              <a:t>亚伯兰信耶和华，耶和华就以此为他的义。（创</a:t>
            </a:r>
            <a:r>
              <a:rPr lang="en-US" altLang="zh-TW" sz="2800" b="1" dirty="0">
                <a:latin typeface="+mj-ea"/>
                <a:ea typeface="+mj-ea"/>
              </a:rPr>
              <a:t>15:1-6</a:t>
            </a:r>
            <a:r>
              <a:rPr lang="zh-TW" altLang="en-US" sz="2800" b="1" dirty="0">
                <a:latin typeface="+mj-ea"/>
                <a:ea typeface="+mj-ea"/>
              </a:rPr>
              <a:t>）</a:t>
            </a:r>
            <a:endParaRPr lang="zh-TW" altLang="en-US" sz="2800" b="1" dirty="0">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solidFill>
                  <a:schemeClr val="tx1"/>
                </a:solidFill>
              </a:rPr>
              <a:t>经文摘录</a:t>
            </a:r>
            <a:endParaRPr lang="zh-TW" altLang="en-US" b="1" dirty="0">
              <a:solidFill>
                <a:schemeClr val="tx1"/>
              </a:solidFill>
            </a:endParaRPr>
          </a:p>
        </p:txBody>
      </p:sp>
      <p:sp>
        <p:nvSpPr>
          <p:cNvPr id="3" name="內容版面配置區 2"/>
          <p:cNvSpPr>
            <a:spLocks noGrp="1"/>
          </p:cNvSpPr>
          <p:nvPr>
            <p:ph idx="1"/>
          </p:nvPr>
        </p:nvSpPr>
        <p:spPr>
          <a:xfrm>
            <a:off x="1295400" y="2556932"/>
            <a:ext cx="9943729" cy="3568660"/>
          </a:xfrm>
        </p:spPr>
        <p:txBody>
          <a:bodyPr>
            <a:normAutofit fontScale="92500"/>
          </a:bodyPr>
          <a:lstStyle/>
          <a:p>
            <a:r>
              <a:rPr lang="zh-TW" altLang="en-US" sz="2800" b="1" dirty="0">
                <a:latin typeface="+mj-ea"/>
                <a:ea typeface="+mj-ea"/>
              </a:rPr>
              <a:t>  </a:t>
            </a:r>
            <a:r>
              <a:rPr lang="en-US" altLang="zh-TW" sz="2800" b="1" dirty="0">
                <a:latin typeface="+mj-ea"/>
                <a:ea typeface="+mj-ea"/>
              </a:rPr>
              <a:t>1 </a:t>
            </a:r>
            <a:r>
              <a:rPr lang="zh-TW" altLang="en-US" sz="2800" b="1" dirty="0">
                <a:latin typeface="+mj-ea"/>
                <a:ea typeface="+mj-ea"/>
              </a:rPr>
              <a:t>亚伯兰的妻子撒莱不给他生儿女。撒莱有一个使女，名叫夏甲，是埃及人。 </a:t>
            </a:r>
            <a:r>
              <a:rPr lang="en-US" altLang="zh-TW" sz="2800" b="1" dirty="0">
                <a:latin typeface="+mj-ea"/>
                <a:ea typeface="+mj-ea"/>
              </a:rPr>
              <a:t>2 </a:t>
            </a:r>
            <a:r>
              <a:rPr lang="zh-TW" altLang="en-US" sz="2800" b="1" dirty="0">
                <a:latin typeface="+mj-ea"/>
                <a:ea typeface="+mj-ea"/>
              </a:rPr>
              <a:t>撒莱对亚伯兰说：耶和华使我不能生育。求你和我的使女同房，或者我可以因他得孩子</a:t>
            </a:r>
            <a:r>
              <a:rPr lang="en-US" altLang="zh-TW" sz="2800" b="1" dirty="0">
                <a:latin typeface="+mj-ea"/>
                <a:ea typeface="+mj-ea"/>
              </a:rPr>
              <a:t>(</a:t>
            </a:r>
            <a:r>
              <a:rPr lang="zh-TW" altLang="en-US" sz="2800" b="1" dirty="0">
                <a:latin typeface="+mj-ea"/>
                <a:ea typeface="+mj-ea"/>
              </a:rPr>
              <a:t>原文作被建立</a:t>
            </a:r>
            <a:r>
              <a:rPr lang="en-US" altLang="zh-TW" sz="2800" b="1" dirty="0">
                <a:latin typeface="+mj-ea"/>
                <a:ea typeface="+mj-ea"/>
              </a:rPr>
              <a:t>)</a:t>
            </a:r>
            <a:r>
              <a:rPr lang="zh-TW" altLang="en-US" sz="2800" b="1" dirty="0">
                <a:latin typeface="+mj-ea"/>
                <a:ea typeface="+mj-ea"/>
              </a:rPr>
              <a:t>。亚伯兰听从了撒莱的话。 </a:t>
            </a:r>
            <a:r>
              <a:rPr lang="en-US" altLang="zh-TW" sz="2800" b="1" dirty="0">
                <a:latin typeface="+mj-ea"/>
                <a:ea typeface="+mj-ea"/>
              </a:rPr>
              <a:t>3 </a:t>
            </a:r>
            <a:r>
              <a:rPr lang="zh-TW" altLang="en-US" sz="2800" b="1" dirty="0">
                <a:latin typeface="+mj-ea"/>
                <a:ea typeface="+mj-ea"/>
              </a:rPr>
              <a:t>于是亚伯兰的妻子撒莱将使女埃及人夏甲给了丈夫为妾；那时亚伯兰在迦南已经住了十年。（创</a:t>
            </a:r>
            <a:r>
              <a:rPr lang="en-US" altLang="zh-TW" sz="2800" b="1" dirty="0">
                <a:latin typeface="+mj-ea"/>
                <a:ea typeface="+mj-ea"/>
              </a:rPr>
              <a:t>16:1-6</a:t>
            </a:r>
            <a:r>
              <a:rPr lang="zh-TW" altLang="en-US" sz="2800" b="1" dirty="0">
                <a:latin typeface="+mj-ea"/>
                <a:ea typeface="+mj-ea"/>
              </a:rPr>
              <a:t>）</a:t>
            </a:r>
            <a:endParaRPr lang="en-US" altLang="zh-TW" sz="2800" b="1" dirty="0">
              <a:latin typeface="+mj-ea"/>
              <a:ea typeface="+mj-ea"/>
            </a:endParaRPr>
          </a:p>
          <a:p>
            <a:r>
              <a:rPr lang="en-US" altLang="zh-TW" sz="2800" b="1" dirty="0">
                <a:latin typeface="+mj-ea"/>
                <a:ea typeface="+mj-ea"/>
              </a:rPr>
              <a:t>10 </a:t>
            </a:r>
            <a:r>
              <a:rPr lang="zh-TW" altLang="en-US" sz="2800" b="1" dirty="0">
                <a:latin typeface="+mj-ea"/>
                <a:ea typeface="+mj-ea"/>
              </a:rPr>
              <a:t>又说：我必使你的后裔极其繁多，甚至不可胜数； </a:t>
            </a:r>
            <a:r>
              <a:rPr lang="en-US" altLang="zh-TW" sz="2800" b="1" dirty="0">
                <a:latin typeface="+mj-ea"/>
                <a:ea typeface="+mj-ea"/>
              </a:rPr>
              <a:t>11 </a:t>
            </a:r>
            <a:r>
              <a:rPr lang="zh-TW" altLang="en-US" sz="2800" b="1" dirty="0">
                <a:latin typeface="+mj-ea"/>
                <a:ea typeface="+mj-ea"/>
              </a:rPr>
              <a:t>并说：你如今怀孕要生一个儿子，可以给他起名叫以实玛利，因为耶和华听见了你的苦情。</a:t>
            </a:r>
            <a:r>
              <a:rPr lang="en-US" altLang="zh-TW" sz="2800" b="1" dirty="0">
                <a:latin typeface="+mj-ea"/>
                <a:ea typeface="+mj-ea"/>
              </a:rPr>
              <a:t>(</a:t>
            </a:r>
            <a:r>
              <a:rPr lang="zh-TW" altLang="en-US" sz="2800" b="1" dirty="0">
                <a:latin typeface="+mj-ea"/>
                <a:ea typeface="+mj-ea"/>
              </a:rPr>
              <a:t>以实玛利就是神听见的意思</a:t>
            </a:r>
            <a:r>
              <a:rPr lang="en-US" altLang="zh-TW" sz="2800" b="1" dirty="0">
                <a:latin typeface="+mj-ea"/>
                <a:ea typeface="+mj-ea"/>
              </a:rPr>
              <a:t>)(</a:t>
            </a:r>
            <a:r>
              <a:rPr lang="zh-TW" altLang="en-US" sz="2800" b="1" dirty="0">
                <a:latin typeface="+mj-ea"/>
                <a:ea typeface="+mj-ea"/>
              </a:rPr>
              <a:t>创</a:t>
            </a:r>
            <a:r>
              <a:rPr lang="en-US" altLang="zh-TW" sz="2800" b="1" dirty="0">
                <a:latin typeface="+mj-ea"/>
                <a:ea typeface="+mj-ea"/>
              </a:rPr>
              <a:t>16:10-11)</a:t>
            </a:r>
            <a:endParaRPr lang="zh-TW" altLang="en-US" sz="2800" b="1"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solidFill>
                  <a:schemeClr val="tx1"/>
                </a:solidFill>
              </a:rPr>
              <a:t>经文摘录</a:t>
            </a:r>
            <a:endParaRPr lang="zh-TW" altLang="en-US" b="1" dirty="0">
              <a:solidFill>
                <a:schemeClr val="tx1"/>
              </a:solidFill>
            </a:endParaRPr>
          </a:p>
        </p:txBody>
      </p:sp>
      <p:sp>
        <p:nvSpPr>
          <p:cNvPr id="3" name="內容版面配置區 2"/>
          <p:cNvSpPr>
            <a:spLocks noGrp="1"/>
          </p:cNvSpPr>
          <p:nvPr>
            <p:ph idx="1"/>
          </p:nvPr>
        </p:nvSpPr>
        <p:spPr>
          <a:xfrm>
            <a:off x="1091953" y="2521259"/>
            <a:ext cx="10093911" cy="4065972"/>
          </a:xfrm>
        </p:spPr>
        <p:txBody>
          <a:bodyPr>
            <a:normAutofit fontScale="85000" lnSpcReduction="20000"/>
          </a:bodyPr>
          <a:lstStyle/>
          <a:p>
            <a:r>
              <a:rPr lang="zh-TW" altLang="en-US" sz="2800" b="1" dirty="0">
                <a:latin typeface="+mj-ea"/>
                <a:ea typeface="+mj-ea"/>
              </a:rPr>
              <a:t> </a:t>
            </a:r>
            <a:r>
              <a:rPr lang="en-US" altLang="zh-TW" sz="2800" b="1" dirty="0">
                <a:latin typeface="+mj-ea"/>
                <a:ea typeface="+mj-ea"/>
              </a:rPr>
              <a:t>1 </a:t>
            </a:r>
            <a:r>
              <a:rPr lang="zh-TW" altLang="en-US" sz="2800" b="1" dirty="0">
                <a:latin typeface="+mj-ea"/>
                <a:ea typeface="+mj-ea"/>
              </a:rPr>
              <a:t>亚伯兰年九十九岁的时候，耶和华向他显现，对他说：我是全能的神。你当在我面前作完全人， </a:t>
            </a:r>
            <a:r>
              <a:rPr lang="en-US" altLang="zh-TW" sz="2800" b="1" dirty="0">
                <a:latin typeface="+mj-ea"/>
                <a:ea typeface="+mj-ea"/>
              </a:rPr>
              <a:t>2 </a:t>
            </a:r>
            <a:r>
              <a:rPr lang="zh-TW" altLang="en-US" sz="2800" b="1" dirty="0">
                <a:latin typeface="+mj-ea"/>
                <a:ea typeface="+mj-ea"/>
              </a:rPr>
              <a:t>我就与你立约，使你的后裔极其繁多。 </a:t>
            </a:r>
            <a:r>
              <a:rPr lang="en-US" altLang="zh-TW" sz="2800" b="1" dirty="0">
                <a:latin typeface="+mj-ea"/>
                <a:ea typeface="+mj-ea"/>
              </a:rPr>
              <a:t>3 </a:t>
            </a:r>
            <a:r>
              <a:rPr lang="zh-TW" altLang="en-US" sz="2800" b="1" dirty="0">
                <a:latin typeface="+mj-ea"/>
                <a:ea typeface="+mj-ea"/>
              </a:rPr>
              <a:t>亚伯兰俯伏在地；　神又对他说： </a:t>
            </a:r>
            <a:r>
              <a:rPr lang="en-US" altLang="zh-TW" sz="2800" b="1" dirty="0">
                <a:latin typeface="+mj-ea"/>
                <a:ea typeface="+mj-ea"/>
              </a:rPr>
              <a:t>4 </a:t>
            </a:r>
            <a:r>
              <a:rPr lang="zh-TW" altLang="en-US" sz="2800" b="1" dirty="0">
                <a:latin typeface="+mj-ea"/>
                <a:ea typeface="+mj-ea"/>
              </a:rPr>
              <a:t>我与你立约：你要作多国的父。 </a:t>
            </a:r>
            <a:r>
              <a:rPr lang="en-US" altLang="zh-TW" sz="2800" b="1" dirty="0">
                <a:latin typeface="+mj-ea"/>
                <a:ea typeface="+mj-ea"/>
              </a:rPr>
              <a:t>5 </a:t>
            </a:r>
            <a:r>
              <a:rPr lang="zh-TW" altLang="en-US" sz="2800" b="1" dirty="0">
                <a:latin typeface="+mj-ea"/>
                <a:ea typeface="+mj-ea"/>
              </a:rPr>
              <a:t>从此以后，你的名不再叫亚伯兰，要叫亚伯拉罕，因为我已立你作多国的父。（创</a:t>
            </a:r>
            <a:r>
              <a:rPr lang="en-US" altLang="zh-TW" sz="2800" b="1" dirty="0">
                <a:latin typeface="+mj-ea"/>
                <a:ea typeface="+mj-ea"/>
              </a:rPr>
              <a:t>17:1-5</a:t>
            </a:r>
            <a:r>
              <a:rPr lang="zh-TW" altLang="en-US" sz="2800" b="1" dirty="0">
                <a:latin typeface="+mj-ea"/>
                <a:ea typeface="+mj-ea"/>
              </a:rPr>
              <a:t>）</a:t>
            </a:r>
            <a:endParaRPr lang="en-US" altLang="zh-TW" sz="2800" b="1" dirty="0">
              <a:latin typeface="+mj-ea"/>
              <a:ea typeface="+mj-ea"/>
            </a:endParaRPr>
          </a:p>
          <a:p>
            <a:r>
              <a:rPr lang="zh-TW" altLang="en-US" sz="2800" b="1" dirty="0">
                <a:latin typeface="+mj-ea"/>
                <a:ea typeface="+mj-ea"/>
              </a:rPr>
              <a:t> </a:t>
            </a:r>
            <a:r>
              <a:rPr lang="en-US" altLang="zh-TW" sz="2800" b="1" dirty="0">
                <a:latin typeface="+mj-ea"/>
                <a:ea typeface="+mj-ea"/>
              </a:rPr>
              <a:t>17 </a:t>
            </a:r>
            <a:r>
              <a:rPr lang="zh-TW" altLang="en-US" sz="2800" b="1" dirty="0">
                <a:latin typeface="+mj-ea"/>
                <a:ea typeface="+mj-ea"/>
              </a:rPr>
              <a:t>亚伯拉罕就俯伏在地喜笑，心里说：一百岁的人还能得孩子么？撒拉已经九十岁了，还能生养么？ </a:t>
            </a:r>
            <a:r>
              <a:rPr lang="en-US" altLang="zh-TW" sz="2800" b="1" dirty="0">
                <a:latin typeface="+mj-ea"/>
                <a:ea typeface="+mj-ea"/>
              </a:rPr>
              <a:t>18 </a:t>
            </a:r>
            <a:r>
              <a:rPr lang="zh-TW" altLang="en-US" sz="2800" b="1" dirty="0">
                <a:latin typeface="+mj-ea"/>
                <a:ea typeface="+mj-ea"/>
              </a:rPr>
              <a:t>亚伯拉罕对　神说：但愿以实玛利活在你面前。 </a:t>
            </a:r>
            <a:r>
              <a:rPr lang="en-US" altLang="zh-TW" sz="2800" b="1" dirty="0">
                <a:latin typeface="+mj-ea"/>
                <a:ea typeface="+mj-ea"/>
              </a:rPr>
              <a:t>19 </a:t>
            </a:r>
            <a:r>
              <a:rPr lang="zh-TW" altLang="en-US" sz="2800" b="1" dirty="0">
                <a:latin typeface="+mj-ea"/>
                <a:ea typeface="+mj-ea"/>
              </a:rPr>
              <a:t>神说：不然，你妻子撒拉要给你生一个儿子，你要给他起名叫以撒。我要与他坚定所立的约，作他后裔永远的约。 </a:t>
            </a:r>
            <a:r>
              <a:rPr lang="en-US" altLang="zh-TW" sz="2800" b="1" dirty="0">
                <a:latin typeface="+mj-ea"/>
                <a:ea typeface="+mj-ea"/>
              </a:rPr>
              <a:t>20 </a:t>
            </a:r>
            <a:r>
              <a:rPr lang="zh-TW" altLang="en-US" sz="2800" b="1" dirty="0">
                <a:latin typeface="+mj-ea"/>
                <a:ea typeface="+mj-ea"/>
              </a:rPr>
              <a:t>至于以实玛利，我也应允你：我必赐福给他，使他昌盛，极其繁多。他必生十二个族长；我也要使他成为大国。 </a:t>
            </a:r>
            <a:r>
              <a:rPr lang="en-US" altLang="zh-TW" sz="2800" b="1" dirty="0">
                <a:latin typeface="+mj-ea"/>
                <a:ea typeface="+mj-ea"/>
              </a:rPr>
              <a:t>21 </a:t>
            </a:r>
            <a:r>
              <a:rPr lang="zh-TW" altLang="en-US" sz="2800" b="1" dirty="0">
                <a:latin typeface="+mj-ea"/>
                <a:ea typeface="+mj-ea"/>
              </a:rPr>
              <a:t>到明年这时节，撒拉必给你生以撒，我要与他坚定所立的约。</a:t>
            </a:r>
            <a:r>
              <a:rPr lang="en-US" altLang="zh-TW" sz="2800" b="1" dirty="0">
                <a:latin typeface="+mj-ea"/>
                <a:ea typeface="+mj-ea"/>
              </a:rPr>
              <a:t>(</a:t>
            </a:r>
            <a:r>
              <a:rPr lang="zh-TW" altLang="en-US" sz="2800" b="1" dirty="0">
                <a:latin typeface="+mj-ea"/>
                <a:ea typeface="+mj-ea"/>
              </a:rPr>
              <a:t>创</a:t>
            </a:r>
            <a:r>
              <a:rPr lang="en-US" altLang="zh-TW" sz="2800" b="1" dirty="0">
                <a:latin typeface="+mj-ea"/>
                <a:ea typeface="+mj-ea"/>
              </a:rPr>
              <a:t>17:17-21)</a:t>
            </a:r>
            <a:endParaRPr lang="zh-TW" altLang="en-US" sz="2800" b="1"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b="1" dirty="0">
              <a:solidFill>
                <a:srgbClr val="FF0000"/>
              </a:solidFill>
              <a:latin typeface="+mj-ea"/>
            </a:endParaRPr>
          </a:p>
        </p:txBody>
      </p:sp>
      <p:sp>
        <p:nvSpPr>
          <p:cNvPr id="3" name="內容版面配置區 2"/>
          <p:cNvSpPr>
            <a:spLocks noGrp="1"/>
          </p:cNvSpPr>
          <p:nvPr>
            <p:ph idx="1"/>
          </p:nvPr>
        </p:nvSpPr>
        <p:spPr>
          <a:xfrm>
            <a:off x="1065320" y="2556931"/>
            <a:ext cx="5743853" cy="3541651"/>
          </a:xfrm>
        </p:spPr>
        <p:txBody>
          <a:bodyPr>
            <a:normAutofit fontScale="92500" lnSpcReduction="20000"/>
          </a:bodyPr>
          <a:lstStyle/>
          <a:p>
            <a:r>
              <a:rPr lang="zh-TW" altLang="en-US" sz="3600" b="1" dirty="0">
                <a:latin typeface="+mj-ea"/>
                <a:ea typeface="+mj-ea"/>
              </a:rPr>
              <a:t>引言：</a:t>
            </a:r>
            <a:endParaRPr lang="en-US" altLang="zh-TW" sz="3600" b="1" dirty="0">
              <a:latin typeface="+mj-ea"/>
              <a:ea typeface="+mj-ea"/>
            </a:endParaRPr>
          </a:p>
          <a:p>
            <a:pPr lvl="1"/>
            <a:r>
              <a:rPr lang="zh-TW" altLang="en-US" sz="3600" b="1" dirty="0">
                <a:solidFill>
                  <a:srgbClr val="0070C0"/>
                </a:solidFill>
                <a:latin typeface="+mj-ea"/>
                <a:ea typeface="+mj-ea"/>
              </a:rPr>
              <a:t>人的计划与神的引导共存并行的人生</a:t>
            </a:r>
            <a:endParaRPr lang="en-US" altLang="zh-TW" sz="3600" b="1" dirty="0">
              <a:solidFill>
                <a:srgbClr val="0070C0"/>
              </a:solidFill>
              <a:latin typeface="+mj-ea"/>
              <a:ea typeface="+mj-ea"/>
            </a:endParaRPr>
          </a:p>
          <a:p>
            <a:pPr lvl="1"/>
            <a:r>
              <a:rPr lang="zh-TW" altLang="en-US" sz="3600" b="1" dirty="0">
                <a:solidFill>
                  <a:srgbClr val="0070C0"/>
                </a:solidFill>
                <a:latin typeface="+mj-ea"/>
                <a:ea typeface="+mj-ea"/>
              </a:rPr>
              <a:t>我们不是神牵线的木偶，我们可以有我们的想法与计划，和神对话讨论，让祂引导更新与成全</a:t>
            </a:r>
            <a:endParaRPr lang="zh-TW" altLang="en-US" sz="3600" b="1" dirty="0">
              <a:solidFill>
                <a:srgbClr val="0070C0"/>
              </a:solidFill>
              <a:latin typeface="+mj-ea"/>
              <a:ea typeface="+mj-ea"/>
            </a:endParaRPr>
          </a:p>
        </p:txBody>
      </p:sp>
      <p:pic>
        <p:nvPicPr>
          <p:cNvPr id="1026" name="Picture 2"/>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840430" y="2981327"/>
            <a:ext cx="4286250" cy="2894541"/>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5697984" y="6481569"/>
            <a:ext cx="6494016" cy="521970"/>
          </a:xfrm>
          <a:prstGeom prst="rect">
            <a:avLst/>
          </a:prstGeom>
          <a:noFill/>
        </p:spPr>
        <p:txBody>
          <a:bodyPr wrap="square">
            <a:spAutoFit/>
          </a:bodyPr>
          <a:lstStyle/>
          <a:p>
            <a:r>
              <a:rPr lang="zh-TW" altLang="en-US" sz="1400" dirty="0"/>
              <a:t>图片引自</a:t>
            </a:r>
            <a:r>
              <a:rPr lang="en-US" altLang="zh-TW" sz="1400" dirty="0"/>
              <a:t>https://zh.wikipedia.org/wiki/%E8%BD%89%E8%BD%8D%E5%99%A8</a:t>
            </a:r>
            <a:endParaRPr lang="zh-TW"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b="1" dirty="0">
              <a:solidFill>
                <a:srgbClr val="FF0000"/>
              </a:solidFill>
              <a:latin typeface="+mj-ea"/>
            </a:endParaRPr>
          </a:p>
        </p:txBody>
      </p:sp>
      <p:sp>
        <p:nvSpPr>
          <p:cNvPr id="3" name="內容版面配置區 2"/>
          <p:cNvSpPr>
            <a:spLocks noGrp="1"/>
          </p:cNvSpPr>
          <p:nvPr>
            <p:ph idx="1"/>
          </p:nvPr>
        </p:nvSpPr>
        <p:spPr>
          <a:xfrm>
            <a:off x="1065320" y="2556931"/>
            <a:ext cx="10404629" cy="3595293"/>
          </a:xfrm>
        </p:spPr>
        <p:txBody>
          <a:bodyPr>
            <a:normAutofit fontScale="92500"/>
          </a:bodyPr>
          <a:lstStyle/>
          <a:p>
            <a:r>
              <a:rPr lang="zh-TW" altLang="en-US" sz="3600" b="1" dirty="0">
                <a:solidFill>
                  <a:srgbClr val="0070C0"/>
                </a:solidFill>
                <a:latin typeface="+mj-ea"/>
                <a:ea typeface="+mj-ea"/>
              </a:rPr>
              <a:t>（一）	神规划的蓝图里有人自由挥洒的留白空间</a:t>
            </a:r>
            <a:endParaRPr lang="en-US" altLang="zh-TW" sz="3600" b="1" dirty="0">
              <a:solidFill>
                <a:srgbClr val="0070C0"/>
              </a:solidFill>
              <a:latin typeface="+mj-ea"/>
              <a:ea typeface="+mj-ea"/>
            </a:endParaRPr>
          </a:p>
          <a:p>
            <a:pPr lvl="1"/>
            <a:r>
              <a:rPr lang="zh-TW" altLang="en-US" sz="2800" b="1" dirty="0">
                <a:solidFill>
                  <a:srgbClr val="00B050"/>
                </a:solidFill>
                <a:latin typeface="+mj-ea"/>
                <a:ea typeface="+mj-ea"/>
              </a:rPr>
              <a:t>神没有讲完全部的蓝图（和撒拉生以撒），亚伯兰带罗德出行，收养以利以谢，和夏甲生以实玛利是过程中的自由的挥洒</a:t>
            </a:r>
            <a:endParaRPr lang="en-US" altLang="zh-TW" sz="2800" b="1" dirty="0">
              <a:solidFill>
                <a:srgbClr val="00B050"/>
              </a:solidFill>
              <a:latin typeface="+mj-ea"/>
              <a:ea typeface="+mj-ea"/>
            </a:endParaRPr>
          </a:p>
          <a:p>
            <a:pPr lvl="1"/>
            <a:r>
              <a:rPr lang="zh-TW" altLang="en-US" sz="2800" b="1" dirty="0">
                <a:latin typeface="+mj-ea"/>
                <a:ea typeface="+mj-ea"/>
              </a:rPr>
              <a:t>当神的异象还是很模糊时，我们就当以信心在计划中起行</a:t>
            </a:r>
            <a:endParaRPr lang="en-US" altLang="zh-TW" sz="2800" b="1" dirty="0">
              <a:latin typeface="+mj-ea"/>
              <a:ea typeface="+mj-ea"/>
            </a:endParaRPr>
          </a:p>
          <a:p>
            <a:pPr lvl="1"/>
            <a:r>
              <a:rPr lang="zh-TW" altLang="en-US" sz="2800" b="1" dirty="0">
                <a:latin typeface="+mj-ea"/>
                <a:ea typeface="+mj-ea"/>
              </a:rPr>
              <a:t>亚伯拉罕一开始也不清楚当往哪里去（来</a:t>
            </a:r>
            <a:r>
              <a:rPr lang="en-US" altLang="zh-TW" sz="2800" b="1" dirty="0">
                <a:latin typeface="+mj-ea"/>
                <a:ea typeface="+mj-ea"/>
              </a:rPr>
              <a:t>11:8</a:t>
            </a:r>
            <a:r>
              <a:rPr lang="zh-TW" altLang="en-US" sz="2800" b="1" dirty="0">
                <a:latin typeface="+mj-ea"/>
                <a:ea typeface="+mj-ea"/>
              </a:rPr>
              <a:t>）</a:t>
            </a:r>
            <a:endParaRPr lang="en-US" altLang="zh-TW" sz="2800" b="1" dirty="0">
              <a:latin typeface="+mj-ea"/>
              <a:ea typeface="+mj-ea"/>
            </a:endParaRPr>
          </a:p>
          <a:p>
            <a:pPr lvl="1"/>
            <a:r>
              <a:rPr lang="zh-TW" altLang="en-US" sz="2800" b="1" dirty="0">
                <a:latin typeface="+mj-ea"/>
                <a:ea typeface="+mj-ea"/>
              </a:rPr>
              <a:t>神的主权与人的自由，双核心的人生（第五讲）</a:t>
            </a:r>
            <a:endParaRPr lang="en-US" altLang="zh-TW" sz="2800" b="1" dirty="0">
              <a:latin typeface="+mj-ea"/>
              <a:ea typeface="+mj-ea"/>
            </a:endParaRPr>
          </a:p>
          <a:p>
            <a:pPr lvl="1"/>
            <a:endParaRPr lang="zh-TW" altLang="en-US" sz="3600" b="1" dirty="0">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b="1" dirty="0">
              <a:solidFill>
                <a:srgbClr val="FF0000"/>
              </a:solidFill>
              <a:latin typeface="+mj-ea"/>
            </a:endParaRPr>
          </a:p>
        </p:txBody>
      </p:sp>
      <p:sp>
        <p:nvSpPr>
          <p:cNvPr id="3" name="內容版面配置區 2"/>
          <p:cNvSpPr>
            <a:spLocks noGrp="1"/>
          </p:cNvSpPr>
          <p:nvPr>
            <p:ph idx="1"/>
          </p:nvPr>
        </p:nvSpPr>
        <p:spPr>
          <a:xfrm>
            <a:off x="1065320" y="2423605"/>
            <a:ext cx="10404629" cy="3728620"/>
          </a:xfrm>
        </p:spPr>
        <p:txBody>
          <a:bodyPr>
            <a:normAutofit/>
          </a:bodyPr>
          <a:lstStyle/>
          <a:p>
            <a:r>
              <a:rPr lang="zh-TW" altLang="en-US" sz="3600" b="1" dirty="0">
                <a:solidFill>
                  <a:srgbClr val="0070C0"/>
                </a:solidFill>
                <a:latin typeface="+mj-ea"/>
                <a:ea typeface="+mj-ea"/>
              </a:rPr>
              <a:t>（二）	</a:t>
            </a:r>
            <a:r>
              <a:rPr lang="zh-TW" altLang="zh-TW" sz="3600" b="1" dirty="0">
                <a:solidFill>
                  <a:srgbClr val="0070C0"/>
                </a:solidFill>
                <a:latin typeface="+mj-ea"/>
                <a:ea typeface="+mj-ea"/>
              </a:rPr>
              <a:t>运用拥有资源与智慧，在你的计划中前行</a:t>
            </a:r>
            <a:endParaRPr lang="en-US" altLang="zh-TW" sz="3600" b="1" dirty="0">
              <a:solidFill>
                <a:srgbClr val="0070C0"/>
              </a:solidFill>
              <a:latin typeface="+mj-ea"/>
              <a:ea typeface="+mj-ea"/>
            </a:endParaRPr>
          </a:p>
          <a:p>
            <a:r>
              <a:rPr lang="zh-TW" altLang="zh-TW" sz="3600" b="1" dirty="0">
                <a:solidFill>
                  <a:schemeClr val="tx1"/>
                </a:solidFill>
                <a:latin typeface="+mj-ea"/>
                <a:ea typeface="+mj-ea"/>
              </a:rPr>
              <a:t>做你能做的部分</a:t>
            </a:r>
            <a:endParaRPr lang="en-US" altLang="zh-TW" sz="3600" b="1" dirty="0">
              <a:solidFill>
                <a:schemeClr val="tx1"/>
              </a:solidFill>
              <a:latin typeface="+mj-ea"/>
              <a:ea typeface="+mj-ea"/>
            </a:endParaRPr>
          </a:p>
          <a:p>
            <a:pPr lvl="1"/>
            <a:r>
              <a:rPr lang="zh-TW" altLang="en-US" sz="2800" b="1" dirty="0">
                <a:solidFill>
                  <a:srgbClr val="00B050"/>
                </a:solidFill>
                <a:latin typeface="+mj-ea"/>
                <a:ea typeface="+mj-ea"/>
              </a:rPr>
              <a:t>亚伯兰透过收养以利以谢，承接神给他的祝福，成为大国</a:t>
            </a:r>
            <a:endParaRPr lang="en-US" altLang="zh-TW" sz="2800" b="1" dirty="0">
              <a:solidFill>
                <a:srgbClr val="00B050"/>
              </a:solidFill>
              <a:latin typeface="+mj-ea"/>
              <a:ea typeface="+mj-ea"/>
            </a:endParaRPr>
          </a:p>
          <a:p>
            <a:pPr lvl="1"/>
            <a:r>
              <a:rPr lang="zh-TW" altLang="en-US" sz="2800" b="1" dirty="0">
                <a:solidFill>
                  <a:srgbClr val="00B050"/>
                </a:solidFill>
                <a:latin typeface="+mj-ea"/>
                <a:ea typeface="+mj-ea"/>
              </a:rPr>
              <a:t>和撒拉讨论后，以使女夏甲生出血统上的后裔以实玛利</a:t>
            </a:r>
            <a:endParaRPr lang="en-US" altLang="zh-TW" sz="2800" b="1" dirty="0">
              <a:solidFill>
                <a:srgbClr val="00B050"/>
              </a:solidFill>
              <a:latin typeface="+mj-ea"/>
              <a:ea typeface="+mj-ea"/>
            </a:endParaRPr>
          </a:p>
          <a:p>
            <a:pPr lvl="1"/>
            <a:r>
              <a:rPr lang="zh-TW" altLang="en-US" sz="2800" b="1" dirty="0">
                <a:solidFill>
                  <a:srgbClr val="00B050"/>
                </a:solidFill>
                <a:latin typeface="+mj-ea"/>
                <a:ea typeface="+mj-ea"/>
              </a:rPr>
              <a:t>好好地养育以实玛利，愿以实玛利活在神面前</a:t>
            </a:r>
            <a:endParaRPr lang="en-US" altLang="zh-TW" sz="2800" b="1" dirty="0">
              <a:solidFill>
                <a:srgbClr val="00B050"/>
              </a:solidFill>
              <a:latin typeface="+mj-ea"/>
              <a:ea typeface="+mj-ea"/>
            </a:endParaRPr>
          </a:p>
          <a:p>
            <a:pPr lvl="1"/>
            <a:endParaRPr lang="en-US" altLang="zh-TW" sz="3200" b="1" dirty="0">
              <a:solidFill>
                <a:srgbClr val="00B050"/>
              </a:solidFill>
              <a:latin typeface="+mj-ea"/>
              <a:ea typeface="+mj-ea"/>
            </a:endParaRPr>
          </a:p>
          <a:p>
            <a:pPr lvl="2"/>
            <a:endParaRPr lang="en-US" altLang="zh-TW" sz="3400" b="1" dirty="0">
              <a:solidFill>
                <a:srgbClr val="00B050"/>
              </a:solidFill>
              <a:latin typeface="+mj-ea"/>
              <a:ea typeface="+mj-ea"/>
            </a:endParaRPr>
          </a:p>
          <a:p>
            <a:pPr lvl="1"/>
            <a:endParaRPr lang="en-US" altLang="zh-TW" sz="2800" b="1" dirty="0">
              <a:latin typeface="+mj-ea"/>
              <a:ea typeface="+mj-ea"/>
            </a:endParaRPr>
          </a:p>
          <a:p>
            <a:pPr lvl="1"/>
            <a:endParaRPr lang="en-US" altLang="zh-TW" sz="2800" b="1" dirty="0">
              <a:latin typeface="+mj-ea"/>
              <a:ea typeface="+mj-ea"/>
            </a:endParaRPr>
          </a:p>
          <a:p>
            <a:pPr lvl="1"/>
            <a:endParaRPr lang="zh-TW" altLang="en-US" sz="3600" b="1" dirty="0">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FF0000"/>
                </a:solidFill>
                <a:latin typeface="+mj-ea"/>
              </a:rPr>
              <a:t>人的计划与神的引导</a:t>
            </a:r>
            <a:endParaRPr lang="zh-TW" altLang="en-US" b="1" dirty="0">
              <a:solidFill>
                <a:srgbClr val="FF0000"/>
              </a:solidFill>
              <a:latin typeface="+mj-ea"/>
            </a:endParaRPr>
          </a:p>
        </p:txBody>
      </p:sp>
      <p:sp>
        <p:nvSpPr>
          <p:cNvPr id="3" name="內容版面配置區 2"/>
          <p:cNvSpPr>
            <a:spLocks noGrp="1"/>
          </p:cNvSpPr>
          <p:nvPr>
            <p:ph idx="1"/>
          </p:nvPr>
        </p:nvSpPr>
        <p:spPr>
          <a:xfrm>
            <a:off x="1065320" y="2423605"/>
            <a:ext cx="10404629" cy="3799642"/>
          </a:xfrm>
        </p:spPr>
        <p:txBody>
          <a:bodyPr>
            <a:normAutofit fontScale="92500" lnSpcReduction="10000"/>
          </a:bodyPr>
          <a:lstStyle/>
          <a:p>
            <a:r>
              <a:rPr lang="zh-TW" altLang="en-US" sz="3600" b="1" dirty="0">
                <a:solidFill>
                  <a:srgbClr val="0070C0"/>
                </a:solidFill>
                <a:latin typeface="+mj-ea"/>
                <a:ea typeface="+mj-ea"/>
              </a:rPr>
              <a:t>（三）	当神计划</a:t>
            </a:r>
            <a:r>
              <a:rPr lang="en-US" altLang="zh-TW" sz="3600" b="1" dirty="0">
                <a:solidFill>
                  <a:srgbClr val="0070C0"/>
                </a:solidFill>
                <a:latin typeface="+mj-ea"/>
                <a:ea typeface="+mj-ea"/>
              </a:rPr>
              <a:t>B</a:t>
            </a:r>
            <a:r>
              <a:rPr lang="zh-TW" altLang="en-US" sz="3600" b="1" dirty="0">
                <a:solidFill>
                  <a:srgbClr val="0070C0"/>
                </a:solidFill>
                <a:latin typeface="+mj-ea"/>
                <a:ea typeface="+mj-ea"/>
              </a:rPr>
              <a:t>临到时，调整自己迎向新未来</a:t>
            </a:r>
            <a:endParaRPr lang="en-US" altLang="zh-TW" sz="3600" b="1" dirty="0">
              <a:solidFill>
                <a:srgbClr val="0070C0"/>
              </a:solidFill>
              <a:latin typeface="+mj-ea"/>
              <a:ea typeface="+mj-ea"/>
            </a:endParaRPr>
          </a:p>
          <a:p>
            <a:r>
              <a:rPr lang="zh-TW" altLang="en-US" sz="3200" b="1" dirty="0">
                <a:solidFill>
                  <a:schemeClr val="tx1"/>
                </a:solidFill>
                <a:latin typeface="+mj-ea"/>
                <a:ea typeface="+mj-ea"/>
              </a:rPr>
              <a:t>新的异象，心的方向</a:t>
            </a:r>
            <a:endParaRPr lang="en-US" altLang="zh-TW" sz="2800" b="1" dirty="0">
              <a:solidFill>
                <a:schemeClr val="tx1"/>
              </a:solidFill>
              <a:latin typeface="+mj-ea"/>
              <a:ea typeface="+mj-ea"/>
            </a:endParaRPr>
          </a:p>
          <a:p>
            <a:pPr lvl="1"/>
            <a:r>
              <a:rPr lang="zh-TW" altLang="en-US" sz="2800" b="1" dirty="0">
                <a:solidFill>
                  <a:srgbClr val="00B050"/>
                </a:solidFill>
                <a:latin typeface="+mj-ea"/>
                <a:ea typeface="+mj-ea"/>
              </a:rPr>
              <a:t>以利以谢（计划）</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你自己生的（新的异象与蓝图），</a:t>
            </a:r>
            <a:r>
              <a:rPr lang="zh-TW" altLang="en-US" sz="2800" b="1" dirty="0">
                <a:solidFill>
                  <a:srgbClr val="00B050"/>
                </a:solidFill>
                <a:latin typeface="+mj-ea"/>
                <a:ea typeface="+mj-ea"/>
              </a:rPr>
              <a:t>看天上的星记念神的引导（心的方向）</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新的计划生出以实玛利</a:t>
            </a:r>
            <a:endParaRPr lang="en-US" altLang="zh-TW" sz="2800" b="1" dirty="0">
              <a:solidFill>
                <a:srgbClr val="00B050"/>
              </a:solidFill>
              <a:latin typeface="+mj-ea"/>
              <a:ea typeface="+mj-ea"/>
            </a:endParaRPr>
          </a:p>
          <a:p>
            <a:pPr lvl="1"/>
            <a:r>
              <a:rPr lang="zh-TW" altLang="en-US" sz="2800" b="1" dirty="0">
                <a:solidFill>
                  <a:srgbClr val="00B050"/>
                </a:solidFill>
                <a:latin typeface="+mj-ea"/>
                <a:ea typeface="+mj-ea"/>
              </a:rPr>
              <a:t>愿以实玛利活在你面前（计划）</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以撒（新的异象与蓝图），改名为亚伯拉罕和撒拉（心的方向）</a:t>
            </a:r>
            <a:r>
              <a:rPr lang="en-US" altLang="zh-TW" sz="2800" b="1" dirty="0">
                <a:solidFill>
                  <a:srgbClr val="00B050"/>
                </a:solidFill>
                <a:latin typeface="+mj-ea"/>
                <a:ea typeface="+mj-ea"/>
                <a:sym typeface="Wingdings" panose="05000000000000000000" pitchFamily="2" charset="2"/>
              </a:rPr>
              <a:t></a:t>
            </a:r>
            <a:r>
              <a:rPr lang="zh-TW" altLang="en-US" sz="2800" b="1" dirty="0">
                <a:solidFill>
                  <a:srgbClr val="00B050"/>
                </a:solidFill>
                <a:latin typeface="+mj-ea"/>
                <a:ea typeface="+mj-ea"/>
                <a:sym typeface="Wingdings" panose="05000000000000000000" pitchFamily="2" charset="2"/>
              </a:rPr>
              <a:t>经历医治与神新计划的成全</a:t>
            </a:r>
            <a:endParaRPr lang="en-US" altLang="zh-TW" sz="2800" b="1" dirty="0">
              <a:solidFill>
                <a:srgbClr val="00B050"/>
              </a:solidFill>
              <a:latin typeface="+mj-ea"/>
              <a:ea typeface="+mj-ea"/>
              <a:sym typeface="Wingdings" panose="05000000000000000000" pitchFamily="2" charset="2"/>
            </a:endParaRPr>
          </a:p>
          <a:p>
            <a:r>
              <a:rPr lang="zh-TW" altLang="en-US" sz="3200" b="1" dirty="0">
                <a:solidFill>
                  <a:schemeClr val="tx1"/>
                </a:solidFill>
                <a:latin typeface="+mj-ea"/>
                <a:ea typeface="+mj-ea"/>
              </a:rPr>
              <a:t>医治总则的实践：在神的引导中保守心，在前行中经历医治</a:t>
            </a:r>
            <a:endParaRPr lang="en-US" altLang="zh-TW" sz="3200" b="1" dirty="0">
              <a:solidFill>
                <a:schemeClr val="tx1"/>
              </a:solidFill>
              <a:latin typeface="+mj-ea"/>
              <a:ea typeface="+mj-ea"/>
            </a:endParaRPr>
          </a:p>
          <a:p>
            <a:pPr lvl="1"/>
            <a:endParaRPr lang="en-US" altLang="zh-TW" sz="2800" b="1" dirty="0">
              <a:latin typeface="+mj-ea"/>
              <a:ea typeface="+mj-ea"/>
            </a:endParaRPr>
          </a:p>
          <a:p>
            <a:pPr lvl="1"/>
            <a:endParaRPr lang="en-US" altLang="zh-TW" sz="2800" b="1" dirty="0">
              <a:latin typeface="+mj-ea"/>
              <a:ea typeface="+mj-ea"/>
            </a:endParaRPr>
          </a:p>
          <a:p>
            <a:pPr lvl="1"/>
            <a:endParaRPr lang="zh-TW" altLang="en-US" sz="3600" b="1" dirty="0">
              <a:latin typeface="+mj-ea"/>
              <a:ea typeface="+mj-ea"/>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2040</Words>
  <Application>WPS 表格</Application>
  <PresentationFormat>寬螢幕</PresentationFormat>
  <Paragraphs>97</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Arial</vt:lpstr>
      <vt:lpstr>微軟正黑體</vt:lpstr>
      <vt:lpstr>汉仪中黑KW</vt:lpstr>
      <vt:lpstr>Garamond</vt:lpstr>
      <vt:lpstr>苹方-简</vt:lpstr>
      <vt:lpstr>微软雅黑</vt:lpstr>
      <vt:lpstr>汉仪旗黑</vt:lpstr>
      <vt:lpstr>宋体</vt:lpstr>
      <vt:lpstr>Arial Unicode MS</vt:lpstr>
      <vt:lpstr>Calibri</vt:lpstr>
      <vt:lpstr>Helvetica Neue</vt:lpstr>
      <vt:lpstr>汉仪书宋二KW</vt:lpstr>
      <vt:lpstr>PMingLiU</vt:lpstr>
      <vt:lpstr>宋体-繁</vt:lpstr>
      <vt:lpstr>方正舒体</vt:lpstr>
      <vt:lpstr>有機</vt:lpstr>
      <vt:lpstr>信心的腳步系列 第二講 人的計畫與神的引導 創15-21</vt:lpstr>
      <vt:lpstr>本講要點</vt:lpstr>
      <vt:lpstr>經文摘錄</vt:lpstr>
      <vt:lpstr>經文摘錄</vt:lpstr>
      <vt:lpstr>經文摘錄</vt:lpstr>
      <vt:lpstr>人的計畫與神的引導</vt:lpstr>
      <vt:lpstr>人的計畫與神的引導</vt:lpstr>
      <vt:lpstr>人的計畫與神的引導</vt:lpstr>
      <vt:lpstr>人的計畫與神的引導</vt:lpstr>
      <vt:lpstr>人的計畫與神的引導</vt:lpstr>
      <vt:lpstr>人的計畫與神的引導</vt:lpstr>
      <vt:lpstr>分享與代禱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信心的腳步系列 第二講 人的計畫與神的引導 創15-21</dc:title>
  <dc:creator>宇倫 蔡</dc:creator>
  <cp:lastModifiedBy>陈 赛特</cp:lastModifiedBy>
  <cp:revision>45</cp:revision>
  <dcterms:created xsi:type="dcterms:W3CDTF">2023-10-27T12:15:51Z</dcterms:created>
  <dcterms:modified xsi:type="dcterms:W3CDTF">2023-10-27T12:15:51Z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293382D0C61239A3F7A93B659B4E1F29_42</vt:lpwstr>
  </property>
  <property fmtid="{D5CDD505-2E9C-101B-9397-08002B2CF9AE}" pid="3" name="KSOProductBuildVer">
    <vt:lpwstr>2052-5.4.1.7920</vt:lpwstr>
  </property>
</Properties>
</file>