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9" r:id="rId4"/>
    <p:sldId id="258" r:id="rId5"/>
    <p:sldId id="402" r:id="rId6"/>
    <p:sldId id="418" r:id="rId7"/>
    <p:sldId id="423" r:id="rId8"/>
    <p:sldId id="419" r:id="rId9"/>
    <p:sldId id="409" r:id="rId10"/>
    <p:sldId id="41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CF140-C631-464F-A805-CC38909C83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CE149-3447-44CC-924C-08B86E202704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8165" y="1913467"/>
            <a:ext cx="6815669" cy="1515533"/>
          </a:xfrm>
        </p:spPr>
        <p:txBody>
          <a:bodyPr/>
          <a:lstStyle/>
          <a:p>
            <a:r>
              <a:rPr lang="zh-TW" altLang="en-US" sz="3600" b="1" dirty="0">
                <a:solidFill>
                  <a:srgbClr val="00B050"/>
                </a:solidFill>
              </a:rPr>
              <a:t>信心的脚步系列 第五讲</a:t>
            </a:r>
            <a:br>
              <a:rPr lang="en-US" altLang="zh-TW" sz="3600" b="1" dirty="0">
                <a:solidFill>
                  <a:srgbClr val="00B050"/>
                </a:solidFill>
              </a:rPr>
            </a:br>
            <a:r>
              <a:rPr lang="zh-TW" altLang="en-US" sz="3600" b="1" dirty="0">
                <a:solidFill>
                  <a:srgbClr val="FF0000"/>
                </a:solidFill>
              </a:rPr>
              <a:t>神的主权与人的自由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15532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+mj-ea"/>
                <a:ea typeface="+mj-ea"/>
              </a:rPr>
              <a:t>20231208</a:t>
            </a:r>
            <a:endParaRPr lang="en-US" altLang="zh-TW" sz="2400" b="1" dirty="0">
              <a:latin typeface="+mj-ea"/>
              <a:ea typeface="+mj-ea"/>
            </a:endParaRPr>
          </a:p>
          <a:p>
            <a:r>
              <a:rPr lang="en-US" altLang="zh-TW" sz="2400" b="1" dirty="0">
                <a:latin typeface="+mj-ea"/>
                <a:ea typeface="+mj-ea"/>
              </a:rPr>
              <a:t>Allen Tsai </a:t>
            </a:r>
            <a:endParaRPr lang="zh-TW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本讲要点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476870"/>
            <a:ext cx="10192304" cy="3398998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从本系列的一～四讲认识</a:t>
            </a:r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神的主权代表祂的故事剧本不会失控</a:t>
            </a:r>
            <a:endParaRPr lang="en-US" altLang="zh-TW" sz="3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人的自由代表神给我们的生活有自由挥洒的空间</a:t>
            </a:r>
            <a:endParaRPr lang="en-US" altLang="zh-TW" sz="3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3200" b="1" dirty="0">
                <a:latin typeface="+mj-ea"/>
                <a:ea typeface="+mj-ea"/>
              </a:rPr>
              <a:t>应用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双核心的人生观，在神的照管中自由前行。</a:t>
            </a:r>
            <a:endParaRPr lang="en-US" altLang="zh-TW" sz="3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latin typeface="+mj-ea"/>
              <a:ea typeface="+mj-ea"/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神的主权与人的自由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320" y="2485749"/>
            <a:ext cx="9601196" cy="3612834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+mj-ea"/>
                <a:ea typeface="+mj-ea"/>
              </a:rPr>
              <a:t>引言～回顾</a:t>
            </a:r>
            <a:endParaRPr lang="en-US" altLang="zh-TW" sz="36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第一讲：呼召，异象，使命，行动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第二讲：人的计划，神的引导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第三讲：让你心中的渴望被神引导成全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第四讲：</a:t>
            </a:r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回顾人生际遇，看懂神的心意</a:t>
            </a:r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185" y="4074667"/>
            <a:ext cx="5835588" cy="27833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神的主权与人的自由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320" y="2556932"/>
            <a:ext cx="10662453" cy="2203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（一）双核心的人生观（以椭圆类比）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你的世界观是左边还是右边？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两种建构神学的模式与思维（左：希腊哲学，右：犹太式思维）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zh-TW" altLang="en-US" sz="3600" b="1" dirty="0">
              <a:latin typeface="+mj-ea"/>
              <a:ea typeface="+mj-ea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7" y="4654666"/>
            <a:ext cx="4406668" cy="22033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神的主权</a:t>
            </a:r>
            <a:r>
              <a:rPr lang="zh-TW" altLang="en-US" sz="4400" b="1" dirty="0">
                <a:solidFill>
                  <a:schemeClr val="tx1"/>
                </a:solidFill>
              </a:rPr>
              <a:t>与人的自由</a:t>
            </a:r>
            <a:endParaRPr lang="zh-TW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7194" y="2583402"/>
            <a:ext cx="5715000" cy="3915052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（二）神的主权代表的意义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神是这一切故事的创作者与管理者，祂的剧本不会失控，祂总有补救的计划与行动。</a:t>
            </a:r>
            <a:endParaRPr lang="en-US" altLang="zh-TW" sz="32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你会从亚伯拉罕，雅各与约瑟的故事怎么思考神的主权？</a:t>
            </a:r>
            <a:endParaRPr lang="en-US" altLang="zh-TW" sz="32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神的主权带给你什么感受？这个感受基于圣经比较多还是其他影响来源？</a:t>
            </a:r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35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b="1" dirty="0">
              <a:latin typeface="+mj-ea"/>
              <a:ea typeface="+mj-ea"/>
            </a:endParaRPr>
          </a:p>
          <a:p>
            <a:pPr lvl="1"/>
            <a:endParaRPr lang="zh-TW" altLang="en-US" sz="3600" b="1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1"/>
          <a:srcRect t="15553" b="15010"/>
          <a:stretch>
            <a:fillRect/>
          </a:stretch>
        </p:blipFill>
        <p:spPr>
          <a:xfrm>
            <a:off x="6381109" y="2583403"/>
            <a:ext cx="5810891" cy="268993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459017" y="5352085"/>
            <a:ext cx="611671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/>
              <a:t>米开朗基罗</a:t>
            </a:r>
            <a:r>
              <a:rPr lang="en-US" altLang="zh-TW" b="1" dirty="0"/>
              <a:t>《</a:t>
            </a:r>
            <a:r>
              <a:rPr lang="zh-TW" altLang="en-US" b="1" dirty="0"/>
              <a:t>创造亚当</a:t>
            </a:r>
            <a:r>
              <a:rPr lang="en-US" altLang="zh-TW" b="1" dirty="0"/>
              <a:t>》</a:t>
            </a:r>
            <a:r>
              <a:rPr lang="zh-TW" altLang="en-US" b="1" dirty="0"/>
              <a:t>（</a:t>
            </a:r>
            <a:r>
              <a:rPr lang="en-US" altLang="zh-TW" b="1" dirty="0"/>
              <a:t>The Creation of Adam</a:t>
            </a:r>
            <a:r>
              <a:rPr lang="zh-TW" altLang="en-US" b="1" dirty="0"/>
              <a:t>），</a:t>
            </a:r>
            <a:endParaRPr lang="en-US" altLang="zh-TW" b="1" dirty="0"/>
          </a:p>
          <a:p>
            <a:pPr algn="ctr"/>
            <a:r>
              <a:rPr lang="zh-TW" altLang="en-US" b="1" dirty="0"/>
              <a:t>梵蒂冈西斯廷礼拜堂天顶画</a:t>
            </a:r>
            <a:r>
              <a:rPr lang="en-US" altLang="zh-TW" b="1" dirty="0"/>
              <a:t>《</a:t>
            </a:r>
            <a:r>
              <a:rPr lang="zh-TW" altLang="en-US" b="1" dirty="0"/>
              <a:t>创世记</a:t>
            </a:r>
            <a:r>
              <a:rPr lang="en-US" altLang="zh-TW" b="1" dirty="0"/>
              <a:t>》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神的主权</a:t>
            </a:r>
            <a:r>
              <a:rPr lang="zh-TW" altLang="en-US" sz="4400" b="1" dirty="0">
                <a:solidFill>
                  <a:schemeClr val="tx1"/>
                </a:solidFill>
              </a:rPr>
              <a:t>与</a:t>
            </a:r>
            <a:r>
              <a:rPr lang="zh-TW" altLang="en-US" sz="4400" b="1" dirty="0">
                <a:solidFill>
                  <a:srgbClr val="7030A0"/>
                </a:solidFill>
                <a:highlight>
                  <a:srgbClr val="FFFF00"/>
                </a:highlight>
              </a:rPr>
              <a:t>人的自由</a:t>
            </a:r>
            <a:endParaRPr lang="zh-TW" altLang="en-US" b="1" dirty="0">
              <a:solidFill>
                <a:srgbClr val="7030A0"/>
              </a:solidFill>
              <a:highlight>
                <a:srgbClr val="FFFF00"/>
              </a:highlight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7193" y="2476871"/>
            <a:ext cx="7228423" cy="4048216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（三）人的自由代表的意义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我们的信仰与生活有自由挥洒的空间，我们不是机械式的存在。</a:t>
            </a:r>
            <a:r>
              <a:rPr lang="en-US" altLang="zh-TW" sz="2400" b="1" dirty="0">
                <a:solidFill>
                  <a:srgbClr val="00B050"/>
                </a:solidFill>
                <a:latin typeface="+mj-ea"/>
                <a:ea typeface="+mj-ea"/>
              </a:rPr>
              <a:t>(</a:t>
            </a:r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神的玩偶</a:t>
            </a:r>
            <a:r>
              <a:rPr lang="en-US" altLang="zh-TW" sz="2400" b="1" dirty="0">
                <a:solidFill>
                  <a:srgbClr val="00B050"/>
                </a:solidFill>
                <a:latin typeface="+mj-ea"/>
                <a:ea typeface="+mj-ea"/>
              </a:rPr>
              <a:t>)</a:t>
            </a:r>
            <a:endParaRPr lang="en-US" altLang="zh-TW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正用自由的祝福与</a:t>
            </a:r>
            <a:r>
              <a:rPr lang="zh-TW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+mj-ea"/>
                <a:ea typeface="+mj-ea"/>
              </a:rPr>
              <a:t>误用自由的代价。</a:t>
            </a:r>
            <a:endParaRPr lang="en-US" altLang="zh-TW" sz="2800" b="1" dirty="0">
              <a:solidFill>
                <a:srgbClr val="7030A0"/>
              </a:solidFill>
              <a:highlight>
                <a:srgbClr val="FFFF00"/>
              </a:highlight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亚伯拉罕从夏甲生以实玛利。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+mj-ea"/>
                <a:ea typeface="+mj-ea"/>
              </a:rPr>
              <a:t>以撒家庭的闹剧</a:t>
            </a:r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与</a:t>
            </a:r>
            <a:r>
              <a:rPr lang="zh-TW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故事的翻转。</a:t>
            </a:r>
            <a:endParaRPr lang="en-US" altLang="zh-TW" sz="2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+mj-ea"/>
                <a:ea typeface="+mj-ea"/>
              </a:rPr>
              <a:t>雅各家的纷争</a:t>
            </a:r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与</a:t>
            </a:r>
            <a:r>
              <a:rPr lang="zh-TW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故事的翻转。</a:t>
            </a:r>
            <a:endParaRPr lang="en-US" altLang="zh-TW" sz="2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/>
            <a:endParaRPr lang="en-US" altLang="zh-TW" sz="32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5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b="1" dirty="0">
              <a:latin typeface="+mj-ea"/>
              <a:ea typeface="+mj-ea"/>
            </a:endParaRPr>
          </a:p>
          <a:p>
            <a:pPr lvl="1"/>
            <a:endParaRPr lang="zh-TW" altLang="en-US" sz="3600" b="1" dirty="0"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0825" y="2414725"/>
            <a:ext cx="2696078" cy="386937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509856" y="6437187"/>
            <a:ext cx="755046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《</a:t>
            </a:r>
            <a:r>
              <a:rPr lang="zh-TW" altLang="en-US" dirty="0"/>
              <a:t>善恶知识树</a:t>
            </a:r>
            <a:r>
              <a:rPr lang="en-US" altLang="zh-TW" dirty="0"/>
              <a:t>》</a:t>
            </a:r>
            <a:r>
              <a:rPr lang="zh-TW" altLang="en-US" dirty="0"/>
              <a:t>（</a:t>
            </a:r>
            <a:r>
              <a:rPr lang="en-US" altLang="zh-TW" dirty="0"/>
              <a:t>Tree of Knowledge</a:t>
            </a:r>
            <a:r>
              <a:rPr lang="zh-TW" altLang="en-US" dirty="0"/>
              <a:t>），老卢卡斯</a:t>
            </a:r>
            <a:r>
              <a:rPr lang="en-US" altLang="zh-TW" dirty="0"/>
              <a:t>·</a:t>
            </a:r>
            <a:r>
              <a:rPr lang="zh-TW" altLang="en-US" dirty="0"/>
              <a:t>克拉纳赫绘。引自维基。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神的主权与人的自由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4804" y="2467992"/>
            <a:ext cx="10892901" cy="38972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（四）神的主权与人的自由结合的案例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大卫在基伊拉躲避扫罗时求问。（撒上</a:t>
            </a:r>
            <a:r>
              <a:rPr lang="en-US" altLang="zh-TW" sz="2800" b="1" dirty="0">
                <a:solidFill>
                  <a:schemeClr val="tx1"/>
                </a:solidFill>
                <a:latin typeface="+mj-ea"/>
                <a:ea typeface="+mj-ea"/>
              </a:rPr>
              <a:t>23:1-14</a:t>
            </a:r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希西家人生还不想谢幕，求神医治，神多给</a:t>
            </a:r>
            <a:r>
              <a:rPr lang="en-US" altLang="zh-TW" sz="2800" b="1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年。（王下</a:t>
            </a:r>
            <a:r>
              <a:rPr lang="en-US" altLang="zh-TW" sz="2800" b="1" dirty="0">
                <a:solidFill>
                  <a:schemeClr val="tx1"/>
                </a:solidFill>
                <a:latin typeface="+mj-ea"/>
                <a:ea typeface="+mj-ea"/>
              </a:rPr>
              <a:t>20:1-11</a:t>
            </a:r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神要先知约拿出国进修，约拿逃跑，神用案例给约拿体验教育， 回国才能服事更败坏的北国耶罗波安。（王下</a:t>
            </a:r>
            <a:r>
              <a:rPr lang="en-US" altLang="zh-TW" sz="2800" b="1" dirty="0">
                <a:solidFill>
                  <a:schemeClr val="tx1"/>
                </a:solidFill>
                <a:latin typeface="+mj-ea"/>
                <a:ea typeface="+mj-ea"/>
              </a:rPr>
              <a:t>14:23-27</a:t>
            </a:r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先知以西结说用人粪烤饼这个剧本我实在演不下去，导演可以换一下吗。（结</a:t>
            </a:r>
            <a:r>
              <a:rPr lang="en-US" altLang="zh-TW" sz="2800" b="1" dirty="0">
                <a:solidFill>
                  <a:schemeClr val="tx1"/>
                </a:solidFill>
                <a:latin typeface="+mj-ea"/>
                <a:ea typeface="+mj-ea"/>
              </a:rPr>
              <a:t>4:12-15</a:t>
            </a:r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b="1" dirty="0">
              <a:latin typeface="+mj-ea"/>
              <a:ea typeface="+mj-ea"/>
            </a:endParaRPr>
          </a:p>
          <a:p>
            <a:pPr lvl="1"/>
            <a:endParaRPr lang="zh-TW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神的主权与人的自由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30136"/>
            <a:ext cx="9601196" cy="3879542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  <a:latin typeface="+mj-ea"/>
                <a:ea typeface="+mj-ea"/>
              </a:rPr>
              <a:t>回应：</a:t>
            </a:r>
            <a:endParaRPr lang="en-US" altLang="zh-TW" sz="3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对神的主权，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以爱的眼光解读祂的引导眷顾</a:t>
            </a:r>
            <a:endParaRPr lang="en-US" altLang="zh-TW" sz="3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对人的自由，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以爱的体会回应祂的信任赐福</a:t>
            </a:r>
            <a:endParaRPr lang="en-US" altLang="zh-TW" sz="3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勇敢地和你人生的大导演讨论剧本，在祂给你的角色里挥洒演出，不要轻易放弃这荣耀的机会，在谢幕之后必有超乎想象的尊荣与称赞。</a:t>
            </a:r>
            <a:endParaRPr lang="en-US" altLang="zh-TW" sz="32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endParaRPr lang="en-US" altLang="zh-TW" sz="36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分享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+mj-ea"/>
                <a:ea typeface="+mj-ea"/>
              </a:rPr>
              <a:t>1.</a:t>
            </a:r>
            <a:r>
              <a:rPr lang="zh-TW" altLang="en-US" sz="3200" b="1" dirty="0">
                <a:latin typeface="+mj-ea"/>
                <a:ea typeface="+mj-ea"/>
              </a:rPr>
              <a:t>分享今天听到的收获～哪一点对你有提醒或帮助</a:t>
            </a:r>
            <a:endParaRPr lang="en-US" altLang="zh-TW" sz="3200" b="1" dirty="0">
              <a:latin typeface="+mj-ea"/>
              <a:ea typeface="+mj-ea"/>
            </a:endParaRPr>
          </a:p>
          <a:p>
            <a:r>
              <a:rPr lang="en-US" altLang="zh-TW" sz="3200" b="1" dirty="0">
                <a:latin typeface="+mj-ea"/>
                <a:ea typeface="+mj-ea"/>
              </a:rPr>
              <a:t>2.</a:t>
            </a:r>
            <a:r>
              <a:rPr lang="zh-TW" altLang="en-US" sz="3200" b="1" dirty="0">
                <a:latin typeface="+mj-ea"/>
                <a:ea typeface="+mj-ea"/>
              </a:rPr>
              <a:t>你怎么描述神的主权对你人生的意义？</a:t>
            </a:r>
            <a:endParaRPr lang="en-US" altLang="zh-TW" sz="3200" b="1" dirty="0">
              <a:latin typeface="+mj-ea"/>
              <a:ea typeface="+mj-ea"/>
            </a:endParaRPr>
          </a:p>
          <a:p>
            <a:r>
              <a:rPr lang="en-US" altLang="zh-TW" sz="3200" b="1" dirty="0">
                <a:latin typeface="+mj-ea"/>
                <a:ea typeface="+mj-ea"/>
              </a:rPr>
              <a:t>3.</a:t>
            </a:r>
            <a:r>
              <a:rPr lang="zh-TW" altLang="en-US" sz="3200" b="1" dirty="0">
                <a:latin typeface="+mj-ea"/>
                <a:ea typeface="+mj-ea"/>
              </a:rPr>
              <a:t>你怎么描述人的自由对你人生的意义？</a:t>
            </a:r>
            <a:endParaRPr lang="en-US" altLang="zh-TW" sz="3200" b="1" dirty="0">
              <a:latin typeface="+mj-ea"/>
              <a:ea typeface="+mj-ea"/>
            </a:endParaRPr>
          </a:p>
          <a:p>
            <a:endParaRPr lang="en-US" altLang="zh-TW" sz="3200" b="1" dirty="0">
              <a:latin typeface="+mj-ea"/>
              <a:ea typeface="+mj-ea"/>
            </a:endParaRPr>
          </a:p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12/22 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第六讲：神会用你能懂的方式引导你</a:t>
            </a:r>
            <a:endParaRPr lang="en-US" altLang="zh-TW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WPS 演示</Application>
  <PresentationFormat>寬螢幕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Arial</vt:lpstr>
      <vt:lpstr>微軟正黑體</vt:lpstr>
      <vt:lpstr>汉仪中黑KW</vt:lpstr>
      <vt:lpstr>Garamond</vt:lpstr>
      <vt:lpstr>苹方-简</vt:lpstr>
      <vt:lpstr>微软雅黑</vt:lpstr>
      <vt:lpstr>汉仪旗黑</vt:lpstr>
      <vt:lpstr>宋体</vt:lpstr>
      <vt:lpstr>Arial Unicode MS</vt:lpstr>
      <vt:lpstr>Calibri</vt:lpstr>
      <vt:lpstr>Helvetica Neue</vt:lpstr>
      <vt:lpstr>等线</vt:lpstr>
      <vt:lpstr>汉仪中等线KW</vt:lpstr>
      <vt:lpstr>PMingLiU</vt:lpstr>
      <vt:lpstr>宋体-繁</vt:lpstr>
      <vt:lpstr>方正舒体</vt:lpstr>
      <vt:lpstr>有機</vt:lpstr>
      <vt:lpstr>信心的腳步系列 第五講 神的主權與人的自由</vt:lpstr>
      <vt:lpstr>本講要點</vt:lpstr>
      <vt:lpstr>神的主權與人的自由</vt:lpstr>
      <vt:lpstr>神的主權與人的自由</vt:lpstr>
      <vt:lpstr>神的主權與人的自由</vt:lpstr>
      <vt:lpstr>神的主權與人的自由</vt:lpstr>
      <vt:lpstr>神的主權與人的自由</vt:lpstr>
      <vt:lpstr>神的主權與人的自由</vt:lpstr>
      <vt:lpstr>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信心的腳步系列 第二講 人的計畫與神的引導 創15-21</dc:title>
  <dc:creator>宇倫 蔡</dc:creator>
  <cp:lastModifiedBy>陈 赛特</cp:lastModifiedBy>
  <cp:revision>135</cp:revision>
  <dcterms:created xsi:type="dcterms:W3CDTF">2023-12-08T13:56:29Z</dcterms:created>
  <dcterms:modified xsi:type="dcterms:W3CDTF">2023-12-08T13:56:29Z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6A180225595B5D798D207365F2AE317B_42</vt:lpwstr>
  </property>
  <property fmtid="{D5CDD505-2E9C-101B-9397-08002B2CF9AE}" pid="3" name="KSOProductBuildVer">
    <vt:lpwstr>2052-5.4.1.7920</vt:lpwstr>
  </property>
</Properties>
</file>