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3"/>
    <p:sldId id="259" r:id="rId4"/>
    <p:sldId id="258" r:id="rId5"/>
    <p:sldId id="445" r:id="rId6"/>
    <p:sldId id="446" r:id="rId7"/>
    <p:sldId id="447" r:id="rId8"/>
    <p:sldId id="444" r:id="rId9"/>
    <p:sldId id="448" r:id="rId10"/>
    <p:sldId id="450" r:id="rId11"/>
    <p:sldId id="451" r:id="rId12"/>
    <p:sldId id="452" r:id="rId13"/>
    <p:sldId id="453" r:id="rId14"/>
    <p:sldId id="409" r:id="rId15"/>
    <p:sldId id="41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CF140-C631-464F-A805-CC38909C83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CE149-3447-44CC-924C-08B86E202704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E8405-6FB7-4D57-93F0-4EC59BB322E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4867B-895B-4F04-9237-0EC5BFE5EF39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3933" y="2321843"/>
            <a:ext cx="6815669" cy="1757120"/>
          </a:xfrm>
        </p:spPr>
        <p:txBody>
          <a:bodyPr/>
          <a:lstStyle/>
          <a:p>
            <a:r>
              <a:rPr lang="zh-TW" altLang="en-US" sz="3600" b="1" dirty="0">
                <a:solidFill>
                  <a:srgbClr val="00B050"/>
                </a:solidFill>
              </a:rPr>
              <a:t>信心的脚步系列 第七讲</a:t>
            </a:r>
            <a:br>
              <a:rPr lang="en-US" altLang="zh-TW" sz="3600" b="1" dirty="0">
                <a:solidFill>
                  <a:srgbClr val="00B050"/>
                </a:solidFill>
              </a:rPr>
            </a:br>
            <a:r>
              <a:rPr lang="zh-TW" altLang="en-US" sz="4000" b="1" dirty="0">
                <a:solidFill>
                  <a:srgbClr val="FF0000"/>
                </a:solidFill>
              </a:rPr>
              <a:t>当人硬心时，神另类的旨意</a:t>
            </a:r>
            <a:br>
              <a:rPr lang="en-US" altLang="zh-TW" sz="4000" b="1" dirty="0">
                <a:solidFill>
                  <a:srgbClr val="FF0000"/>
                </a:solidFill>
              </a:rPr>
            </a:br>
            <a:r>
              <a:rPr lang="zh-TW" altLang="en-US" sz="3200" b="1" dirty="0">
                <a:solidFill>
                  <a:srgbClr val="0070C0"/>
                </a:solidFill>
              </a:rPr>
              <a:t>尼</a:t>
            </a:r>
            <a:r>
              <a:rPr lang="en-US" altLang="zh-TW" sz="3200" b="1" dirty="0">
                <a:solidFill>
                  <a:srgbClr val="0070C0"/>
                </a:solidFill>
              </a:rPr>
              <a:t>9:27-31</a:t>
            </a:r>
            <a:r>
              <a:rPr lang="zh-TW" altLang="en-US" sz="3200" b="1" dirty="0">
                <a:solidFill>
                  <a:srgbClr val="0070C0"/>
                </a:solidFill>
              </a:rPr>
              <a:t>，罗</a:t>
            </a:r>
            <a:r>
              <a:rPr lang="en-US" altLang="zh-TW" sz="3200" b="1" dirty="0">
                <a:solidFill>
                  <a:srgbClr val="0070C0"/>
                </a:solidFill>
              </a:rPr>
              <a:t>1:24-31</a:t>
            </a:r>
            <a:br>
              <a:rPr lang="en-US" altLang="zh-TW" sz="4800" b="1" dirty="0">
                <a:solidFill>
                  <a:srgbClr val="FF0000"/>
                </a:solidFill>
              </a:rPr>
            </a:b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15532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+mj-ea"/>
                <a:ea typeface="+mj-ea"/>
              </a:rPr>
              <a:t>20240105</a:t>
            </a:r>
            <a:endParaRPr lang="en-US" altLang="zh-TW" sz="2400" b="1" dirty="0">
              <a:latin typeface="+mj-ea"/>
              <a:ea typeface="+mj-ea"/>
            </a:endParaRPr>
          </a:p>
          <a:p>
            <a:endParaRPr lang="zh-TW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当人硬心时，神另类的旨意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320" y="2485748"/>
            <a:ext cx="9831278" cy="370198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罗马书第一章的任凭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上文的语意：世人知道有神，却不敬拜这位创造主，却任意放纵行恶，所以神任凭他们在自己所耽溺的罪中生活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下文的语意：世人都犯了罪，亏缺了神的荣耀，神透过自己的儿子耶稣基督的死，呼吁世人悔改得自由荣耀的新生命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当人硬心时，神另类的旨意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320" y="2485748"/>
            <a:ext cx="9831278" cy="3701987"/>
          </a:xfrm>
        </p:spPr>
        <p:txBody>
          <a:bodyPr>
            <a:normAutofit fontScale="90000" lnSpcReduction="20000"/>
          </a:bodyPr>
          <a:lstStyle/>
          <a:p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罗马书第一章的任凭更好的理解是交付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400" b="1" dirty="0">
                <a:solidFill>
                  <a:srgbClr val="0070C0"/>
                </a:solidFill>
                <a:latin typeface="+mj-ea"/>
                <a:ea typeface="+mj-ea"/>
              </a:rPr>
              <a:t>「任凭」希腊文是 </a:t>
            </a:r>
            <a:r>
              <a:rPr lang="el-GR" altLang="zh-TW" sz="2400" b="1" dirty="0">
                <a:solidFill>
                  <a:srgbClr val="0070C0"/>
                </a:solidFill>
                <a:latin typeface="+mj-ea"/>
                <a:ea typeface="+mj-ea"/>
              </a:rPr>
              <a:t>παραδίδωμι</a:t>
            </a:r>
            <a:r>
              <a:rPr lang="zh-TW" altLang="el-GR" sz="2400" b="1" dirty="0">
                <a:solidFill>
                  <a:srgbClr val="0070C0"/>
                </a:solidFill>
                <a:latin typeface="+mj-ea"/>
                <a:ea typeface="+mj-ea"/>
              </a:rPr>
              <a:t>，</a:t>
            </a:r>
            <a:r>
              <a:rPr lang="zh-TW" altLang="en-US" sz="2400" b="1" dirty="0">
                <a:solidFill>
                  <a:srgbClr val="0070C0"/>
                </a:solidFill>
                <a:latin typeface="+mj-ea"/>
                <a:ea typeface="+mj-ea"/>
              </a:rPr>
              <a:t>更好的翻译是「交付」。（参考</a:t>
            </a:r>
            <a:r>
              <a:rPr lang="en-US" altLang="zh-TW" sz="2400" b="1" dirty="0">
                <a:solidFill>
                  <a:srgbClr val="0070C0"/>
                </a:solidFill>
                <a:latin typeface="+mj-ea"/>
                <a:ea typeface="+mj-ea"/>
              </a:rPr>
              <a:t>BDAG</a:t>
            </a:r>
            <a:r>
              <a:rPr lang="zh-TW" altLang="en-US" sz="2400" b="1" dirty="0">
                <a:solidFill>
                  <a:srgbClr val="0070C0"/>
                </a:solidFill>
                <a:latin typeface="+mj-ea"/>
                <a:ea typeface="+mj-ea"/>
              </a:rPr>
              <a:t>，</a:t>
            </a:r>
            <a:r>
              <a:rPr lang="en-US" altLang="zh-TW" sz="2400" b="1" dirty="0">
                <a:solidFill>
                  <a:srgbClr val="0070C0"/>
                </a:solidFill>
                <a:latin typeface="+mj-ea"/>
                <a:ea typeface="+mj-ea"/>
              </a:rPr>
              <a:t>p.1163</a:t>
            </a:r>
            <a:r>
              <a:rPr lang="zh-TW" altLang="en-US" sz="2400" b="1" dirty="0">
                <a:solidFill>
                  <a:srgbClr val="0070C0"/>
                </a:solidFill>
                <a:latin typeface="+mj-ea"/>
                <a:ea typeface="+mj-ea"/>
              </a:rPr>
              <a:t>）</a:t>
            </a:r>
            <a:endParaRPr lang="en-US" altLang="zh-TW" sz="24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旧约的概念：</a:t>
            </a:r>
            <a:r>
              <a:rPr lang="zh-TW" altLang="zh-TW" sz="2400" b="1" dirty="0">
                <a:effectLst/>
                <a:latin typeface="+mj-ea"/>
                <a:ea typeface="+mj-ea"/>
                <a:cs typeface="Arial" panose="020B0604020202020204" pitchFamily="34" charset="0"/>
              </a:rPr>
              <a:t>保罗用「交付」表达神对于人不以神为神时，祂对人的管教。这个概念有旧约的传统，当以色列人悖逆神时，神把他们「交付」在仇敌的手中，使他们被打败。（利二十六</a:t>
            </a:r>
            <a:r>
              <a:rPr lang="en-US" altLang="zh-TW" sz="2400" b="1" dirty="0">
                <a:effectLst/>
                <a:latin typeface="+mj-ea"/>
                <a:ea typeface="+mj-ea"/>
                <a:cs typeface="Arial" panose="020B0604020202020204" pitchFamily="34" charset="0"/>
              </a:rPr>
              <a:t>25</a:t>
            </a:r>
            <a:r>
              <a:rPr lang="zh-TW" altLang="zh-TW" sz="2400" b="1" dirty="0">
                <a:effectLst/>
                <a:latin typeface="+mj-ea"/>
                <a:ea typeface="+mj-ea"/>
                <a:cs typeface="Arial" panose="020B0604020202020204" pitchFamily="34" charset="0"/>
              </a:rPr>
              <a:t>；书七</a:t>
            </a:r>
            <a:r>
              <a:rPr lang="en-US" altLang="zh-TW" sz="2400" b="1" dirty="0">
                <a:effectLst/>
                <a:latin typeface="+mj-ea"/>
                <a:ea typeface="+mj-ea"/>
                <a:cs typeface="Arial" panose="020B0604020202020204" pitchFamily="34" charset="0"/>
              </a:rPr>
              <a:t>7</a:t>
            </a:r>
            <a:r>
              <a:rPr lang="zh-TW" altLang="zh-TW" sz="2400" b="1" dirty="0">
                <a:effectLst/>
                <a:latin typeface="+mj-ea"/>
                <a:ea typeface="+mj-ea"/>
                <a:cs typeface="Arial" panose="020B0604020202020204" pitchFamily="34" charset="0"/>
              </a:rPr>
              <a:t>；士二</a:t>
            </a:r>
            <a:r>
              <a:rPr lang="en-US" altLang="zh-TW" sz="2400" b="1" dirty="0">
                <a:effectLst/>
                <a:latin typeface="+mj-ea"/>
                <a:ea typeface="+mj-ea"/>
                <a:cs typeface="Arial" panose="020B0604020202020204" pitchFamily="34" charset="0"/>
              </a:rPr>
              <a:t>14</a:t>
            </a:r>
            <a:r>
              <a:rPr lang="zh-TW" altLang="zh-TW" sz="2400" b="1" dirty="0">
                <a:effectLst/>
                <a:latin typeface="+mj-ea"/>
                <a:ea typeface="+mj-ea"/>
                <a:cs typeface="Arial" panose="020B0604020202020204" pitchFamily="34" charset="0"/>
              </a:rPr>
              <a:t>；</a:t>
            </a:r>
            <a:r>
              <a:rPr lang="zh-TW" altLang="zh-TW" sz="2400" b="1" dirty="0">
                <a:solidFill>
                  <a:srgbClr val="0070C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尼九</a:t>
            </a:r>
            <a:r>
              <a:rPr lang="en-US" altLang="zh-TW" sz="2400" b="1" dirty="0">
                <a:solidFill>
                  <a:srgbClr val="0070C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27-31</a:t>
            </a:r>
            <a:r>
              <a:rPr lang="zh-TW" altLang="zh-TW" sz="2400" b="1" dirty="0">
                <a:effectLst/>
                <a:latin typeface="+mj-ea"/>
                <a:ea typeface="+mj-ea"/>
                <a:cs typeface="Arial" panose="020B0604020202020204" pitchFamily="34" charset="0"/>
              </a:rPr>
              <a:t>）</a:t>
            </a:r>
            <a:endParaRPr lang="en-US" altLang="zh-TW" sz="2400" b="1" dirty="0"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lvl="1"/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新约的概念：浪子与父亲的故事（路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15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）</a:t>
            </a:r>
            <a:endParaRPr lang="en-US" altLang="zh-TW" sz="28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当人硬心时，神另类的旨意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320" y="2485748"/>
            <a:ext cx="9831278" cy="3808520"/>
          </a:xfrm>
        </p:spPr>
        <p:txBody>
          <a:bodyPr>
            <a:normAutofit fontScale="90000" lnSpcReduction="10000"/>
          </a:bodyPr>
          <a:lstStyle/>
          <a:p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交付的应用理解</a:t>
            </a:r>
            <a:endParaRPr lang="en-US" altLang="zh-TW" sz="32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latin typeface="+mj-ea"/>
                <a:ea typeface="+mj-ea"/>
              </a:rPr>
              <a:t>神不是放弃我们，而是给我们一个时间与空间在自己以为对的路上走走看，而祂给予部分的支持与眷顾，等神的百姓（世人）悔改与归回</a:t>
            </a:r>
            <a:endParaRPr lang="en-US" altLang="zh-TW" sz="2800" b="1" dirty="0">
              <a:latin typeface="+mj-ea"/>
              <a:ea typeface="+mj-ea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神的主权与人的自由在任凭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交付中呈现出张力</a:t>
            </a:r>
            <a:endParaRPr lang="en-US" altLang="zh-TW" sz="3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神的主权确保救赎的路是通畅的，祂还在引导与等候</a:t>
            </a:r>
            <a:endParaRPr lang="en-US" altLang="zh-TW" sz="28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人的自由到放纵不受约束时，罪的痛苦是觉醒的触媒</a:t>
            </a:r>
            <a:endParaRPr lang="en-US" altLang="zh-TW" sz="28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endParaRPr lang="en-US" altLang="zh-TW" sz="32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当人硬心时，神另类的旨意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2414726"/>
            <a:ext cx="9721787" cy="3879542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  <a:latin typeface="+mj-ea"/>
                <a:ea typeface="+mj-ea"/>
              </a:rPr>
              <a:t>回应：</a:t>
            </a:r>
            <a:endParaRPr lang="en-US" altLang="zh-TW" sz="3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3600" b="1" dirty="0">
                <a:solidFill>
                  <a:schemeClr val="tx1"/>
                </a:solidFill>
                <a:latin typeface="+mj-ea"/>
                <a:ea typeface="+mj-ea"/>
              </a:rPr>
              <a:t>积极渴望神的同在与引导～～</a:t>
            </a:r>
            <a:endParaRPr lang="en-US" altLang="zh-TW" sz="3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3600" b="1" dirty="0">
                <a:solidFill>
                  <a:schemeClr val="tx1"/>
                </a:solidFill>
                <a:latin typeface="+mj-ea"/>
                <a:ea typeface="+mj-ea"/>
              </a:rPr>
              <a:t>我们现在在跟神赌气，固执地不找祂说话吗？若是这样，神像浪子的父亲等候孩子回家</a:t>
            </a:r>
            <a:endParaRPr lang="en-US" altLang="zh-TW" sz="3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3600" b="1" dirty="0">
                <a:solidFill>
                  <a:schemeClr val="tx1"/>
                </a:solidFill>
                <a:latin typeface="+mj-ea"/>
                <a:ea typeface="+mj-ea"/>
              </a:rPr>
              <a:t>如果你也需要用任凭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zh-TW" altLang="en-US" sz="3600" b="1">
                <a:solidFill>
                  <a:schemeClr val="tx1"/>
                </a:solidFill>
                <a:latin typeface="+mj-ea"/>
                <a:ea typeface="+mj-ea"/>
              </a:rPr>
              <a:t>交付来等待孩子回转</a:t>
            </a:r>
            <a:endParaRPr lang="en-US" altLang="zh-TW" sz="3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36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分享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9742054" cy="3318936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+mj-ea"/>
                <a:ea typeface="+mj-ea"/>
              </a:rPr>
              <a:t>1.</a:t>
            </a:r>
            <a:r>
              <a:rPr lang="zh-TW" altLang="en-US" sz="3200" b="1" dirty="0">
                <a:latin typeface="+mj-ea"/>
                <a:ea typeface="+mj-ea"/>
              </a:rPr>
              <a:t>分享今天听到的收获～哪一点对你有提醒或帮助</a:t>
            </a:r>
            <a:endParaRPr lang="en-US" altLang="zh-TW" sz="3200" b="1" dirty="0">
              <a:latin typeface="+mj-ea"/>
              <a:ea typeface="+mj-ea"/>
            </a:endParaRPr>
          </a:p>
          <a:p>
            <a:r>
              <a:rPr lang="en-US" altLang="zh-TW" sz="3200" b="1" dirty="0">
                <a:solidFill>
                  <a:srgbClr val="0070C0"/>
                </a:solidFill>
                <a:latin typeface="+mj-ea"/>
                <a:ea typeface="+mj-ea"/>
              </a:rPr>
              <a:t>2.</a:t>
            </a:r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当我们明白神的任凭，原来是交付的意思，神仍期盼我们在偏行己路中觉察与转回归向祂，其实祂并没有放弃我们，任由我们受苦而不眷顾。这样的理解带给我们在学习明白及走向神旨意上有什么感受？</a:t>
            </a:r>
            <a:endParaRPr lang="zh-TW" altLang="en-US" sz="32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本讲要点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476870"/>
            <a:ext cx="10192304" cy="339899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认识神另类的引导</a:t>
            </a:r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FF0000"/>
                </a:solidFill>
                <a:latin typeface="+mj-ea"/>
                <a:ea typeface="+mj-ea"/>
              </a:rPr>
              <a:t>神任凭</a:t>
            </a:r>
            <a:r>
              <a:rPr lang="en-US" altLang="zh-TW" sz="3000" b="1" dirty="0">
                <a:solidFill>
                  <a:srgbClr val="FF0000"/>
                </a:solidFill>
                <a:latin typeface="+mj-ea"/>
                <a:ea typeface="+mj-ea"/>
              </a:rPr>
              <a:t>…</a:t>
            </a:r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（和合本）更好的理解是</a:t>
            </a:r>
            <a:r>
              <a:rPr lang="zh-TW" altLang="en-US" sz="3000" b="1" dirty="0">
                <a:solidFill>
                  <a:srgbClr val="FF0000"/>
                </a:solidFill>
                <a:latin typeface="+mj-ea"/>
                <a:ea typeface="+mj-ea"/>
              </a:rPr>
              <a:t>神交付，不是放弃</a:t>
            </a:r>
            <a:endParaRPr lang="en-US" altLang="zh-TW" sz="3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当我们一直忽视神积极的旨意与引导时，神用另一种方式引导我们回转归向祂</a:t>
            </a:r>
            <a:r>
              <a:rPr lang="en-US" altLang="zh-TW" sz="3000" b="1" dirty="0">
                <a:solidFill>
                  <a:srgbClr val="0070C0"/>
                </a:solidFill>
                <a:latin typeface="+mj-ea"/>
                <a:ea typeface="+mj-ea"/>
              </a:rPr>
              <a:t>……</a:t>
            </a:r>
            <a:endParaRPr lang="en-US" altLang="zh-TW" sz="3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3600" b="1" dirty="0">
                <a:latin typeface="+mj-ea"/>
                <a:ea typeface="+mj-ea"/>
              </a:rPr>
              <a:t>应用</a:t>
            </a:r>
            <a:endParaRPr lang="en-US" altLang="zh-TW" sz="3600" b="1" dirty="0"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对神引导我们前行的心有安全感。有时绕路也有不同的风景</a:t>
            </a:r>
            <a:endParaRPr lang="en-US" altLang="zh-TW" sz="3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latin typeface="+mj-ea"/>
              <a:ea typeface="+mj-ea"/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当人硬心时，神另类的旨意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3379" y="2494627"/>
            <a:ext cx="5442012" cy="3612834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+mj-ea"/>
                <a:ea typeface="+mj-ea"/>
              </a:rPr>
              <a:t>引言～承接上一讲</a:t>
            </a:r>
            <a:endParaRPr lang="en-US" altLang="zh-TW" sz="36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神另类引导的旨意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我们总有硬心（固执在错的事上的时候）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明明知道，却忽视对的事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200" b="1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1348" y="2669309"/>
            <a:ext cx="5306879" cy="35467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9:27-31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2512543"/>
            <a:ext cx="9601196" cy="391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+mj-ea"/>
                <a:ea typeface="+mj-ea"/>
              </a:rPr>
              <a:t>27 </a:t>
            </a:r>
            <a:r>
              <a:rPr lang="zh-TW" altLang="en-US" b="1" dirty="0">
                <a:latin typeface="+mj-ea"/>
                <a:ea typeface="+mj-ea"/>
              </a:rPr>
              <a:t>所以你将他们交在敌人的手中，磨难他们。他们遭难的时候哀求你，你就从天上垂听，照你的大怜悯赐给他们拯救者，救他们脱离敌人的手。 </a:t>
            </a:r>
            <a:r>
              <a:rPr lang="en-US" altLang="zh-TW" b="1" dirty="0">
                <a:latin typeface="+mj-ea"/>
                <a:ea typeface="+mj-ea"/>
              </a:rPr>
              <a:t>28 </a:t>
            </a:r>
            <a:r>
              <a:rPr lang="zh-TW" altLang="en-US" b="1" dirty="0">
                <a:latin typeface="+mj-ea"/>
                <a:ea typeface="+mj-ea"/>
              </a:rPr>
              <a:t>但他们得平安之后，又在你面前行恶，所以你丢弃他们在仇敌的手中，使仇敌辖制他们。然而他们转回哀求你，你仍从天上垂听，屡次照你的怜悯拯救他们， </a:t>
            </a:r>
            <a:r>
              <a:rPr lang="en-US" altLang="zh-TW" b="1" dirty="0">
                <a:latin typeface="+mj-ea"/>
                <a:ea typeface="+mj-ea"/>
              </a:rPr>
              <a:t>29 </a:t>
            </a:r>
            <a:r>
              <a:rPr lang="zh-TW" altLang="en-US" b="1" dirty="0">
                <a:latin typeface="+mj-ea"/>
                <a:ea typeface="+mj-ea"/>
              </a:rPr>
              <a:t>又警戒他们，要使他们归服你的律法。他们却行事狂傲，不听从你的诫命，干犯你的典章（人若遵行就必因此活着），扭转肩头，硬着颈项，不肯听从。 </a:t>
            </a:r>
            <a:r>
              <a:rPr lang="en-US" altLang="zh-TW" b="1" dirty="0">
                <a:latin typeface="+mj-ea"/>
                <a:ea typeface="+mj-ea"/>
              </a:rPr>
              <a:t>30 </a:t>
            </a:r>
            <a:r>
              <a:rPr lang="zh-TW" altLang="en-US" b="1" dirty="0">
                <a:latin typeface="+mj-ea"/>
                <a:ea typeface="+mj-ea"/>
              </a:rPr>
              <a:t>但你多年宽容他们，又用你的灵藉众先知劝戒他们，他们仍不听从，所以你将他们交在列国之民的手中。 </a:t>
            </a:r>
            <a:r>
              <a:rPr lang="en-US" altLang="zh-TW" b="1" dirty="0">
                <a:latin typeface="+mj-ea"/>
                <a:ea typeface="+mj-ea"/>
              </a:rPr>
              <a:t>31 </a:t>
            </a:r>
            <a:r>
              <a:rPr lang="zh-TW" altLang="en-US" b="1" dirty="0">
                <a:latin typeface="+mj-ea"/>
                <a:ea typeface="+mj-ea"/>
              </a:rPr>
              <a:t>然而你大发怜悯，不全然灭绝他们，也不丢弃他们；因为你是有恩典、有怜悯的　神。</a:t>
            </a:r>
            <a:endParaRPr lang="zh-TW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罗</a:t>
            </a:r>
            <a:r>
              <a:rPr lang="en-US" altLang="zh-TW" b="1" dirty="0">
                <a:latin typeface="+mj-ea"/>
              </a:rPr>
              <a:t>1:24-31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46215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+mj-ea"/>
                <a:ea typeface="+mj-ea"/>
              </a:rPr>
              <a:t>24 </a:t>
            </a:r>
            <a:r>
              <a:rPr lang="zh-TW" altLang="en-US" sz="2800" b="1" dirty="0">
                <a:latin typeface="+mj-ea"/>
                <a:ea typeface="+mj-ea"/>
              </a:rPr>
              <a:t>所以，神任凭他们逞着心里的情欲行污秽的事，以致彼此玷辱自己的身体。 </a:t>
            </a:r>
            <a:r>
              <a:rPr lang="en-US" altLang="zh-TW" sz="2800" b="1" dirty="0">
                <a:latin typeface="+mj-ea"/>
                <a:ea typeface="+mj-ea"/>
              </a:rPr>
              <a:t>25 </a:t>
            </a:r>
            <a:r>
              <a:rPr lang="zh-TW" altLang="en-US" sz="2800" b="1" dirty="0">
                <a:latin typeface="+mj-ea"/>
                <a:ea typeface="+mj-ea"/>
              </a:rPr>
              <a:t>他们将神的真实变为虚谎，去敬拜事奉受造之物，不敬奉那造物的主；主乃是可称颂的，直到永远。阿们！ </a:t>
            </a:r>
            <a:r>
              <a:rPr lang="en-US" altLang="zh-TW" sz="2800" b="1" dirty="0">
                <a:latin typeface="+mj-ea"/>
                <a:ea typeface="+mj-ea"/>
              </a:rPr>
              <a:t>26 </a:t>
            </a:r>
            <a:r>
              <a:rPr lang="zh-TW" altLang="en-US" sz="2800" b="1" dirty="0">
                <a:latin typeface="+mj-ea"/>
                <a:ea typeface="+mj-ea"/>
              </a:rPr>
              <a:t>因此，神任凭他们放纵可羞耻的情欲。他们的女人把顺性的用处变为逆性的用处； </a:t>
            </a:r>
            <a:r>
              <a:rPr lang="en-US" altLang="zh-TW" sz="2800" b="1" dirty="0">
                <a:latin typeface="+mj-ea"/>
                <a:ea typeface="+mj-ea"/>
              </a:rPr>
              <a:t>27 </a:t>
            </a:r>
            <a:r>
              <a:rPr lang="zh-TW" altLang="en-US" sz="2800" b="1" dirty="0">
                <a:latin typeface="+mj-ea"/>
                <a:ea typeface="+mj-ea"/>
              </a:rPr>
              <a:t>男人也是如此，弃了女人顺性的用处，欲火攻心，彼此贪恋，男和男行可羞耻的事，就在自己身上受这妄为当得的报应</a:t>
            </a:r>
            <a:endParaRPr lang="zh-TW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罗</a:t>
            </a:r>
            <a:r>
              <a:rPr lang="en-US" altLang="zh-TW" b="1" dirty="0">
                <a:latin typeface="+mj-ea"/>
              </a:rPr>
              <a:t>1:24-31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46215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+mj-ea"/>
                <a:ea typeface="+mj-ea"/>
              </a:rPr>
              <a:t>28 </a:t>
            </a:r>
            <a:r>
              <a:rPr lang="zh-TW" altLang="en-US" sz="2800" b="1" dirty="0">
                <a:latin typeface="+mj-ea"/>
                <a:ea typeface="+mj-ea"/>
              </a:rPr>
              <a:t>他们既然故意不认识神，神就任凭他们存邪僻的心，行那些不合理的事；</a:t>
            </a:r>
            <a:r>
              <a:rPr lang="en-US" altLang="zh-TW" sz="2800" b="1" dirty="0">
                <a:latin typeface="+mj-ea"/>
                <a:ea typeface="+mj-ea"/>
              </a:rPr>
              <a:t>29 </a:t>
            </a:r>
            <a:r>
              <a:rPr lang="zh-TW" altLang="en-US" sz="2800" b="1" dirty="0">
                <a:latin typeface="+mj-ea"/>
                <a:ea typeface="+mj-ea"/>
              </a:rPr>
              <a:t>装满了各样不义、邪恶、贪婪、恶毒（或作：阴毒），满心是嫉妒、凶杀、争竞、诡诈、毒恨； </a:t>
            </a:r>
            <a:r>
              <a:rPr lang="en-US" altLang="zh-TW" sz="2800" b="1" dirty="0">
                <a:latin typeface="+mj-ea"/>
                <a:ea typeface="+mj-ea"/>
              </a:rPr>
              <a:t>30 </a:t>
            </a:r>
            <a:r>
              <a:rPr lang="zh-TW" altLang="en-US" sz="2800" b="1" dirty="0">
                <a:latin typeface="+mj-ea"/>
                <a:ea typeface="+mj-ea"/>
              </a:rPr>
              <a:t>又是谗毁的、背后说人的、怨恨神的（或作：被神所憎恶的）、侮慢人的、狂傲的、自夸的、捏造恶事的、违背父母的。 </a:t>
            </a:r>
            <a:r>
              <a:rPr lang="en-US" altLang="zh-TW" sz="2800" b="1" dirty="0">
                <a:latin typeface="+mj-ea"/>
                <a:ea typeface="+mj-ea"/>
              </a:rPr>
              <a:t>31 </a:t>
            </a:r>
            <a:r>
              <a:rPr lang="zh-TW" altLang="en-US" sz="2800" b="1" dirty="0">
                <a:latin typeface="+mj-ea"/>
                <a:ea typeface="+mj-ea"/>
              </a:rPr>
              <a:t>无知的，背约的，无亲情的，不怜悯人的。</a:t>
            </a:r>
            <a:endParaRPr lang="zh-TW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当人硬心时，神另类的旨意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320" y="2485749"/>
            <a:ext cx="9831278" cy="3612834"/>
          </a:xfrm>
        </p:spPr>
        <p:txBody>
          <a:bodyPr>
            <a:normAutofit fontScale="62500"/>
          </a:bodyPr>
          <a:lstStyle/>
          <a:p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尼希米记的背景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神的百姓被掳到外邦，受欺压困苦。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摩西早已预言悖逆不肯悔改的后果（申</a:t>
            </a:r>
            <a:r>
              <a:rPr lang="en-US" altLang="zh-TW" sz="3200" b="1" dirty="0">
                <a:latin typeface="+mj-ea"/>
                <a:ea typeface="+mj-ea"/>
              </a:rPr>
              <a:t>31-32</a:t>
            </a:r>
            <a:r>
              <a:rPr lang="zh-TW" altLang="en-US" sz="3200" b="1" dirty="0">
                <a:latin typeface="+mj-ea"/>
                <a:ea typeface="+mj-ea"/>
              </a:rPr>
              <a:t>）并写下诗歌传唱提醒以色列人。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神差遣许多先知呼吁神百姓悔改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在被掳之地仍有保守与祝福</a:t>
            </a:r>
            <a:r>
              <a:rPr lang="en-US" altLang="zh-TW" sz="3200" b="1" dirty="0">
                <a:latin typeface="+mj-ea"/>
                <a:ea typeface="+mj-ea"/>
              </a:rPr>
              <a:t>ex:</a:t>
            </a:r>
            <a:r>
              <a:rPr lang="zh-TW" altLang="en-US" sz="3200" b="1" dirty="0">
                <a:latin typeface="+mj-ea"/>
                <a:ea typeface="+mj-ea"/>
              </a:rPr>
              <a:t>但以理书，以斯帖记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以斯拉，尼希米，所罗巴伯</a:t>
            </a:r>
            <a:r>
              <a:rPr lang="en-US" altLang="zh-TW" sz="3200" b="1" dirty="0">
                <a:latin typeface="+mj-ea"/>
                <a:ea typeface="+mj-ea"/>
              </a:rPr>
              <a:t>….</a:t>
            </a:r>
            <a:r>
              <a:rPr lang="zh-TW" altLang="en-US" sz="3200" b="1" dirty="0">
                <a:latin typeface="+mj-ea"/>
                <a:ea typeface="+mj-ea"/>
              </a:rPr>
              <a:t>归回的世代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1" y="606968"/>
            <a:ext cx="9601196" cy="1303867"/>
          </a:xfrm>
        </p:spPr>
        <p:txBody>
          <a:bodyPr>
            <a:noAutofit/>
          </a:bodyPr>
          <a:lstStyle/>
          <a:p>
            <a:r>
              <a:rPr lang="zh-TW" altLang="en-US" sz="3600" b="1" dirty="0"/>
              <a:t>上帝不断地呼吁神的百姓转回神积极的旨意却遭持续的忽略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1"/>
          <a:srcRect b="23316"/>
          <a:stretch>
            <a:fillRect/>
          </a:stretch>
        </p:blipFill>
        <p:spPr>
          <a:xfrm>
            <a:off x="513424" y="1850500"/>
            <a:ext cx="10969840" cy="4731799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7794594" y="4876145"/>
            <a:ext cx="0" cy="6191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794594" y="5033613"/>
            <a:ext cx="23703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尼希米记的时代</a:t>
            </a:r>
            <a:endParaRPr lang="zh-TW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886113" y="6521965"/>
            <a:ext cx="519639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图片引自</a:t>
            </a:r>
            <a:r>
              <a:rPr lang="en-US" altLang="zh-TW" dirty="0"/>
              <a:t>http://unsungchess.com/archives/7034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当人硬心时，神另类的旨意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320" y="2423605"/>
            <a:ext cx="9831278" cy="3612834"/>
          </a:xfrm>
        </p:spPr>
        <p:txBody>
          <a:bodyPr>
            <a:normAutofit lnSpcReduction="10000"/>
          </a:bodyPr>
          <a:lstStyle/>
          <a:p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如果我们是尼希米时代的人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我们会怎么看待自己当下的处境？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我们列祖犯罪为什么是我们受苦？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祂放弃我们了吗？神还愿意同在吗？</a:t>
            </a:r>
            <a:endParaRPr lang="en-US" altLang="zh-TW" sz="3200" b="1" dirty="0">
              <a:latin typeface="+mj-ea"/>
              <a:ea typeface="+mj-ea"/>
            </a:endParaRPr>
          </a:p>
          <a:p>
            <a:r>
              <a:rPr lang="zh-TW" altLang="en-US" sz="3600" b="1" dirty="0">
                <a:solidFill>
                  <a:srgbClr val="FF0000"/>
                </a:solidFill>
                <a:latin typeface="+mj-ea"/>
                <a:ea typeface="+mj-ea"/>
              </a:rPr>
              <a:t>看苦难还是看先知归回的应许？</a:t>
            </a:r>
            <a:endParaRPr lang="en-US" altLang="zh-TW" sz="36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WPS 演示</Application>
  <PresentationFormat>寬螢幕</PresentationFormat>
  <Paragraphs>128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Arial</vt:lpstr>
      <vt:lpstr>微軟正黑體</vt:lpstr>
      <vt:lpstr>汉仪中黑KW</vt:lpstr>
      <vt:lpstr>Garamond</vt:lpstr>
      <vt:lpstr>苹方-简</vt:lpstr>
      <vt:lpstr>微软雅黑</vt:lpstr>
      <vt:lpstr>汉仪旗黑</vt:lpstr>
      <vt:lpstr>宋体</vt:lpstr>
      <vt:lpstr>Arial Unicode MS</vt:lpstr>
      <vt:lpstr>PMingLiU</vt:lpstr>
      <vt:lpstr>宋体-繁</vt:lpstr>
      <vt:lpstr>方正舒体</vt:lpstr>
      <vt:lpstr>Calibri</vt:lpstr>
      <vt:lpstr>Helvetica Neue</vt:lpstr>
      <vt:lpstr>等线</vt:lpstr>
      <vt:lpstr>汉仪中等线KW</vt:lpstr>
      <vt:lpstr>微軟正黑體</vt:lpstr>
      <vt:lpstr>有機</vt:lpstr>
      <vt:lpstr>信心的脚步系列 第七讲 当人硬心时，神另类的旨意 尼9:27-31，罗1:24-31 </vt:lpstr>
      <vt:lpstr>本讲要点</vt:lpstr>
      <vt:lpstr>当人硬心时，神另类的旨意</vt:lpstr>
      <vt:lpstr>尼9:27-31</vt:lpstr>
      <vt:lpstr>罗1:24-31</vt:lpstr>
      <vt:lpstr>罗1:24-31</vt:lpstr>
      <vt:lpstr>当人硬心时，神另类的旨意</vt:lpstr>
      <vt:lpstr>上帝不断地呼吁神的百姓转回神积极的旨意却遭持续的忽略</vt:lpstr>
      <vt:lpstr>当人硬心时，神另类的旨意</vt:lpstr>
      <vt:lpstr>当人硬心时，神另类的旨意</vt:lpstr>
      <vt:lpstr>当人硬心时，神另类的旨意</vt:lpstr>
      <vt:lpstr>当人硬心时，神另类的旨意</vt:lpstr>
      <vt:lpstr>当人硬心时，神另类的旨意</vt:lpstr>
      <vt:lpstr>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信心的腳步系列 第二講 人的計畫與神的引導 創15-21</dc:title>
  <dc:creator>宇倫 蔡</dc:creator>
  <cp:lastModifiedBy>陈 赛特</cp:lastModifiedBy>
  <cp:revision>185</cp:revision>
  <dcterms:created xsi:type="dcterms:W3CDTF">2024-01-05T14:10:47Z</dcterms:created>
  <dcterms:modified xsi:type="dcterms:W3CDTF">2024-01-05T14:10:47Z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AD8061D07A5B03E0A80B9865F93F29C7_42</vt:lpwstr>
  </property>
  <property fmtid="{D5CDD505-2E9C-101B-9397-08002B2CF9AE}" pid="3" name="KSOProductBuildVer">
    <vt:lpwstr>2052-5.4.1.7920</vt:lpwstr>
  </property>
</Properties>
</file>