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20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97208" y="138348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Keyloggers</a:t>
            </a:r>
            <a:r>
              <a:rPr lang="en-US"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P.Sangeetha</a:t>
            </a:r>
            <a:endParaRPr lang="en-US" sz="2000" b="1" dirty="0" smtClean="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M.P.Nachimuthu</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M.Jagnathan</a:t>
            </a:r>
            <a:r>
              <a:rPr lang="en-US" sz="2000" b="1" dirty="0" smtClean="0">
                <a:solidFill>
                  <a:schemeClr val="accent1">
                    <a:lumMod val="75000"/>
                  </a:schemeClr>
                </a:solidFill>
                <a:latin typeface="Arial"/>
                <a:cs typeface="Arial"/>
              </a:rPr>
              <a:t> Engineering College</a:t>
            </a:r>
          </a:p>
          <a:p>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46468" y="977935"/>
            <a:ext cx="11029615" cy="4673324"/>
          </a:xfrm>
        </p:spPr>
        <p:txBody>
          <a:bodyPr>
            <a:normAutofit/>
          </a:bodyPr>
          <a:lstStyle/>
          <a:p>
            <a:pPr>
              <a:buFont typeface="Arial" panose="020B0604020202020204" pitchFamily="34" charset="0"/>
              <a:buChar char="•"/>
            </a:pPr>
            <a:r>
              <a:rPr lang="en-US" sz="2400" dirty="0">
                <a:solidFill>
                  <a:srgbClr val="0D0D0D"/>
                </a:solidFill>
                <a:latin typeface="Times New Roman" pitchFamily="18" charset="0"/>
                <a:cs typeface="Times New Roman" pitchFamily="18" charset="0"/>
              </a:rPr>
              <a:t>Websites like </a:t>
            </a:r>
            <a:r>
              <a:rPr lang="en-US" sz="2400" dirty="0" err="1">
                <a:solidFill>
                  <a:srgbClr val="0D0D0D"/>
                </a:solidFill>
                <a:latin typeface="Times New Roman" pitchFamily="18" charset="0"/>
                <a:cs typeface="Times New Roman" pitchFamily="18" charset="0"/>
              </a:rPr>
              <a:t>SecurityFocus</a:t>
            </a:r>
            <a:r>
              <a:rPr lang="en-US" sz="2400" dirty="0">
                <a:solidFill>
                  <a:srgbClr val="0D0D0D"/>
                </a:solidFill>
                <a:latin typeface="Times New Roman" pitchFamily="18" charset="0"/>
                <a:cs typeface="Times New Roman" pitchFamily="18" charset="0"/>
              </a:rPr>
              <a:t>, SANS Institute, and Krebs on Security often cover security-related topics, including </a:t>
            </a:r>
            <a:r>
              <a:rPr lang="en-US" sz="2400" dirty="0" err="1">
                <a:solidFill>
                  <a:srgbClr val="0D0D0D"/>
                </a:solidFill>
                <a:latin typeface="Times New Roman" pitchFamily="18" charset="0"/>
                <a:cs typeface="Times New Roman" pitchFamily="18" charset="0"/>
              </a:rPr>
              <a:t>keyloggers</a:t>
            </a:r>
            <a:r>
              <a:rPr lang="en-US" sz="2400" dirty="0">
                <a:solidFill>
                  <a:srgbClr val="0D0D0D"/>
                </a:solidFill>
                <a:latin typeface="Times New Roman" pitchFamily="18" charset="0"/>
                <a:cs typeface="Times New Roman" pitchFamily="18" charset="0"/>
              </a:rPr>
              <a:t> and ways to protect against them.</a:t>
            </a:r>
          </a:p>
          <a:p>
            <a:pPr>
              <a:buFont typeface="Arial" panose="020B0604020202020204" pitchFamily="34" charset="0"/>
              <a:buChar char="•"/>
            </a:pPr>
            <a:r>
              <a:rPr lang="en-US" sz="2400" dirty="0">
                <a:solidFill>
                  <a:srgbClr val="0D0D0D"/>
                </a:solidFill>
                <a:latin typeface="Times New Roman" pitchFamily="18" charset="0"/>
                <a:cs typeface="Times New Roman" pitchFamily="18" charset="0"/>
              </a:rPr>
              <a:t>Blogs and forums dedicated to </a:t>
            </a:r>
            <a:r>
              <a:rPr lang="en-US" sz="2400" dirty="0" err="1">
                <a:solidFill>
                  <a:srgbClr val="0D0D0D"/>
                </a:solidFill>
                <a:latin typeface="Times New Roman" pitchFamily="18" charset="0"/>
                <a:cs typeface="Times New Roman" pitchFamily="18" charset="0"/>
              </a:rPr>
              <a:t>cybersecurity</a:t>
            </a:r>
            <a:r>
              <a:rPr lang="en-US" sz="2400" dirty="0">
                <a:solidFill>
                  <a:srgbClr val="0D0D0D"/>
                </a:solidFill>
                <a:latin typeface="Times New Roman" pitchFamily="18" charset="0"/>
                <a:cs typeface="Times New Roman" pitchFamily="18" charset="0"/>
              </a:rPr>
              <a:t>, such as </a:t>
            </a:r>
            <a:r>
              <a:rPr lang="en-US" sz="2400" dirty="0" err="1">
                <a:solidFill>
                  <a:srgbClr val="0D0D0D"/>
                </a:solidFill>
                <a:latin typeface="Times New Roman" pitchFamily="18" charset="0"/>
                <a:cs typeface="Times New Roman" pitchFamily="18" charset="0"/>
              </a:rPr>
              <a:t>Reddit's</a:t>
            </a:r>
            <a:r>
              <a:rPr lang="en-US" sz="2400" dirty="0">
                <a:solidFill>
                  <a:srgbClr val="0D0D0D"/>
                </a:solidFill>
                <a:latin typeface="Times New Roman" pitchFamily="18" charset="0"/>
                <a:cs typeface="Times New Roman" pitchFamily="18" charset="0"/>
              </a:rPr>
              <a:t> r/</a:t>
            </a:r>
            <a:r>
              <a:rPr lang="en-US" sz="2400" dirty="0" err="1">
                <a:solidFill>
                  <a:srgbClr val="0D0D0D"/>
                </a:solidFill>
                <a:latin typeface="Times New Roman" pitchFamily="18" charset="0"/>
                <a:cs typeface="Times New Roman" pitchFamily="18" charset="0"/>
              </a:rPr>
              <a:t>netsec</a:t>
            </a:r>
            <a:r>
              <a:rPr lang="en-US" sz="2400" dirty="0">
                <a:solidFill>
                  <a:srgbClr val="0D0D0D"/>
                </a:solidFill>
                <a:latin typeface="Times New Roman" pitchFamily="18" charset="0"/>
                <a:cs typeface="Times New Roman" pitchFamily="18" charset="0"/>
              </a:rPr>
              <a:t>, often have discussions and resources on </a:t>
            </a:r>
            <a:r>
              <a:rPr lang="en-US" sz="2400" dirty="0" err="1">
                <a:solidFill>
                  <a:srgbClr val="0D0D0D"/>
                </a:solidFill>
                <a:latin typeface="Times New Roman" pitchFamily="18" charset="0"/>
                <a:cs typeface="Times New Roman" pitchFamily="18" charset="0"/>
              </a:rPr>
              <a:t>keyloggers</a:t>
            </a:r>
            <a:r>
              <a:rPr lang="en-US" sz="2400" dirty="0">
                <a:solidFill>
                  <a:srgbClr val="0D0D0D"/>
                </a:solidFill>
                <a:latin typeface="Times New Roman" pitchFamily="18" charset="0"/>
                <a:cs typeface="Times New Roman" pitchFamily="18" charset="0"/>
              </a:rPr>
              <a:t> and security best practices.</a:t>
            </a:r>
          </a:p>
          <a:p>
            <a:pPr>
              <a:buFont typeface="Arial" panose="020B0604020202020204" pitchFamily="34" charset="0"/>
              <a:buChar char="•"/>
            </a:pPr>
            <a:r>
              <a:rPr lang="en-IN" sz="2400" dirty="0">
                <a:solidFill>
                  <a:srgbClr val="0D0D0D"/>
                </a:solidFill>
                <a:latin typeface="Times New Roman" pitchFamily="18" charset="0"/>
                <a:cs typeface="Times New Roman" pitchFamily="18" charset="0"/>
              </a:rPr>
              <a:t>Look into reputable anti-</a:t>
            </a:r>
            <a:r>
              <a:rPr lang="en-IN" sz="2400" dirty="0" err="1">
                <a:solidFill>
                  <a:srgbClr val="0D0D0D"/>
                </a:solidFill>
                <a:latin typeface="Times New Roman" pitchFamily="18" charset="0"/>
                <a:cs typeface="Times New Roman" pitchFamily="18" charset="0"/>
              </a:rPr>
              <a:t>keylogger</a:t>
            </a:r>
            <a:r>
              <a:rPr lang="en-IN" sz="2400" dirty="0">
                <a:solidFill>
                  <a:srgbClr val="0D0D0D"/>
                </a:solidFill>
                <a:latin typeface="Times New Roman" pitchFamily="18" charset="0"/>
                <a:cs typeface="Times New Roman" pitchFamily="18" charset="0"/>
              </a:rPr>
              <a:t> software solutions such as </a:t>
            </a:r>
            <a:r>
              <a:rPr lang="en-IN" sz="2400" dirty="0" err="1">
                <a:solidFill>
                  <a:srgbClr val="0D0D0D"/>
                </a:solidFill>
                <a:latin typeface="Times New Roman" pitchFamily="18" charset="0"/>
                <a:cs typeface="Times New Roman" pitchFamily="18" charset="0"/>
              </a:rPr>
              <a:t>SpyShelter</a:t>
            </a:r>
            <a:r>
              <a:rPr lang="en-IN" sz="2400" dirty="0">
                <a:solidFill>
                  <a:srgbClr val="0D0D0D"/>
                </a:solidFill>
                <a:latin typeface="Times New Roman" pitchFamily="18" charset="0"/>
                <a:cs typeface="Times New Roman" pitchFamily="18" charset="0"/>
              </a:rPr>
              <a:t>, </a:t>
            </a:r>
            <a:r>
              <a:rPr lang="en-IN" sz="2400" dirty="0" err="1">
                <a:solidFill>
                  <a:srgbClr val="0D0D0D"/>
                </a:solidFill>
                <a:latin typeface="Times New Roman" pitchFamily="18" charset="0"/>
                <a:cs typeface="Times New Roman" pitchFamily="18" charset="0"/>
              </a:rPr>
              <a:t>Zemana</a:t>
            </a:r>
            <a:r>
              <a:rPr lang="en-IN" sz="2400" dirty="0">
                <a:solidFill>
                  <a:srgbClr val="0D0D0D"/>
                </a:solidFill>
                <a:latin typeface="Times New Roman" pitchFamily="18" charset="0"/>
                <a:cs typeface="Times New Roman" pitchFamily="18" charset="0"/>
              </a:rPr>
              <a:t> </a:t>
            </a:r>
            <a:r>
              <a:rPr lang="en-IN" sz="2400" dirty="0" err="1">
                <a:solidFill>
                  <a:srgbClr val="0D0D0D"/>
                </a:solidFill>
                <a:latin typeface="Times New Roman" pitchFamily="18" charset="0"/>
                <a:cs typeface="Times New Roman" pitchFamily="18" charset="0"/>
              </a:rPr>
              <a:t>AntiLogger</a:t>
            </a:r>
            <a:r>
              <a:rPr lang="en-IN" sz="2400" dirty="0">
                <a:solidFill>
                  <a:srgbClr val="0D0D0D"/>
                </a:solidFill>
                <a:latin typeface="Times New Roman" pitchFamily="18" charset="0"/>
                <a:cs typeface="Times New Roman" pitchFamily="18" charset="0"/>
              </a:rPr>
              <a:t>, and </a:t>
            </a:r>
            <a:r>
              <a:rPr lang="en-IN" sz="2400" dirty="0" err="1">
                <a:solidFill>
                  <a:srgbClr val="0D0D0D"/>
                </a:solidFill>
                <a:latin typeface="Times New Roman" pitchFamily="18" charset="0"/>
                <a:cs typeface="Times New Roman" pitchFamily="18" charset="0"/>
              </a:rPr>
              <a:t>KeyScrambler</a:t>
            </a:r>
            <a:r>
              <a:rPr lang="en-IN" sz="2400" dirty="0">
                <a:solidFill>
                  <a:srgbClr val="0D0D0D"/>
                </a:solidFill>
                <a:latin typeface="Times New Roman" pitchFamily="18" charset="0"/>
                <a:cs typeface="Times New Roman" pitchFamily="18" charset="0"/>
              </a:rPr>
              <a:t>. These tools can help prevent </a:t>
            </a:r>
            <a:r>
              <a:rPr lang="en-IN" sz="2400" dirty="0" err="1">
                <a:solidFill>
                  <a:srgbClr val="0D0D0D"/>
                </a:solidFill>
                <a:latin typeface="Times New Roman" pitchFamily="18" charset="0"/>
                <a:cs typeface="Times New Roman" pitchFamily="18" charset="0"/>
              </a:rPr>
              <a:t>keyloggers</a:t>
            </a:r>
            <a:r>
              <a:rPr lang="en-IN" sz="2400" dirty="0">
                <a:solidFill>
                  <a:srgbClr val="0D0D0D"/>
                </a:solidFill>
                <a:latin typeface="Times New Roman" pitchFamily="18" charset="0"/>
                <a:cs typeface="Times New Roman" pitchFamily="18" charset="0"/>
              </a:rPr>
              <a:t> from capturing sensitive information</a:t>
            </a:r>
            <a:r>
              <a:rPr lang="en-IN" sz="2400" dirty="0" smtClean="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r>
              <a:rPr lang="en-US" dirty="0">
                <a:solidFill>
                  <a:srgbClr val="0D0D0D"/>
                </a:solidFill>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A </a:t>
            </a:r>
            <a:r>
              <a:rPr lang="en-US" dirty="0" err="1">
                <a:solidFill>
                  <a:srgbClr val="0D0D0D"/>
                </a:solidFill>
                <a:latin typeface="Times New Roman" pitchFamily="18" charset="0"/>
                <a:cs typeface="Times New Roman" pitchFamily="18" charset="0"/>
              </a:rPr>
              <a:t>keylogger</a:t>
            </a:r>
            <a:r>
              <a:rPr lang="en-US" dirty="0">
                <a:solidFill>
                  <a:srgbClr val="0D0D0D"/>
                </a:solidFill>
                <a:latin typeface="Times New Roman" pitchFamily="18" charset="0"/>
                <a:cs typeface="Times New Roman" pitchFamily="18" charset="0"/>
              </a:rPr>
              <a:t> is a malicious software or hardware that records keystrokes made by a user on a computer or mobile device. These keystrokes can include sensitive information such as passwords, credit card numbers, and other confidential data.</a:t>
            </a:r>
          </a:p>
          <a:p>
            <a:r>
              <a:rPr lang="en-US" dirty="0">
                <a:solidFill>
                  <a:srgbClr val="0D0D0D"/>
                </a:solidFill>
                <a:latin typeface="Times New Roman" pitchFamily="18" charset="0"/>
                <a:cs typeface="Times New Roman" pitchFamily="18" charset="0"/>
              </a:rPr>
              <a:t>The challenge is to address the threat posed by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and enhance security measures to protect against their infiltration and exploitation. This problem statement encompasses several key aspects:</a:t>
            </a:r>
          </a:p>
          <a:p>
            <a:pPr>
              <a:buFont typeface="+mj-lt"/>
              <a:buAutoNum type="arabicPeriod"/>
            </a:pPr>
            <a:r>
              <a:rPr lang="en-US" b="1" dirty="0">
                <a:solidFill>
                  <a:srgbClr val="0D0D0D"/>
                </a:solidFill>
                <a:latin typeface="Times New Roman" pitchFamily="18" charset="0"/>
                <a:cs typeface="Times New Roman" pitchFamily="18" charset="0"/>
              </a:rPr>
              <a:t>Detection and Prevention:</a:t>
            </a:r>
            <a:endParaRPr lang="en-US" dirty="0">
              <a:solidFill>
                <a:srgbClr val="0D0D0D"/>
              </a:solidFill>
              <a:latin typeface="Times New Roman" pitchFamily="18" charset="0"/>
              <a:cs typeface="Times New Roman" pitchFamily="18" charset="0"/>
            </a:endParaRPr>
          </a:p>
          <a:p>
            <a:pPr marL="742950" lvl="1" indent="-285750">
              <a:buFont typeface="+mj-lt"/>
              <a:buAutoNum type="arabicPeriod"/>
            </a:pPr>
            <a:r>
              <a:rPr lang="en-US" dirty="0">
                <a:solidFill>
                  <a:srgbClr val="0D0D0D"/>
                </a:solidFill>
                <a:latin typeface="Times New Roman" pitchFamily="18" charset="0"/>
                <a:cs typeface="Times New Roman" pitchFamily="18" charset="0"/>
              </a:rPr>
              <a:t>Develop robust methods for detecting the presence of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on various platforms, including computers, smartphones, and other connected devices.</a:t>
            </a:r>
          </a:p>
          <a:p>
            <a:pPr marL="742950" lvl="1" indent="-285750">
              <a:buFont typeface="+mj-lt"/>
              <a:buAutoNum type="arabicPeriod"/>
            </a:pPr>
            <a:r>
              <a:rPr lang="en-US" dirty="0">
                <a:solidFill>
                  <a:srgbClr val="0D0D0D"/>
                </a:solidFill>
                <a:latin typeface="Times New Roman" pitchFamily="18" charset="0"/>
                <a:cs typeface="Times New Roman" pitchFamily="18" charset="0"/>
              </a:rPr>
              <a:t>Implement preventive measures to stop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from installing or executing on systems.</a:t>
            </a:r>
          </a:p>
          <a:p>
            <a:pPr>
              <a:buFont typeface="+mj-lt"/>
              <a:buAutoNum type="arabicPeriod"/>
            </a:pPr>
            <a:r>
              <a:rPr lang="en-US" b="1" dirty="0">
                <a:solidFill>
                  <a:srgbClr val="0D0D0D"/>
                </a:solidFill>
                <a:latin typeface="Times New Roman" pitchFamily="18" charset="0"/>
                <a:cs typeface="Times New Roman" pitchFamily="18" charset="0"/>
              </a:rPr>
              <a:t>User Education and Awareness:</a:t>
            </a:r>
            <a:endParaRPr lang="en-US" dirty="0">
              <a:solidFill>
                <a:srgbClr val="0D0D0D"/>
              </a:solidFill>
              <a:latin typeface="Times New Roman" pitchFamily="18" charset="0"/>
              <a:cs typeface="Times New Roman" pitchFamily="18" charset="0"/>
            </a:endParaRPr>
          </a:p>
          <a:p>
            <a:pPr marL="742950" lvl="1" indent="-285750">
              <a:buFont typeface="+mj-lt"/>
              <a:buAutoNum type="arabicPeriod"/>
            </a:pPr>
            <a:r>
              <a:rPr lang="en-US" dirty="0">
                <a:solidFill>
                  <a:srgbClr val="0D0D0D"/>
                </a:solidFill>
                <a:latin typeface="Times New Roman" pitchFamily="18" charset="0"/>
                <a:cs typeface="Times New Roman" pitchFamily="18" charset="0"/>
              </a:rPr>
              <a:t>Educate users about the risks associated with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and how they can inadvertently install them.</a:t>
            </a:r>
          </a:p>
          <a:p>
            <a:pPr marL="742950" lvl="1" indent="-285750">
              <a:buFont typeface="+mj-lt"/>
              <a:buAutoNum type="arabicPeriod"/>
            </a:pPr>
            <a:r>
              <a:rPr lang="en-US" dirty="0">
                <a:solidFill>
                  <a:srgbClr val="0D0D0D"/>
                </a:solidFill>
                <a:latin typeface="Times New Roman" pitchFamily="18" charset="0"/>
                <a:cs typeface="Times New Roman" pitchFamily="18" charset="0"/>
              </a:rPr>
              <a:t>Raise awareness about safe computing practices to minimize the likelihood of falling victim to </a:t>
            </a:r>
            <a:r>
              <a:rPr lang="en-US" dirty="0" err="1">
                <a:solidFill>
                  <a:srgbClr val="0D0D0D"/>
                </a:solidFill>
                <a:latin typeface="Times New Roman" pitchFamily="18" charset="0"/>
                <a:cs typeface="Times New Roman" pitchFamily="18" charset="0"/>
              </a:rPr>
              <a:t>keylogger</a:t>
            </a:r>
            <a:r>
              <a:rPr lang="en-US" dirty="0">
                <a:solidFill>
                  <a:srgbClr val="0D0D0D"/>
                </a:solidFill>
                <a:latin typeface="Times New Roman" pitchFamily="18" charset="0"/>
                <a:cs typeface="Times New Roman" pitchFamily="18" charset="0"/>
              </a:rPr>
              <a:t> attacks.</a:t>
            </a:r>
          </a:p>
          <a:p>
            <a:pPr marL="305435" indent="-305435"/>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1600" dirty="0">
                <a:solidFill>
                  <a:srgbClr val="0D0D0D"/>
                </a:solidFill>
                <a:latin typeface="Times New Roman" pitchFamily="18" charset="0"/>
                <a:cs typeface="Times New Roman" pitchFamily="18" charset="0"/>
              </a:rPr>
              <a:t>Implementing a </a:t>
            </a:r>
            <a:r>
              <a:rPr lang="en-US" sz="1600" dirty="0" err="1">
                <a:solidFill>
                  <a:srgbClr val="0D0D0D"/>
                </a:solidFill>
                <a:latin typeface="Times New Roman" pitchFamily="18" charset="0"/>
                <a:cs typeface="Times New Roman" pitchFamily="18" charset="0"/>
              </a:rPr>
              <a:t>keylogger</a:t>
            </a:r>
            <a:r>
              <a:rPr lang="en-US" sz="1600" dirty="0">
                <a:solidFill>
                  <a:srgbClr val="0D0D0D"/>
                </a:solidFill>
                <a:latin typeface="Times New Roman" pitchFamily="18" charset="0"/>
                <a:cs typeface="Times New Roman" pitchFamily="18" charset="0"/>
              </a:rPr>
              <a:t>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buFont typeface="+mj-lt"/>
              <a:buAutoNum type="arabicPeriod"/>
            </a:pPr>
            <a:r>
              <a:rPr lang="en-US" sz="1600" b="1" dirty="0">
                <a:solidFill>
                  <a:srgbClr val="0D0D0D"/>
                </a:solidFill>
                <a:latin typeface="Times New Roman" pitchFamily="18" charset="0"/>
                <a:cs typeface="Times New Roman" pitchFamily="18" charset="0"/>
              </a:rPr>
              <a:t>Endpoint Security Software</a:t>
            </a:r>
            <a:r>
              <a:rPr lang="en-US" sz="1600" dirty="0">
                <a:solidFill>
                  <a:srgbClr val="0D0D0D"/>
                </a:solidFill>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a:t>
            </a:r>
            <a:r>
              <a:rPr lang="en-US" sz="1600" dirty="0" err="1">
                <a:solidFill>
                  <a:srgbClr val="0D0D0D"/>
                </a:solidFill>
                <a:latin typeface="Times New Roman" pitchFamily="18" charset="0"/>
                <a:cs typeface="Times New Roman" pitchFamily="18" charset="0"/>
              </a:rPr>
              <a:t>keyloggers</a:t>
            </a:r>
            <a:r>
              <a:rPr lang="en-US" sz="1600" dirty="0">
                <a:solidFill>
                  <a:srgbClr val="0D0D0D"/>
                </a:solidFill>
                <a:latin typeface="Times New Roman" pitchFamily="18" charset="0"/>
                <a:cs typeface="Times New Roman" pitchFamily="18" charset="0"/>
              </a:rPr>
              <a:t>, without compromising user privacy.</a:t>
            </a:r>
          </a:p>
          <a:p>
            <a:pPr>
              <a:buFont typeface="+mj-lt"/>
              <a:buAutoNum type="arabicPeriod"/>
            </a:pPr>
            <a:r>
              <a:rPr lang="en-US" sz="1600" b="1" dirty="0">
                <a:solidFill>
                  <a:srgbClr val="0D0D0D"/>
                </a:solidFill>
                <a:latin typeface="Times New Roman" pitchFamily="18" charset="0"/>
                <a:cs typeface="Times New Roman" pitchFamily="18" charset="0"/>
              </a:rPr>
              <a:t>User Education and Awareness</a:t>
            </a:r>
            <a:r>
              <a:rPr lang="en-US" sz="1600" dirty="0">
                <a:solidFill>
                  <a:srgbClr val="0D0D0D"/>
                </a:solidFill>
                <a:latin typeface="Times New Roman" pitchFamily="18" charset="0"/>
                <a:cs typeface="Times New Roman" pitchFamily="18" charset="0"/>
              </a:rPr>
              <a:t>: Educate users about the risks associated with downloading and installing software from untrusted sources. Encourage them to practice good </a:t>
            </a:r>
            <a:r>
              <a:rPr lang="en-US" sz="1600" dirty="0" err="1">
                <a:solidFill>
                  <a:srgbClr val="0D0D0D"/>
                </a:solidFill>
                <a:latin typeface="Times New Roman" pitchFamily="18" charset="0"/>
                <a:cs typeface="Times New Roman" pitchFamily="18" charset="0"/>
              </a:rPr>
              <a:t>cybersecurity</a:t>
            </a:r>
            <a:r>
              <a:rPr lang="en-US" sz="1600" dirty="0">
                <a:solidFill>
                  <a:srgbClr val="0D0D0D"/>
                </a:solidFill>
                <a:latin typeface="Times New Roman" pitchFamily="18" charset="0"/>
                <a:cs typeface="Times New Roman" pitchFamily="18" charset="0"/>
              </a:rPr>
              <a:t> habits, such as using strong, unique passwords and being cautious when clicking on links or downloading attachments.</a:t>
            </a:r>
          </a:p>
          <a:p>
            <a:pPr>
              <a:buFont typeface="+mj-lt"/>
              <a:buAutoNum type="arabicPeriod"/>
            </a:pPr>
            <a:r>
              <a:rPr lang="en-US" sz="1600" b="1" dirty="0">
                <a:solidFill>
                  <a:srgbClr val="0D0D0D"/>
                </a:solidFill>
                <a:latin typeface="Times New Roman" pitchFamily="18" charset="0"/>
                <a:cs typeface="Times New Roman" pitchFamily="18" charset="0"/>
              </a:rPr>
              <a:t>Implement Multi-factor Authentication (MFA)</a:t>
            </a:r>
            <a:r>
              <a:rPr lang="en-US" sz="1600" dirty="0">
                <a:solidFill>
                  <a:srgbClr val="0D0D0D"/>
                </a:solidFill>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buFont typeface="+mj-lt"/>
              <a:buAutoNum type="arabicPeriod"/>
            </a:pPr>
            <a:r>
              <a:rPr lang="en-US" sz="1600" b="1" dirty="0">
                <a:solidFill>
                  <a:srgbClr val="0D0D0D"/>
                </a:solidFill>
                <a:latin typeface="Times New Roman" pitchFamily="18" charset="0"/>
                <a:cs typeface="Times New Roman" pitchFamily="18" charset="0"/>
              </a:rPr>
              <a:t>Regular Software Updates and Patch Management</a:t>
            </a:r>
            <a:r>
              <a:rPr lang="en-US" sz="1600" dirty="0">
                <a:solidFill>
                  <a:srgbClr val="0D0D0D"/>
                </a:solidFill>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a:t>
            </a:r>
            <a:r>
              <a:rPr lang="en-US" sz="1600" dirty="0" err="1">
                <a:solidFill>
                  <a:srgbClr val="0D0D0D"/>
                </a:solidFill>
                <a:latin typeface="Times New Roman" pitchFamily="18" charset="0"/>
                <a:cs typeface="Times New Roman" pitchFamily="18" charset="0"/>
              </a:rPr>
              <a:t>keyloggers</a:t>
            </a:r>
            <a:r>
              <a:rPr lang="en-US" sz="1600" dirty="0">
                <a:solidFill>
                  <a:srgbClr val="0D0D0D"/>
                </a:solidFill>
                <a:latin typeface="Times New Roman" pitchFamily="18" charset="0"/>
                <a:cs typeface="Times New Roman" pitchFamily="18" charset="0"/>
              </a:rPr>
              <a:t> and other malware.</a:t>
            </a:r>
          </a:p>
          <a:p>
            <a:pPr>
              <a:buFont typeface="+mj-lt"/>
              <a:buAutoNum type="arabicPeriod"/>
            </a:pPr>
            <a:r>
              <a:rPr lang="en-US" sz="1600" b="1" dirty="0">
                <a:solidFill>
                  <a:srgbClr val="0D0D0D"/>
                </a:solidFill>
                <a:latin typeface="Times New Roman" pitchFamily="18" charset="0"/>
                <a:cs typeface="Times New Roman" pitchFamily="18" charset="0"/>
              </a:rPr>
              <a:t>Network Monitoring and Intrusion Detection Systems (IDS)</a:t>
            </a:r>
            <a:r>
              <a:rPr lang="en-US" sz="1600" dirty="0">
                <a:solidFill>
                  <a:srgbClr val="0D0D0D"/>
                </a:solidFill>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r>
              <a:rPr lang="en-US" sz="1200" dirty="0">
                <a:solidFill>
                  <a:srgbClr val="0D0D0D"/>
                </a:solidFill>
                <a:latin typeface="Times New Roman" pitchFamily="18" charset="0"/>
                <a:cs typeface="Times New Roman" pitchFamily="18" charset="0"/>
              </a:rPr>
              <a:t>.</a:t>
            </a:r>
          </a:p>
          <a:p>
            <a:pPr marL="0" indent="0">
              <a:buNone/>
            </a:pP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215342"/>
            <a:ext cx="11029615" cy="4760008"/>
          </a:xfrm>
        </p:spPr>
        <p:txBody>
          <a:bodyPr/>
          <a:lstStyle/>
          <a:p>
            <a:r>
              <a:rPr lang="en-US" sz="1800" dirty="0">
                <a:solidFill>
                  <a:srgbClr val="0D0D0D"/>
                </a:solidFill>
                <a:latin typeface="Times New Roman" pitchFamily="18" charset="0"/>
                <a:cs typeface="Times New Roman" pitchFamily="18" charset="0"/>
              </a:rPr>
              <a:t>Implementing a </a:t>
            </a:r>
            <a:r>
              <a:rPr lang="en-US" sz="1800" dirty="0" err="1">
                <a:solidFill>
                  <a:srgbClr val="0D0D0D"/>
                </a:solidFill>
                <a:latin typeface="Times New Roman" pitchFamily="18" charset="0"/>
                <a:cs typeface="Times New Roman" pitchFamily="18" charset="0"/>
              </a:rPr>
              <a:t>keylogger</a:t>
            </a:r>
            <a:r>
              <a:rPr lang="en-US" sz="1800" dirty="0">
                <a:solidFill>
                  <a:srgbClr val="0D0D0D"/>
                </a:solidFill>
                <a:latin typeface="Times New Roman" pitchFamily="18" charset="0"/>
                <a:cs typeface="Times New Roman" pitchFamily="18" charset="0"/>
              </a:rPr>
              <a:t> as part of a security system requires careful consideration of ethical and legal implications, as well as ensuring it is used responsibly and within the bounds of privacy laws. Here's a general approach to integrating a </a:t>
            </a:r>
            <a:r>
              <a:rPr lang="en-US" sz="1800" dirty="0" err="1">
                <a:solidFill>
                  <a:srgbClr val="0D0D0D"/>
                </a:solidFill>
                <a:latin typeface="Times New Roman" pitchFamily="18" charset="0"/>
                <a:cs typeface="Times New Roman" pitchFamily="18" charset="0"/>
              </a:rPr>
              <a:t>keylogger</a:t>
            </a:r>
            <a:r>
              <a:rPr lang="en-US" sz="1800" dirty="0">
                <a:solidFill>
                  <a:srgbClr val="0D0D0D"/>
                </a:solidFill>
                <a:latin typeface="Times New Roman" pitchFamily="18" charset="0"/>
                <a:cs typeface="Times New Roman" pitchFamily="18" charset="0"/>
              </a:rPr>
              <a:t> into a security system:</a:t>
            </a:r>
          </a:p>
          <a:p>
            <a:pPr>
              <a:buFont typeface="+mj-lt"/>
              <a:buAutoNum type="arabicPeriod"/>
            </a:pPr>
            <a:r>
              <a:rPr lang="en-US" sz="1800" b="1" dirty="0">
                <a:solidFill>
                  <a:srgbClr val="0D0D0D"/>
                </a:solidFill>
                <a:latin typeface="Times New Roman" pitchFamily="18" charset="0"/>
                <a:cs typeface="Times New Roman" pitchFamily="18" charset="0"/>
              </a:rPr>
              <a:t>Define the Purpose</a:t>
            </a:r>
            <a:r>
              <a:rPr lang="en-US" sz="1800" dirty="0">
                <a:solidFill>
                  <a:srgbClr val="0D0D0D"/>
                </a:solidFill>
                <a:latin typeface="Times New Roman" pitchFamily="18" charset="0"/>
                <a:cs typeface="Times New Roman" pitchFamily="18" charset="0"/>
              </a:rPr>
              <a:t>: Determine the specific reasons for integrating a </a:t>
            </a:r>
            <a:r>
              <a:rPr lang="en-US" sz="1800" dirty="0" err="1">
                <a:solidFill>
                  <a:srgbClr val="0D0D0D"/>
                </a:solidFill>
                <a:latin typeface="Times New Roman" pitchFamily="18" charset="0"/>
                <a:cs typeface="Times New Roman" pitchFamily="18" charset="0"/>
              </a:rPr>
              <a:t>keylogger</a:t>
            </a:r>
            <a:r>
              <a:rPr lang="en-US" sz="1800" dirty="0">
                <a:solidFill>
                  <a:srgbClr val="0D0D0D"/>
                </a:solidFill>
                <a:latin typeface="Times New Roman" pitchFamily="18" charset="0"/>
                <a:cs typeface="Times New Roman" pitchFamily="18" charset="0"/>
              </a:rPr>
              <a:t> into the security system. Common purposes include monitoring employee activity, detecting unauthorized access, or investigating security breaches.</a:t>
            </a:r>
          </a:p>
          <a:p>
            <a:pPr>
              <a:buFont typeface="+mj-lt"/>
              <a:buAutoNum type="arabicPeriod"/>
            </a:pPr>
            <a:r>
              <a:rPr lang="en-US" sz="1800" b="1" dirty="0">
                <a:solidFill>
                  <a:srgbClr val="0D0D0D"/>
                </a:solidFill>
                <a:latin typeface="Times New Roman" pitchFamily="18" charset="0"/>
                <a:cs typeface="Times New Roman" pitchFamily="18" charset="0"/>
              </a:rPr>
              <a:t>Legal and Ethical Considerations</a:t>
            </a:r>
            <a:r>
              <a:rPr lang="en-US" sz="1800" dirty="0">
                <a:solidFill>
                  <a:srgbClr val="0D0D0D"/>
                </a:solidFill>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a:t>
            </a:r>
            <a:r>
              <a:rPr lang="en-US" sz="1800" dirty="0" err="1">
                <a:solidFill>
                  <a:srgbClr val="0D0D0D"/>
                </a:solidFill>
                <a:latin typeface="Times New Roman" pitchFamily="18" charset="0"/>
                <a:cs typeface="Times New Roman" pitchFamily="18" charset="0"/>
              </a:rPr>
              <a:t>keylogger</a:t>
            </a:r>
            <a:r>
              <a:rPr lang="en-US" sz="1800" dirty="0">
                <a:solidFill>
                  <a:srgbClr val="0D0D0D"/>
                </a:solidFill>
                <a:latin typeface="Times New Roman" pitchFamily="18" charset="0"/>
                <a:cs typeface="Times New Roman" pitchFamily="18" charset="0"/>
              </a:rPr>
              <a:t>.</a:t>
            </a:r>
          </a:p>
          <a:p>
            <a:pPr>
              <a:buFont typeface="+mj-lt"/>
              <a:buAutoNum type="arabicPeriod"/>
            </a:pPr>
            <a:r>
              <a:rPr lang="en-US" sz="1800" b="1" dirty="0">
                <a:solidFill>
                  <a:srgbClr val="0D0D0D"/>
                </a:solidFill>
                <a:latin typeface="Times New Roman" pitchFamily="18" charset="0"/>
                <a:cs typeface="Times New Roman" pitchFamily="18" charset="0"/>
              </a:rPr>
              <a:t>Selecting the Right </a:t>
            </a:r>
            <a:r>
              <a:rPr lang="en-US" sz="1800" b="1" dirty="0" err="1">
                <a:solidFill>
                  <a:srgbClr val="0D0D0D"/>
                </a:solidFill>
                <a:latin typeface="Times New Roman" pitchFamily="18" charset="0"/>
                <a:cs typeface="Times New Roman" pitchFamily="18" charset="0"/>
              </a:rPr>
              <a:t>Keylogger</a:t>
            </a:r>
            <a:r>
              <a:rPr lang="en-US" sz="1800" dirty="0">
                <a:solidFill>
                  <a:srgbClr val="0D0D0D"/>
                </a:solidFill>
                <a:latin typeface="Times New Roman" pitchFamily="18" charset="0"/>
                <a:cs typeface="Times New Roman" pitchFamily="18" charset="0"/>
              </a:rPr>
              <a:t>: Choose a </a:t>
            </a:r>
            <a:r>
              <a:rPr lang="en-US" sz="1800" dirty="0" err="1">
                <a:solidFill>
                  <a:srgbClr val="0D0D0D"/>
                </a:solidFill>
                <a:latin typeface="Times New Roman" pitchFamily="18" charset="0"/>
                <a:cs typeface="Times New Roman" pitchFamily="18" charset="0"/>
              </a:rPr>
              <a:t>keylogger</a:t>
            </a:r>
            <a:r>
              <a:rPr lang="en-US" sz="1800" dirty="0">
                <a:solidFill>
                  <a:srgbClr val="0D0D0D"/>
                </a:solidFill>
                <a:latin typeface="Times New Roman" pitchFamily="18" charset="0"/>
                <a:cs typeface="Times New Roman" pitchFamily="18" charset="0"/>
              </a:rPr>
              <a:t> tool or develop one that meets the requirements of the security system. Consider factors such as compatibility with the target system, stealth capabilities, logging features, and encryption of logged data.</a:t>
            </a:r>
            <a:endParaRPr lang="en-US" sz="18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IN" sz="14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400"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Algorithm Selection:</a:t>
            </a:r>
            <a:endParaRPr lang="en-IN" sz="1400" dirty="0">
              <a:latin typeface="Times New Roman" pitchFamily="18" charset="0"/>
              <a:cs typeface="Times New Roman" pitchFamily="18" charset="0"/>
            </a:endParaRPr>
          </a:p>
          <a:p>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latin typeface="Times New Roman" pitchFamily="18" charset="0"/>
                <a:ea typeface="+mn-lt"/>
                <a:cs typeface="Times New Roman" pitchFamily="18" charset="0"/>
              </a:rPr>
              <a:t>Data Input:</a:t>
            </a:r>
            <a:endParaRPr lang="en-IN" sz="1400" dirty="0">
              <a:latin typeface="Times New Roman" pitchFamily="18" charset="0"/>
              <a:cs typeface="Times New Roman" pitchFamily="18" charset="0"/>
            </a:endParaRPr>
          </a:p>
          <a:p>
            <a:pPr>
              <a:buFont typeface="Arial" panose="020B0604020202020204" pitchFamily="34" charset="0"/>
              <a:buChar char="•"/>
            </a:pPr>
            <a:r>
              <a:rPr lang="en-US" dirty="0">
                <a:solidFill>
                  <a:srgbClr val="0D0D0D"/>
                </a:solidFill>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buFont typeface="Arial" panose="020B0604020202020204" pitchFamily="34" charset="0"/>
              <a:buChar char="•"/>
            </a:pPr>
            <a:r>
              <a:rPr lang="en-US" dirty="0">
                <a:solidFill>
                  <a:srgbClr val="0D0D0D"/>
                </a:solidFill>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buFont typeface="Arial" panose="020B0604020202020204" pitchFamily="34" charset="0"/>
              <a:buChar char="•"/>
            </a:pPr>
            <a:r>
              <a:rPr lang="en-US" dirty="0">
                <a:solidFill>
                  <a:srgbClr val="0D0D0D"/>
                </a:solidFill>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lang="en-IN" dirty="0">
                <a:latin typeface="Times New Roman" pitchFamily="18" charset="0"/>
                <a:ea typeface="+mn-lt"/>
                <a:cs typeface="Times New Roman" pitchFamily="18" charset="0"/>
              </a:rPr>
              <a:t>.</a:t>
            </a:r>
            <a:endParaRPr lang="en-IN" dirty="0">
              <a:latin typeface="Times New Roman" pitchFamily="18" charset="0"/>
              <a:cs typeface="Times New Roman" pitchFamily="18" charset="0"/>
            </a:endParaRPr>
          </a:p>
          <a:p>
            <a:pPr marL="0" indent="0">
              <a:buNone/>
            </a:pPr>
            <a:r>
              <a:rPr lang="en-IN" sz="1400" b="1" dirty="0">
                <a:latin typeface="Times New Roman" pitchFamily="18" charset="0"/>
                <a:ea typeface="+mn-lt"/>
                <a:cs typeface="Times New Roman" pitchFamily="18" charset="0"/>
              </a:rPr>
              <a:t>        Training Process:</a:t>
            </a:r>
            <a:endParaRPr lang="en-IN" sz="1400" dirty="0">
              <a:latin typeface="Times New Roman" pitchFamily="18" charset="0"/>
              <a:cs typeface="Times New Roman" pitchFamily="18" charset="0"/>
            </a:endParaRPr>
          </a:p>
          <a:p>
            <a:pPr marL="629920" lvl="1" indent="-305435"/>
            <a:r>
              <a:rPr lang="en-US" dirty="0">
                <a:solidFill>
                  <a:srgbClr val="0D0D0D"/>
                </a:solidFill>
                <a:latin typeface="Times New Roman" pitchFamily="18" charset="0"/>
                <a:cs typeface="Times New Roman" pitchFamily="18" charset="0"/>
              </a:rPr>
              <a:t> Learn about different types of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including software-based, hardware-based, and kernel-based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a:t>
            </a:r>
          </a:p>
          <a:p>
            <a:pPr marL="324485" lvl="1" indent="0">
              <a:buNone/>
            </a:pPr>
            <a:r>
              <a:rPr lang="en-IN" b="1" dirty="0">
                <a:latin typeface="Times New Roman" pitchFamily="18" charset="0"/>
                <a:ea typeface="+mn-lt"/>
                <a:cs typeface="Times New Roman" pitchFamily="18" charset="0"/>
              </a:rPr>
              <a:t>Prediction Process:</a:t>
            </a:r>
            <a:endParaRPr lang="en-IN" dirty="0">
              <a:latin typeface="Times New Roman" pitchFamily="18" charset="0"/>
              <a:cs typeface="Times New Roman" pitchFamily="18" charset="0"/>
            </a:endParaRPr>
          </a:p>
          <a:p>
            <a:pPr marL="629920" lvl="1" indent="-305435"/>
            <a:r>
              <a:rPr lang="en-US" dirty="0">
                <a:solidFill>
                  <a:srgbClr val="0D0D0D"/>
                </a:solidFill>
                <a:latin typeface="Times New Roman" pitchFamily="18" charset="0"/>
                <a:cs typeface="Times New Roman" pitchFamily="18" charset="0"/>
              </a:rPr>
              <a:t>Predicting the deployment of </a:t>
            </a:r>
            <a:r>
              <a:rPr lang="en-US" dirty="0" err="1">
                <a:solidFill>
                  <a:srgbClr val="0D0D0D"/>
                </a:solidFill>
                <a:latin typeface="Times New Roman" pitchFamily="18" charset="0"/>
                <a:cs typeface="Times New Roman" pitchFamily="18" charset="0"/>
              </a:rPr>
              <a:t>keyloggers</a:t>
            </a:r>
            <a:r>
              <a:rPr lang="en-US" dirty="0">
                <a:solidFill>
                  <a:srgbClr val="0D0D0D"/>
                </a:solidFill>
                <a:latin typeface="Times New Roman" pitchFamily="18" charset="0"/>
                <a:cs typeface="Times New Roman" pitchFamily="18" charset="0"/>
              </a:rPr>
              <a:t> and security algorithms involves considering various factors such as technological advancements, </a:t>
            </a:r>
            <a:r>
              <a:rPr lang="en-US" dirty="0" err="1">
                <a:solidFill>
                  <a:srgbClr val="0D0D0D"/>
                </a:solidFill>
                <a:latin typeface="Times New Roman" pitchFamily="18" charset="0"/>
                <a:cs typeface="Times New Roman" pitchFamily="18" charset="0"/>
              </a:rPr>
              <a:t>cybersecurity</a:t>
            </a:r>
            <a:r>
              <a:rPr lang="en-US" dirty="0">
                <a:solidFill>
                  <a:srgbClr val="0D0D0D"/>
                </a:solidFill>
                <a:latin typeface="Times New Roman" pitchFamily="18" charset="0"/>
                <a:cs typeface="Times New Roman" pitchFamily="18" charset="0"/>
              </a:rPr>
              <a:t> trends, regulatory requirements, and threat landscapes.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050" y="1319212"/>
            <a:ext cx="98679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a:solidFill>
                  <a:srgbClr val="0D0D0D"/>
                </a:solidFill>
                <a:latin typeface="Söhne"/>
              </a:rPr>
              <a:t>	</a:t>
            </a:r>
            <a:r>
              <a:rPr lang="en-US" sz="2400" dirty="0" err="1">
                <a:solidFill>
                  <a:srgbClr val="0D0D0D"/>
                </a:solidFill>
                <a:latin typeface="Times New Roman" pitchFamily="18" charset="0"/>
                <a:cs typeface="Times New Roman" pitchFamily="18" charset="0"/>
              </a:rPr>
              <a:t>keyloggers</a:t>
            </a:r>
            <a:r>
              <a:rPr lang="en-US" sz="2400" dirty="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lang="en-US" sz="2400" dirty="0" err="1">
                <a:solidFill>
                  <a:srgbClr val="0D0D0D"/>
                </a:solidFill>
                <a:latin typeface="Times New Roman" pitchFamily="18" charset="0"/>
                <a:cs typeface="Times New Roman" pitchFamily="18" charset="0"/>
              </a:rPr>
              <a:t>keyloggers</a:t>
            </a:r>
            <a:r>
              <a:rPr lang="en-US" sz="2400" dirty="0">
                <a:solidFill>
                  <a:srgbClr val="0D0D0D"/>
                </a:solidFill>
                <a:latin typeface="Times New Roman" pitchFamily="18" charset="0"/>
                <a:cs typeface="Times New Roman" pitchFamily="18" charset="0"/>
              </a:rPr>
              <a:t> and maintaining overall </a:t>
            </a:r>
            <a:r>
              <a:rPr lang="en-US" sz="2400" dirty="0" err="1">
                <a:solidFill>
                  <a:srgbClr val="0D0D0D"/>
                </a:solidFill>
                <a:latin typeface="Times New Roman" pitchFamily="18" charset="0"/>
                <a:cs typeface="Times New Roman" pitchFamily="18" charset="0"/>
              </a:rPr>
              <a:t>cybersecurity</a:t>
            </a:r>
            <a:r>
              <a:rPr lang="en-US" sz="2400" dirty="0">
                <a:solidFill>
                  <a:srgbClr val="0D0D0D"/>
                </a:solidFill>
                <a:latin typeface="Times New Roman" pitchFamily="18" charset="0"/>
                <a:cs typeface="Times New Roman" pitchFamily="18" charset="0"/>
              </a:rPr>
              <a:t>.</a:t>
            </a:r>
            <a:endParaRPr lang="en-IN" sz="2400" dirty="0">
              <a:latin typeface="Times New Roman" pitchFamily="18" charset="0"/>
              <a:cs typeface="Times New Roman" pitchFamily="18" charset="0"/>
            </a:endParaRPr>
          </a:p>
          <a:p>
            <a:endParaRPr lang="en-US"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589723"/>
            <a:ext cx="11029615" cy="4673324"/>
          </a:xfrm>
        </p:spPr>
        <p:txBody>
          <a:bodyPr/>
          <a:lstStyle/>
          <a:p>
            <a:pPr marL="0" indent="0">
              <a:buNone/>
            </a:pPr>
            <a:endParaRPr lang="en-US" sz="2000" b="1" dirty="0"/>
          </a:p>
          <a:p>
            <a:pPr marL="305435" indent="-305435"/>
            <a:r>
              <a:rPr lang="en-US" sz="2000" dirty="0" err="1">
                <a:solidFill>
                  <a:srgbClr val="0D0D0D"/>
                </a:solidFill>
                <a:latin typeface="Times New Roman" pitchFamily="18" charset="0"/>
                <a:cs typeface="Times New Roman" pitchFamily="18" charset="0"/>
              </a:rPr>
              <a:t>Keyloggers</a:t>
            </a:r>
            <a:r>
              <a:rPr lang="en-US" sz="2000" dirty="0">
                <a:solidFill>
                  <a:srgbClr val="0D0D0D"/>
                </a:solidFill>
                <a:latin typeface="Times New Roman" pitchFamily="18" charset="0"/>
                <a:cs typeface="Times New Roman" pitchFamily="18" charset="0"/>
              </a:rPr>
              <a:t>, both benign and malicious, have been a topic of interest in both </a:t>
            </a:r>
            <a:r>
              <a:rPr lang="en-US" sz="2000" dirty="0" err="1">
                <a:solidFill>
                  <a:srgbClr val="0D0D0D"/>
                </a:solidFill>
                <a:latin typeface="Times New Roman" pitchFamily="18" charset="0"/>
                <a:cs typeface="Times New Roman" pitchFamily="18" charset="0"/>
              </a:rPr>
              <a:t>cybersecurity</a:t>
            </a:r>
            <a:r>
              <a:rPr lang="en-US" sz="2000" dirty="0">
                <a:solidFill>
                  <a:srgbClr val="0D0D0D"/>
                </a:solidFill>
                <a:latin typeface="Times New Roman" pitchFamily="18" charset="0"/>
                <a:cs typeface="Times New Roman" pitchFamily="18" charset="0"/>
              </a:rPr>
              <a:t> and privacy discussions</a:t>
            </a:r>
          </a:p>
          <a:p>
            <a:pPr marL="305435" indent="-305435"/>
            <a:r>
              <a:rPr lang="en-US" sz="2000" dirty="0">
                <a:solidFill>
                  <a:srgbClr val="0D0D0D"/>
                </a:solidFill>
                <a:latin typeface="Times New Roman" pitchFamily="18" charset="0"/>
                <a:cs typeface="Times New Roman" pitchFamily="18" charset="0"/>
              </a:rPr>
              <a:t>The future of </a:t>
            </a:r>
            <a:r>
              <a:rPr lang="en-US" sz="2000" dirty="0" err="1">
                <a:solidFill>
                  <a:srgbClr val="0D0D0D"/>
                </a:solidFill>
                <a:latin typeface="Times New Roman" pitchFamily="18" charset="0"/>
                <a:cs typeface="Times New Roman" pitchFamily="18" charset="0"/>
              </a:rPr>
              <a:t>keyloggers</a:t>
            </a:r>
            <a:r>
              <a:rPr lang="en-US" sz="2000" dirty="0">
                <a:solidFill>
                  <a:srgbClr val="0D0D0D"/>
                </a:solidFill>
                <a:latin typeface="Times New Roman" pitchFamily="18" charset="0"/>
                <a:cs typeface="Times New Roman" pitchFamily="18" charset="0"/>
              </a:rPr>
              <a:t> and security will likely involve a combination of technological advancements, regulatory measures, and user education efforts to effectively mitigate the risks posed by these threats.</a:t>
            </a:r>
            <a:endParaRPr lang="en-US" sz="2000" dirty="0">
              <a:latin typeface="Times New Roman" pitchFamily="18" charset="0"/>
              <a:cs typeface="Times New Roman"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1036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28</cp:revision>
  <dcterms:created xsi:type="dcterms:W3CDTF">2021-05-26T16:50:10Z</dcterms:created>
  <dcterms:modified xsi:type="dcterms:W3CDTF">2024-04-04T06:58:30Z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