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lvl1pPr algn="ctr" defTabSz="584200">
      <a:defRPr sz="2400">
        <a:latin typeface="+mn-lt"/>
        <a:ea typeface="+mn-ea"/>
        <a:cs typeface="+mn-cs"/>
        <a:sym typeface="Helvetica Light"/>
      </a:defRPr>
    </a:lvl1pPr>
    <a:lvl2pPr indent="228600" algn="ctr" defTabSz="584200">
      <a:defRPr sz="2400">
        <a:latin typeface="+mn-lt"/>
        <a:ea typeface="+mn-ea"/>
        <a:cs typeface="+mn-cs"/>
        <a:sym typeface="Helvetica Light"/>
      </a:defRPr>
    </a:lvl2pPr>
    <a:lvl3pPr indent="457200" algn="ctr" defTabSz="584200">
      <a:defRPr sz="2400">
        <a:latin typeface="+mn-lt"/>
        <a:ea typeface="+mn-ea"/>
        <a:cs typeface="+mn-cs"/>
        <a:sym typeface="Helvetica Light"/>
      </a:defRPr>
    </a:lvl3pPr>
    <a:lvl4pPr indent="685800" algn="ctr" defTabSz="584200">
      <a:defRPr sz="2400">
        <a:latin typeface="+mn-lt"/>
        <a:ea typeface="+mn-ea"/>
        <a:cs typeface="+mn-cs"/>
        <a:sym typeface="Helvetica Light"/>
      </a:defRPr>
    </a:lvl4pPr>
    <a:lvl5pPr indent="914400" algn="ctr" defTabSz="584200">
      <a:defRPr sz="2400">
        <a:latin typeface="+mn-lt"/>
        <a:ea typeface="+mn-ea"/>
        <a:cs typeface="+mn-cs"/>
        <a:sym typeface="Helvetica Light"/>
      </a:defRPr>
    </a:lvl5pPr>
    <a:lvl6pPr indent="1143000" algn="ctr" defTabSz="584200">
      <a:defRPr sz="2400">
        <a:latin typeface="+mn-lt"/>
        <a:ea typeface="+mn-ea"/>
        <a:cs typeface="+mn-cs"/>
        <a:sym typeface="Helvetica Light"/>
      </a:defRPr>
    </a:lvl6pPr>
    <a:lvl7pPr indent="1371600" algn="ctr" defTabSz="584200">
      <a:defRPr sz="2400">
        <a:latin typeface="+mn-lt"/>
        <a:ea typeface="+mn-ea"/>
        <a:cs typeface="+mn-cs"/>
        <a:sym typeface="Helvetica Light"/>
      </a:defRPr>
    </a:lvl7pPr>
    <a:lvl8pPr indent="1600200" algn="ctr" defTabSz="584200">
      <a:defRPr sz="2400">
        <a:latin typeface="+mn-lt"/>
        <a:ea typeface="+mn-ea"/>
        <a:cs typeface="+mn-cs"/>
        <a:sym typeface="Helvetica Light"/>
      </a:defRPr>
    </a:lvl8pPr>
    <a:lvl9pPr indent="1828800" algn="ctr" defTabSz="584200">
      <a:defRPr sz="24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>
              <a:defRPr b="1" i="0" strike="noStrike" sz="2600" u="none">
                <a:solidFill>
                  <a:srgbClr val="000000"/>
                </a:solidFill>
                <a:effectLst/>
                <a:latin typeface="Arial"/>
              </a:defRPr>
            </a:pPr>
            <a:r>
              <a:rPr b="1" i="0" strike="noStrike" sz="2600" u="none">
                <a:solidFill>
                  <a:srgbClr val="000000"/>
                </a:solidFill>
                <a:effectLst/>
                <a:latin typeface="Arial"/>
              </a:rPr>
              <a:t>Anzahl Commits der einzelnen Phasen</a:t>
            </a:r>
          </a:p>
        </c:rich>
      </c:tx>
      <c:layout>
        <c:manualLayout>
          <c:xMode val="edge"/>
          <c:yMode val="edge"/>
          <c:x val="0.0875024"/>
          <c:y val="0.005"/>
          <c:w val="0.824995"/>
          <c:h val="0.126348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49388"/>
          <c:y val="0.126348"/>
          <c:w val="0.915061"/>
          <c:h val="0.684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diese Phase</c:v>
                </c:pt>
              </c:strCache>
            </c:strRef>
          </c:tx>
          <c:spPr>
            <a:solidFill>
              <a:srgbClr val="1B8F7B">
                <a:alpha val="90000"/>
              </a:srgbClr>
            </a:solidFill>
            <a:ln w="9525" cap="flat">
              <a:solidFill>
                <a:srgbClr val="F9F9F9"/>
              </a:solidFill>
              <a:prstDash val="solid"/>
              <a:bevel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General" sourceLinked="0"/>
            <c:txPr>
              <a:bodyPr/>
              <a:lstStyle/>
              <a:p>
                <a:pPr lvl="0">
                  <a:defRPr b="1" i="0" strike="noStrike" sz="3200" u="none">
                    <a:solidFill>
                      <a:srgbClr val="FFFFFF"/>
                    </a:solidFill>
                    <a:effectLst/>
                    <a:latin typeface="Arial"/>
                  </a:defRPr>
                </a:pPr>
                <a:r>
                  <a:rPr b="1" i="0" strike="noStrike" sz="3200" u="none">
                    <a:solidFill>
                      <a:srgbClr val="FFFFFF"/>
                    </a:solidFill>
                    <a:effectLst/>
                    <a:latin typeface="Arial"/>
                  </a:rPr>
                  <a:t/>
                </a: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     Definitionsphase</c:v>
                </c:pt>
                <c:pt idx="1">
                  <c:v>      Entwurfsphase</c:v>
                </c:pt>
                <c:pt idx="2">
                  <c:v>Implementierungsphase</c:v>
                </c:pt>
                <c:pt idx="3">
                  <c:v>   Qualitätssicherung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114.000000</c:v>
                </c:pt>
                <c:pt idx="1">
                  <c:v>159.000000</c:v>
                </c:pt>
                <c:pt idx="2">
                  <c:v>257.000000</c:v>
                </c:pt>
                <c:pt idx="3">
                  <c:v>227.000000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Gesamt</c:v>
                </c:pt>
              </c:strCache>
            </c:strRef>
          </c:tx>
          <c:spPr>
            <a:solidFill>
              <a:srgbClr val="DE4147">
                <a:alpha val="90000"/>
              </a:srgbClr>
            </a:solidFill>
            <a:ln w="9525" cap="flat">
              <a:solidFill>
                <a:srgbClr val="F9F9F9"/>
              </a:solidFill>
              <a:prstDash val="solid"/>
              <a:bevel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General" sourceLinked="0"/>
            <c:txPr>
              <a:bodyPr/>
              <a:lstStyle/>
              <a:p>
                <a:pPr lvl="0">
                  <a:defRPr b="1" i="0" strike="noStrike" sz="3200" u="none">
                    <a:solidFill>
                      <a:srgbClr val="FFFFFF"/>
                    </a:solidFill>
                    <a:effectLst/>
                    <a:latin typeface="Arial"/>
                  </a:defRPr>
                </a:pPr>
                <a:r>
                  <a:rPr b="1" i="0" strike="noStrike" sz="3200" u="none">
                    <a:solidFill>
                      <a:srgbClr val="FFFFFF"/>
                    </a:solidFill>
                    <a:effectLst/>
                    <a:latin typeface="Arial"/>
                  </a:rPr>
                  <a:t/>
                </a: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     Definitionsphase</c:v>
                </c:pt>
                <c:pt idx="1">
                  <c:v>      Entwurfsphase</c:v>
                </c:pt>
                <c:pt idx="2">
                  <c:v>Implementierungsphase</c:v>
                </c:pt>
                <c:pt idx="3">
                  <c:v>   Qualitätssicherung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114.000000</c:v>
                </c:pt>
                <c:pt idx="1">
                  <c:v>273.000000</c:v>
                </c:pt>
                <c:pt idx="2">
                  <c:v>530.000000</c:v>
                </c:pt>
                <c:pt idx="3">
                  <c:v>757.000000</c:v>
                </c:pt>
              </c:numCache>
            </c:numRef>
          </c:val>
        </c:ser>
        <c:gapWidth val="120"/>
        <c:overlap val="-10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1" i="0" strike="noStrike" sz="1800" u="none">
                <a:solidFill>
                  <a:srgbClr val="000000"/>
                </a:solidFill>
                <a:effectLst/>
                <a:latin typeface="Arial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bevel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1" i="0" strike="noStrike" sz="1800" u="none">
                <a:solidFill>
                  <a:srgbClr val="000000"/>
                </a:solidFill>
                <a:effectLst/>
                <a:latin typeface="Arial"/>
              </a:defRPr>
            </a:pPr>
          </a:p>
        </c:txPr>
        <c:crossAx val="0"/>
        <c:crosses val="autoZero"/>
        <c:crossBetween val="between"/>
        <c:majorUnit val="200"/>
        <c:minorUnit val="100"/>
      </c:valAx>
      <c:spPr>
        <a:solidFill>
          <a:srgbClr val="DDDDDD"/>
        </a:solidFill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view3D>
      <c:rotX val="5"/>
      <c:hPercent val="53"/>
      <c:rotY val="17"/>
      <c:depthPercent val="65"/>
      <c:rAngAx val="0"/>
      <c:perspective val="30"/>
    </c:view3D>
    <c:floor>
      <c:spPr>
        <a:noFill/>
        <a:ln>
          <a:noFill/>
        </a:ln>
        <a:effectLst/>
      </c:spPr>
    </c:floor>
    <c:sideWall>
      <c:spPr>
        <a:noFill/>
        <a:ln>
          <a:noFill/>
        </a:ln>
        <a:effectLst/>
      </c:spPr>
    </c:sideWall>
    <c:backWall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Anzahl</c:v>
                </c:pt>
              </c:strCache>
            </c:strRef>
          </c:tx>
          <c:spPr>
            <a:solidFill>
              <a:srgbClr val="4D8178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63500" dist="0" dir="8343406">
                <a:srgbClr val="000000">
                  <a:alpha val="52062"/>
                </a:srgbClr>
              </a:outerShdw>
            </a:effectLst>
          </c:spPr>
          <c:invertIfNegative val="0"/>
          <c:dLbls>
            <c:numFmt formatCode="General" sourceLinked="0"/>
            <c:txPr>
              <a:bodyPr/>
              <a:lstStyle/>
              <a:p>
                <a:pPr lvl="0">
                  <a:defRPr b="1" i="0" strike="noStrike" sz="3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1" i="0" strike="noStrike" sz="3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Packages</c:v>
                </c:pt>
                <c:pt idx="1">
                  <c:v>Assets</c:v>
                </c:pt>
                <c:pt idx="2">
                  <c:v>Klassen</c:v>
                </c:pt>
                <c:pt idx="3">
                  <c:v>Attribute</c:v>
                </c:pt>
                <c:pt idx="4">
                  <c:v>Methoden</c:v>
                </c:pt>
                <c:pt idx="5">
                  <c:v>JSON LoC</c:v>
                </c:pt>
                <c:pt idx="6">
                  <c:v>Lines of Code</c:v>
                </c:pt>
              </c:strCache>
            </c:strRef>
          </c:cat>
          <c:val>
            <c:numRef>
              <c:f>Sheet1!$B$2:$H$2</c:f>
              <c:numCache>
                <c:ptCount val="7"/>
                <c:pt idx="0">
                  <c:v>26.000000</c:v>
                </c:pt>
                <c:pt idx="1">
                  <c:v>130.000000</c:v>
                </c:pt>
                <c:pt idx="2">
                  <c:v>141.000000</c:v>
                </c:pt>
                <c:pt idx="3">
                  <c:v>395.000000</c:v>
                </c:pt>
                <c:pt idx="4">
                  <c:v>804.000000</c:v>
                </c:pt>
                <c:pt idx="5">
                  <c:v>3914.000000</c:v>
                </c:pt>
                <c:pt idx="6">
                  <c:v>11064.000000</c:v>
                </c:pt>
              </c:numCache>
            </c:numRef>
          </c:val>
          <c:shape val="cylinder"/>
        </c:ser>
        <c:gapWidth val="30"/>
        <c:gapDepth val="150"/>
        <c:shape val="cylinder"/>
        <c:axId val="0"/>
        <c:axId val="1"/>
        <c:axId val="2"/>
      </c:bar3D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1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logBase val="10"/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0"/>
        <c:crosses val="autoZero"/>
        <c:crossBetween val="between"/>
      </c:valAx>
      <c:serAx>
        <c:axId val="2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/>
          </a:p>
        </c:txPr>
        <c:crossAx val="1"/>
        <c:crosses val="autoZero"/>
        <c:tickLblSkip val="1"/>
      </c:ser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400"/>
              <a:t>Titeltext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Textebene 1</a:t>
            </a:r>
            <a:endParaRPr sz="2000"/>
          </a:p>
          <a:p>
            <a:pPr lvl="1">
              <a:defRPr sz="1800"/>
            </a:pPr>
            <a:r>
              <a:rPr sz="2000"/>
              <a:t>Textebene 2</a:t>
            </a:r>
            <a:endParaRPr sz="2000"/>
          </a:p>
          <a:p>
            <a:pPr lvl="2">
              <a:defRPr sz="1800"/>
            </a:pPr>
            <a:r>
              <a:rPr sz="2000"/>
              <a:t>Textebene 3</a:t>
            </a:r>
            <a:endParaRPr sz="2000"/>
          </a:p>
          <a:p>
            <a:pPr lvl="3">
              <a:defRPr sz="1800"/>
            </a:pPr>
            <a:r>
              <a:rPr sz="2000"/>
              <a:t>Textebene 4</a:t>
            </a:r>
            <a:endParaRPr sz="2000"/>
          </a:p>
          <a:p>
            <a:pPr lvl="4">
              <a:defRPr sz="1800"/>
            </a:pPr>
            <a:r>
              <a:rPr sz="2000"/>
              <a:t>Textebene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1.png" descr="II_rahmen_neu_folge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3175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5850189" y="6433520"/>
            <a:ext cx="3183656" cy="3514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 defTabSz="914400">
              <a:spcBef>
                <a:spcPts val="600"/>
              </a:spcBef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PSE 2014/2015 - Lamb.da - Das Spiel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algn="r" defTabSz="914400">
              <a:spcBef>
                <a:spcPts val="600"/>
              </a:spcBef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Lehrstuhl Programmierparadigmen - IPD Snelting</a:t>
            </a:r>
          </a:p>
        </p:txBody>
      </p:sp>
      <p:sp>
        <p:nvSpPr>
          <p:cNvPr id="33" name="Shape 33"/>
          <p:cNvSpPr/>
          <p:nvPr/>
        </p:nvSpPr>
        <p:spPr>
          <a:xfrm>
            <a:off x="1643305" y="6428669"/>
            <a:ext cx="1196236" cy="2765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300"/>
              <a:t>Team Lamb.da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297008" y="6457668"/>
            <a:ext cx="235725" cy="23277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graphicFrame>
        <p:nvGraphicFramePr>
          <p:cNvPr id="35" name="Table 35"/>
          <p:cNvGraphicFramePr/>
          <p:nvPr/>
        </p:nvGraphicFramePr>
        <p:xfrm>
          <a:off x="672634" y="6287724"/>
          <a:ext cx="830769" cy="5726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30768"/>
              </a:tblGrid>
              <a:tr h="572665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1200"/>
                        <a:t>07.04.15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  <p:pic>
        <p:nvPicPr>
          <p:cNvPr id="36" name="image3.jpg" descr="C:\versioned\KlausSVN\Dissertation\presentations\Disputation\kit_logo_de_farbe_positiv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8759" y="341313"/>
            <a:ext cx="1083129" cy="4953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086601" y="4655656"/>
            <a:ext cx="6970798" cy="9474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400"/>
              <a:t>Titeltext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086601" y="5636982"/>
            <a:ext cx="6970798" cy="75291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Textebene 1</a:t>
            </a:r>
            <a:endParaRPr sz="2000"/>
          </a:p>
          <a:p>
            <a:pPr lvl="1">
              <a:defRPr sz="1800"/>
            </a:pPr>
            <a:r>
              <a:rPr sz="2000"/>
              <a:t>Textebene 2</a:t>
            </a:r>
            <a:endParaRPr sz="2000"/>
          </a:p>
          <a:p>
            <a:pPr lvl="2">
              <a:defRPr sz="1800"/>
            </a:pPr>
            <a:r>
              <a:rPr sz="2000"/>
              <a:t>Textebene 3</a:t>
            </a:r>
            <a:endParaRPr sz="2000"/>
          </a:p>
          <a:p>
            <a:pPr lvl="3">
              <a:defRPr sz="1800"/>
            </a:pPr>
            <a:r>
              <a:rPr sz="2000"/>
              <a:t>Textebene 4</a:t>
            </a:r>
            <a:endParaRPr sz="2000"/>
          </a:p>
          <a:p>
            <a:pPr lvl="4">
              <a:defRPr sz="1800"/>
            </a:pPr>
            <a:r>
              <a:rPr sz="20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086601" y="2329238"/>
            <a:ext cx="6970798" cy="2199524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54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875109" y="603458"/>
            <a:ext cx="3553077" cy="265634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Titeltext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875109" y="3352862"/>
            <a:ext cx="3553077" cy="27324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Textebene 1</a:t>
            </a:r>
            <a:endParaRPr sz="2000"/>
          </a:p>
          <a:p>
            <a:pPr lvl="1">
              <a:defRPr sz="1800"/>
            </a:pPr>
            <a:r>
              <a:rPr sz="2000"/>
              <a:t>Textebene 2</a:t>
            </a:r>
            <a:endParaRPr sz="2000"/>
          </a:p>
          <a:p>
            <a:pPr lvl="2">
              <a:defRPr sz="1800"/>
            </a:pPr>
            <a:r>
              <a:rPr sz="2000"/>
              <a:t>Textebene 3</a:t>
            </a:r>
            <a:endParaRPr sz="2000"/>
          </a:p>
          <a:p>
            <a:pPr lvl="3">
              <a:defRPr sz="1800"/>
            </a:pPr>
            <a:r>
              <a:rPr sz="2000"/>
              <a:t>Textebene 4</a:t>
            </a:r>
            <a:endParaRPr sz="2000"/>
          </a:p>
          <a:p>
            <a:pPr lvl="4">
              <a:defRPr sz="1800"/>
            </a:pPr>
            <a:r>
              <a:rPr sz="20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875109" y="476563"/>
            <a:ext cx="7393782" cy="143815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54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875109" y="476563"/>
            <a:ext cx="7393782" cy="143815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5400"/>
              <a:t>Titeltext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875109" y="1914712"/>
            <a:ext cx="7393782" cy="4187555"/>
          </a:xfrm>
          <a:prstGeom prst="rect">
            <a:avLst/>
          </a:prstGeom>
        </p:spPr>
        <p:txBody>
          <a:bodyPr anchor="ctr"/>
          <a:lstStyle>
            <a:lvl1pPr marL="296333" indent="-296333" algn="l">
              <a:spcBef>
                <a:spcPts val="4200"/>
              </a:spcBef>
              <a:buSzPct val="75000"/>
              <a:buChar char="•"/>
              <a:defRPr sz="2400"/>
            </a:lvl1pPr>
            <a:lvl2pPr marL="740833" indent="-296333" algn="l">
              <a:spcBef>
                <a:spcPts val="4200"/>
              </a:spcBef>
              <a:buSzPct val="75000"/>
              <a:buChar char="•"/>
              <a:defRPr sz="2400"/>
            </a:lvl2pPr>
            <a:lvl3pPr marL="1185333" indent="-296333" algn="l">
              <a:spcBef>
                <a:spcPts val="4200"/>
              </a:spcBef>
              <a:buSzPct val="75000"/>
              <a:buChar char="•"/>
              <a:defRPr sz="2400"/>
            </a:lvl3pPr>
            <a:lvl4pPr marL="1629833" indent="-296333" algn="l">
              <a:spcBef>
                <a:spcPts val="4200"/>
              </a:spcBef>
              <a:buSzPct val="75000"/>
              <a:buChar char="•"/>
              <a:defRPr sz="2400"/>
            </a:lvl4pPr>
            <a:lvl5pPr marL="2074333" indent="-296333" algn="l">
              <a:spcBef>
                <a:spcPts val="4200"/>
              </a:spcBef>
              <a:buSzPct val="75000"/>
              <a:buChar char="•"/>
              <a:defRPr sz="2400"/>
            </a:lvl5pPr>
          </a:lstStyle>
          <a:p>
            <a:pPr lvl="0">
              <a:defRPr sz="1800"/>
            </a:pPr>
            <a:r>
              <a:rPr sz="2400"/>
              <a:t>Textebene 1</a:t>
            </a:r>
            <a:endParaRPr sz="2400"/>
          </a:p>
          <a:p>
            <a:pPr lvl="1">
              <a:defRPr sz="1800"/>
            </a:pPr>
            <a:r>
              <a:rPr sz="2400"/>
              <a:t>Textebene 2</a:t>
            </a:r>
            <a:endParaRPr sz="2400"/>
          </a:p>
          <a:p>
            <a:pPr lvl="2">
              <a:defRPr sz="1800"/>
            </a:pPr>
            <a:r>
              <a:rPr sz="2400"/>
              <a:t>Textebene 3</a:t>
            </a:r>
            <a:endParaRPr sz="2400"/>
          </a:p>
          <a:p>
            <a:pPr lvl="3">
              <a:defRPr sz="1800"/>
            </a:pPr>
            <a:r>
              <a:rPr sz="2400"/>
              <a:t>Textebene 4</a:t>
            </a:r>
            <a:endParaRPr sz="2400"/>
          </a:p>
          <a:p>
            <a:pPr lvl="4">
              <a:defRPr sz="1800"/>
            </a:pPr>
            <a:r>
              <a:rPr sz="24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875109" y="476563"/>
            <a:ext cx="7393782" cy="143815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5400"/>
              <a:t>Titeltext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875109" y="1914712"/>
            <a:ext cx="3553077" cy="4187555"/>
          </a:xfrm>
          <a:prstGeom prst="rect">
            <a:avLst/>
          </a:prstGeom>
        </p:spPr>
        <p:txBody>
          <a:bodyPr anchor="ctr"/>
          <a:lstStyle>
            <a:lvl1pPr marL="220435" indent="-220435" algn="l">
              <a:spcBef>
                <a:spcPts val="3200"/>
              </a:spcBef>
              <a:buSzPct val="75000"/>
              <a:buChar char="•"/>
              <a:defRPr sz="1800"/>
            </a:lvl1pPr>
            <a:lvl2pPr marL="563335" indent="-220435" algn="l">
              <a:spcBef>
                <a:spcPts val="3200"/>
              </a:spcBef>
              <a:buSzPct val="75000"/>
              <a:buChar char="•"/>
              <a:defRPr sz="1800"/>
            </a:lvl2pPr>
            <a:lvl3pPr marL="906235" indent="-220435" algn="l">
              <a:spcBef>
                <a:spcPts val="3200"/>
              </a:spcBef>
              <a:buSzPct val="75000"/>
              <a:buChar char="•"/>
              <a:defRPr sz="1800"/>
            </a:lvl3pPr>
            <a:lvl4pPr marL="1249135" indent="-220435" algn="l">
              <a:spcBef>
                <a:spcPts val="3200"/>
              </a:spcBef>
              <a:buSzPct val="75000"/>
              <a:buChar char="•"/>
              <a:defRPr sz="1800"/>
            </a:lvl4pPr>
            <a:lvl5pPr marL="1592035" indent="-220435" algn="l">
              <a:spcBef>
                <a:spcPts val="3200"/>
              </a:spcBef>
              <a:buSzPct val="75000"/>
              <a:buChar char="•"/>
              <a:defRPr sz="1800"/>
            </a:lvl5pPr>
          </a:lstStyle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body" idx="1"/>
          </p:nvPr>
        </p:nvSpPr>
        <p:spPr>
          <a:xfrm>
            <a:off x="875109" y="1026444"/>
            <a:ext cx="7393782" cy="4805113"/>
          </a:xfrm>
          <a:prstGeom prst="rect">
            <a:avLst/>
          </a:prstGeom>
        </p:spPr>
        <p:txBody>
          <a:bodyPr anchor="ctr"/>
          <a:lstStyle>
            <a:lvl1pPr marL="296333" indent="-296333" algn="l">
              <a:spcBef>
                <a:spcPts val="4200"/>
              </a:spcBef>
              <a:buSzPct val="75000"/>
              <a:buChar char="•"/>
              <a:defRPr sz="2400"/>
            </a:lvl1pPr>
            <a:lvl2pPr marL="740833" indent="-296333" algn="l">
              <a:spcBef>
                <a:spcPts val="4200"/>
              </a:spcBef>
              <a:buSzPct val="75000"/>
              <a:buChar char="•"/>
              <a:defRPr sz="2400"/>
            </a:lvl2pPr>
            <a:lvl3pPr marL="1185333" indent="-296333" algn="l">
              <a:spcBef>
                <a:spcPts val="4200"/>
              </a:spcBef>
              <a:buSzPct val="75000"/>
              <a:buChar char="•"/>
              <a:defRPr sz="2400"/>
            </a:lvl3pPr>
            <a:lvl4pPr marL="1629833" indent="-296333" algn="l">
              <a:spcBef>
                <a:spcPts val="4200"/>
              </a:spcBef>
              <a:buSzPct val="75000"/>
              <a:buChar char="•"/>
              <a:defRPr sz="2400"/>
            </a:lvl4pPr>
            <a:lvl5pPr marL="2074333" indent="-296333" algn="l">
              <a:spcBef>
                <a:spcPts val="4200"/>
              </a:spcBef>
              <a:buSzPct val="75000"/>
              <a:buChar char="•"/>
              <a:defRPr sz="2400"/>
            </a:lvl5pPr>
          </a:lstStyle>
          <a:p>
            <a:pPr lvl="0">
              <a:defRPr sz="1800"/>
            </a:pPr>
            <a:r>
              <a:rPr sz="2400"/>
              <a:t>Textebene 1</a:t>
            </a:r>
            <a:endParaRPr sz="2400"/>
          </a:p>
          <a:p>
            <a:pPr lvl="1">
              <a:defRPr sz="1800"/>
            </a:pPr>
            <a:r>
              <a:rPr sz="2400"/>
              <a:t>Textebene 2</a:t>
            </a:r>
            <a:endParaRPr sz="2400"/>
          </a:p>
          <a:p>
            <a:pPr lvl="2">
              <a:defRPr sz="1800"/>
            </a:pPr>
            <a:r>
              <a:rPr sz="2400"/>
              <a:t>Textebene 3</a:t>
            </a:r>
            <a:endParaRPr sz="2400"/>
          </a:p>
          <a:p>
            <a:pPr lvl="3">
              <a:defRPr sz="1800"/>
            </a:pPr>
            <a:r>
              <a:rPr sz="2400"/>
              <a:t>Textebene 4</a:t>
            </a:r>
            <a:endParaRPr sz="2400"/>
          </a:p>
          <a:p>
            <a:pPr lvl="4">
              <a:defRPr sz="1800"/>
            </a:pPr>
            <a:r>
              <a:rPr sz="24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086601" y="1271775"/>
            <a:ext cx="6970798" cy="2199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54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086601" y="3530516"/>
            <a:ext cx="6970798" cy="7529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000"/>
              <a:t>Textebene 1</a:t>
            </a:r>
            <a:endParaRPr sz="2000"/>
          </a:p>
          <a:p>
            <a:pPr lvl="1">
              <a:defRPr sz="1800"/>
            </a:pPr>
            <a:r>
              <a:rPr sz="2000"/>
              <a:t>Textebene 2</a:t>
            </a:r>
            <a:endParaRPr sz="2000"/>
          </a:p>
          <a:p>
            <a:pPr lvl="2">
              <a:defRPr sz="1800"/>
            </a:pPr>
            <a:r>
              <a:rPr sz="2000"/>
              <a:t>Textebene 3</a:t>
            </a:r>
            <a:endParaRPr sz="2000"/>
          </a:p>
          <a:p>
            <a:pPr lvl="3">
              <a:defRPr sz="1800"/>
            </a:pPr>
            <a:r>
              <a:rPr sz="2000"/>
              <a:t>Textebene 4</a:t>
            </a:r>
            <a:endParaRPr sz="2000"/>
          </a:p>
          <a:p>
            <a:pPr lvl="4">
              <a:defRPr sz="1800"/>
            </a:pPr>
            <a:r>
              <a:rPr sz="2000"/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385908" y="6343368"/>
            <a:ext cx="235725" cy="232778"/>
          </a:xfrm>
          <a:prstGeom prst="rect">
            <a:avLst/>
          </a:prstGeom>
          <a:ln w="3175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1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54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54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54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54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54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54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54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54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5400">
          <a:latin typeface="+mn-lt"/>
          <a:ea typeface="+mn-ea"/>
          <a:cs typeface="+mn-cs"/>
          <a:sym typeface="Helvetica Light"/>
        </a:defRPr>
      </a:lvl9pPr>
    </p:titleStyle>
    <p:bodyStyle>
      <a:lvl1pPr algn="ctr" defTabSz="584200">
        <a:defRPr sz="2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0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1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Relationship Id="rId3" Type="http://schemas.openxmlformats.org/officeDocument/2006/relationships/image" Target="../media/image3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Relationship Id="rId3" Type="http://schemas.openxmlformats.org/officeDocument/2006/relationships/image" Target="../media/image3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://worrydream.com/AlligatorEggs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ackgrou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569876"/>
            <a:ext cx="9144000" cy="2887580"/>
          </a:xfrm>
          <a:prstGeom prst="rect">
            <a:avLst/>
          </a:prstGeom>
          <a:ln w="3175">
            <a:miter lim="400000"/>
          </a:ln>
        </p:spPr>
      </p:pic>
      <p:pic>
        <p:nvPicPr>
          <p:cNvPr id="41" name="informatik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570089"/>
            <a:ext cx="9144000" cy="2887580"/>
          </a:xfrm>
          <a:prstGeom prst="rect">
            <a:avLst/>
          </a:prstGeom>
          <a:ln w="3175">
            <a:miter lim="400000"/>
          </a:ln>
        </p:spPr>
      </p:pic>
      <p:sp>
        <p:nvSpPr>
          <p:cNvPr id="42" name="Shape 42"/>
          <p:cNvSpPr/>
          <p:nvPr>
            <p:ph type="sldNum" sz="quarter" idx="2"/>
          </p:nvPr>
        </p:nvSpPr>
        <p:spPr>
          <a:xfrm>
            <a:off x="335844" y="6457668"/>
            <a:ext cx="158052" cy="2327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pic>
        <p:nvPicPr>
          <p:cNvPr id="43" name="image9.png" descr="II_rahmen_neu_titel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3175"/>
            <a:ext cx="9144000" cy="6870700"/>
          </a:xfrm>
          <a:prstGeom prst="rect">
            <a:avLst/>
          </a:prstGeom>
          <a:ln w="3175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396873" y="6426253"/>
            <a:ext cx="5620470" cy="2752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 defTabSz="914400"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KIT – 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Universität des Landes Baden-Württemberg und </a:t>
            </a:r>
            <a:br>
              <a:rPr sz="1000">
                <a:latin typeface="Arial"/>
                <a:ea typeface="Arial"/>
                <a:cs typeface="Arial"/>
                <a:sym typeface="Arial"/>
              </a:rPr>
            </a:br>
            <a:r>
              <a:rPr sz="1000">
                <a:latin typeface="Arial"/>
                <a:ea typeface="Arial"/>
                <a:cs typeface="Arial"/>
                <a:sym typeface="Arial"/>
              </a:rPr>
              <a:t>nationales Forschungszentrum in der Helmholtz-Gemeinschaft</a:t>
            </a:r>
          </a:p>
        </p:txBody>
      </p:sp>
      <p:sp>
        <p:nvSpPr>
          <p:cNvPr id="45" name="Shape 45"/>
          <p:cNvSpPr/>
          <p:nvPr/>
        </p:nvSpPr>
        <p:spPr>
          <a:xfrm>
            <a:off x="385763" y="3356880"/>
            <a:ext cx="8532812" cy="1728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Team Lambda:  FARID ELHADDAD - FLORIAN FERVERS - KAI FIEGER - ROBERT HOCHWEISS - KAY SCHMITTECKERT</a:t>
            </a:r>
          </a:p>
        </p:txBody>
      </p:sp>
      <p:sp>
        <p:nvSpPr>
          <p:cNvPr id="46" name="Shape 46"/>
          <p:cNvSpPr/>
          <p:nvPr/>
        </p:nvSpPr>
        <p:spPr>
          <a:xfrm>
            <a:off x="7318375" y="6497637"/>
            <a:ext cx="1727200" cy="2219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914400"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FFFFFF"/>
                </a:solidFill>
              </a:rPr>
              <a:t>www.kit.edu</a:t>
            </a:r>
          </a:p>
        </p:txBody>
      </p:sp>
      <p:pic>
        <p:nvPicPr>
          <p:cNvPr id="47" name="image10.jpg" descr="C:\versioned\KlausSVN\Dissertation\presentations\Disputation\kit_logo_de_farbe_positiv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6874" y="333375"/>
            <a:ext cx="1617664" cy="739737"/>
          </a:xfrm>
          <a:prstGeom prst="rect">
            <a:avLst/>
          </a:prstGeom>
          <a:ln w="3175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728905" y="1462969"/>
            <a:ext cx="4135200" cy="12990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l" defTabSz="914400">
              <a:defRPr sz="1800"/>
            </a:pPr>
            <a:r>
              <a:rPr b="1" sz="2800">
                <a:latin typeface="Arial"/>
                <a:ea typeface="Arial"/>
                <a:cs typeface="Arial"/>
                <a:sym typeface="Arial"/>
              </a:rPr>
              <a:t>PSE 2014/2015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lvl="0" algn="l" defTabSz="914400">
              <a:defRPr sz="1800"/>
            </a:pPr>
            <a:r>
              <a:rPr b="1" sz="2800">
                <a:latin typeface="Arial"/>
                <a:ea typeface="Arial"/>
                <a:cs typeface="Arial"/>
                <a:sym typeface="Arial"/>
              </a:rPr>
              <a:t>Abschlusspräsentation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lvl="0" algn="l" defTabSz="914400">
              <a:defRPr sz="1800"/>
            </a:pPr>
            <a:r>
              <a:rPr b="1" sz="2800">
                <a:latin typeface="Arial"/>
                <a:ea typeface="Arial"/>
                <a:cs typeface="Arial"/>
                <a:sym typeface="Arial"/>
              </a:rPr>
              <a:t>Lamb.da - Das Spiel</a:t>
            </a:r>
          </a:p>
        </p:txBody>
      </p:sp>
      <p:pic>
        <p:nvPicPr>
          <p:cNvPr id="49" name="team_lambda-filtered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58941" y="1289037"/>
            <a:ext cx="1392872" cy="1392871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444500" dist="0" dir="0">
              <a:srgbClr val="000000">
                <a:alpha val="60642"/>
              </a:srgbClr>
            </a:outerShdw>
            <a:reflection blurRad="0" stA="50243" stPos="0" endA="0" endPos="40000" dist="0" dir="5400000" fadeDir="5400000" sx="100000" sy="-100000" kx="0" ky="0" algn="bl" rotWithShape="0"/>
          </a:effectLst>
        </p:spPr>
      </p:pic>
      <p:pic>
        <p:nvPicPr>
          <p:cNvPr id="50" name="ipd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40248" y="1289037"/>
            <a:ext cx="1392871" cy="1392871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444500" dist="0" dir="0">
              <a:srgbClr val="000000">
                <a:alpha val="60642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51" name="das Spiel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154928" y="404977"/>
            <a:ext cx="5859021" cy="240491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xi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xi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xit" presetSubtype="16" presetID="23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nodeType="afterEffect" presetClass="entr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nodeType="afterEffect" presetClass="entr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" grpId="4"/>
      <p:bldP build="whole" bldLvl="1" animBg="1" rev="0" advAuto="0" spid="40" grpId="7"/>
      <p:bldP build="whole" bldLvl="1" animBg="1" rev="0" advAuto="0" spid="51" grpId="8"/>
      <p:bldP build="whole" bldLvl="1" animBg="1" rev="0" advAuto="0" spid="41" grpId="6"/>
      <p:bldP build="whole" bldLvl="1" animBg="1" rev="0" advAuto="0" spid="48" grpId="3"/>
      <p:bldP build="whole" bldLvl="1" animBg="1" rev="0" advAuto="0" spid="50" grpId="2"/>
      <p:bldP build="whole" bldLvl="1" animBg="1" rev="0" advAuto="0" spid="49" grpId="1"/>
      <p:bldP build="whole" bldLvl="1" animBg="1" rev="0" advAuto="0" spid="50" grpId="5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pic>
        <p:nvPicPr>
          <p:cNvPr id="107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0648" y="1900202"/>
            <a:ext cx="6409434" cy="3241130"/>
          </a:xfrm>
          <a:prstGeom prst="rect">
            <a:avLst/>
          </a:prstGeom>
          <a:effectLst>
            <a:outerShdw sx="100000" sy="100000" kx="0" ky="0" algn="b" rotWithShape="0" blurRad="76200" dist="8256" dir="15509467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108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240000">
            <a:off x="8812" y="290080"/>
            <a:ext cx="5034321" cy="1274179"/>
          </a:xfrm>
          <a:prstGeom prst="rect">
            <a:avLst/>
          </a:prstGeom>
        </p:spPr>
      </p:pic>
      <p:sp>
        <p:nvSpPr>
          <p:cNvPr id="109" name="Shape 109"/>
          <p:cNvSpPr/>
          <p:nvPr/>
        </p:nvSpPr>
        <p:spPr>
          <a:xfrm>
            <a:off x="1708608" y="2312178"/>
            <a:ext cx="3374720" cy="24171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838" tIns="33838" rIns="33838" bIns="33838" anchor="ctr">
            <a:spAutoFit/>
          </a:bodyPr>
          <a:lstStyle/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jUnit4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EMMA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CheckStyle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monkey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MonkeyRunner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down)" transition="in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" grpId="1"/>
      <p:bldP build="whole" bldLvl="1" animBg="1" rev="0" advAuto="0" spid="107" grpId="2"/>
      <p:bldP build="p" bldLvl="5" animBg="1" rev="0" advAuto="0" spid="109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graphicFrame>
        <p:nvGraphicFramePr>
          <p:cNvPr id="112" name="Chart 112"/>
          <p:cNvGraphicFramePr/>
          <p:nvPr/>
        </p:nvGraphicFramePr>
        <p:xfrm>
          <a:off x="1062340" y="1151550"/>
          <a:ext cx="7339450" cy="508216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11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240000">
            <a:off x="-16476" y="99580"/>
            <a:ext cx="3205297" cy="1274179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down)" transition="in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2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2"/>
      <p:bldP build="whole" bldLvl="1" animBg="1" rev="0" advAuto="0" spid="1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Chart 115"/>
          <p:cNvGraphicFramePr/>
          <p:nvPr/>
        </p:nvGraphicFramePr>
        <p:xfrm>
          <a:off x="-241652" y="425929"/>
          <a:ext cx="9313247" cy="580409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11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240000">
            <a:off x="-16476" y="99580"/>
            <a:ext cx="3205297" cy="1274179"/>
          </a:xfrm>
          <a:prstGeom prst="rect">
            <a:avLst/>
          </a:prstGeom>
        </p:spPr>
      </p:pic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down)" transition="in">
                                      <p:cBhvr>
                                        <p:cTn id="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240000">
            <a:off x="-74169" y="288380"/>
            <a:ext cx="5197676" cy="1274178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pic>
        <p:nvPicPr>
          <p:cNvPr id="12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0648" y="1900202"/>
            <a:ext cx="6409434" cy="3241130"/>
          </a:xfrm>
          <a:prstGeom prst="rect">
            <a:avLst/>
          </a:prstGeom>
          <a:effectLst>
            <a:outerShdw sx="100000" sy="100000" kx="0" ky="0" algn="b" rotWithShape="0" blurRad="76200" dist="8256" dir="15509467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22" name="Shape 122"/>
          <p:cNvSpPr/>
          <p:nvPr/>
        </p:nvSpPr>
        <p:spPr>
          <a:xfrm>
            <a:off x="1708608" y="2547128"/>
            <a:ext cx="4593690" cy="19472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Team kennenlernen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Lambda-Kalkül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libGDX Framework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viele Wunschkriterien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down)" transition="in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3"/>
      <p:bldP build="whole" bldLvl="1" animBg="1" rev="0" advAuto="0" spid="119" grpId="1"/>
      <p:bldP build="whole" bldLvl="1" animBg="1" rev="0" advAuto="0" spid="121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pic>
        <p:nvPicPr>
          <p:cNvPr id="125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240000">
            <a:off x="1144234" y="2055311"/>
            <a:ext cx="6855531" cy="2747378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down)" transition="in">
                                      <p:cBhvr>
                                        <p:cTn id="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xi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  <p:bldP build="whole" bldLvl="1" animBg="1" rev="0" advAuto="0" spid="125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pic>
        <p:nvPicPr>
          <p:cNvPr id="128" name="team_lambda_l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3894" y="730894"/>
            <a:ext cx="5396212" cy="5396212"/>
          </a:xfrm>
          <a:prstGeom prst="rect">
            <a:avLst/>
          </a:prstGeom>
          <a:ln w="3175">
            <a:miter lim="400000"/>
          </a:ln>
        </p:spPr>
      </p:pic>
      <p:pic>
        <p:nvPicPr>
          <p:cNvPr id="129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240000">
            <a:off x="1858287" y="2055311"/>
            <a:ext cx="5427426" cy="2747378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down)" transition="in">
                                      <p:cBhvr>
                                        <p:cTn id="7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xi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3"/>
      <p:bldP build="whole" bldLvl="1" animBg="1" rev="0" advAuto="0" spid="129" grpId="1"/>
      <p:bldP build="whole" bldLvl="1" animBg="1" rev="0" advAuto="0" spid="12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2"/>
          </p:nvPr>
        </p:nvSpPr>
        <p:spPr>
          <a:xfrm>
            <a:off x="335844" y="6457668"/>
            <a:ext cx="158052" cy="2327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pic>
        <p:nvPicPr>
          <p:cNvPr id="54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180000">
            <a:off x="131267" y="337705"/>
            <a:ext cx="4810460" cy="905879"/>
          </a:xfrm>
          <a:prstGeom prst="rect">
            <a:avLst/>
          </a:prstGeom>
        </p:spPr>
      </p:pic>
      <p:pic>
        <p:nvPicPr>
          <p:cNvPr id="55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7539" y="1603433"/>
            <a:ext cx="7268922" cy="3651134"/>
          </a:xfrm>
          <a:prstGeom prst="rect">
            <a:avLst/>
          </a:prstGeom>
          <a:effectLst>
            <a:outerShdw sx="100000" sy="100000" kx="0" ky="0" algn="b" rotWithShape="0" blurRad="76200" dist="8256" dir="15509467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56" name="Shape 56"/>
          <p:cNvSpPr/>
          <p:nvPr/>
        </p:nvSpPr>
        <p:spPr>
          <a:xfrm>
            <a:off x="1264847" y="1870095"/>
            <a:ext cx="6614306" cy="30902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Im Alltag immer mehr Computer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Programmieren immer wichtiger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457200" indent="-228600" algn="l">
              <a:buSzPct val="100000"/>
              <a:buBlip>
                <a:blip r:embed="rId4"/>
              </a:buBlip>
              <a:defRPr sz="1800"/>
            </a:pPr>
            <a:r>
              <a:rPr b="1" sz="2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2500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rPr>
              <a:t>funktionale Programmierung</a:t>
            </a:r>
            <a:endParaRPr b="1" sz="2500">
              <a:solidFill>
                <a:srgbClr val="DCDEE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Lambda-Kalkül als Grundlage 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Idee von Bret Victor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457200" indent="-228600" algn="l">
              <a:buSzPct val="100000"/>
              <a:buBlip>
                <a:blip r:embed="rId4"/>
              </a:buBlip>
              <a:defRPr sz="1800"/>
            </a:pPr>
            <a:r>
              <a:rPr b="1" sz="2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2500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rPr>
              <a:t>Alligator &amp; Eggs</a:t>
            </a:r>
            <a:endParaRPr b="1" sz="2500">
              <a:solidFill>
                <a:srgbClr val="DCDEE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457200" indent="-228600" algn="l">
              <a:buSzPct val="100000"/>
              <a:buBlip>
                <a:blip r:embed="rId4"/>
              </a:buBlip>
              <a:defRPr sz="1800"/>
            </a:pPr>
            <a:r>
              <a:rPr b="1" sz="2500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2500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  <a:hlinkClick r:id="rId5" invalidUrl="" action="" tgtFrame="" tooltip="" history="1" highlightClick="0" endSnd="0"/>
              </a:rPr>
              <a:t>worrydream.com/AlligatorEggs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down)" transition="in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" grpId="1"/>
      <p:bldP build="whole" bldLvl="1" animBg="1" rev="0" advAuto="0" spid="55" grpId="2"/>
      <p:bldP build="p" bldLvl="5" animBg="1" rev="0" advAuto="0" spid="56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Num" sz="quarter" idx="2"/>
          </p:nvPr>
        </p:nvSpPr>
        <p:spPr>
          <a:xfrm>
            <a:off x="335844" y="6457668"/>
            <a:ext cx="158052" cy="2327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pic>
        <p:nvPicPr>
          <p:cNvPr id="59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180000">
            <a:off x="131267" y="337705"/>
            <a:ext cx="4810460" cy="905879"/>
          </a:xfrm>
          <a:prstGeom prst="rect">
            <a:avLst/>
          </a:prstGeom>
        </p:spPr>
      </p:pic>
      <p:pic>
        <p:nvPicPr>
          <p:cNvPr id="60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078" y="1957967"/>
            <a:ext cx="8243844" cy="3384710"/>
          </a:xfrm>
          <a:prstGeom prst="rect">
            <a:avLst/>
          </a:prstGeom>
          <a:effectLst>
            <a:outerShdw sx="100000" sy="100000" kx="0" ky="0" algn="b" rotWithShape="0" blurRad="76200" dist="8256" dir="15509467">
              <a:srgbClr val="000000">
                <a:alpha val="50000"/>
              </a:srgbClr>
            </a:outerShdw>
            <a:reflection blurRad="0" stA="29845" stPos="0" endA="0" endPos="40000" dist="0" dir="5400000" fadeDir="5400000" sx="100000" sy="-100000" kx="0" ky="0" algn="bl" rotWithShape="0"/>
          </a:effectLst>
        </p:spPr>
      </p:pic>
      <p:sp>
        <p:nvSpPr>
          <p:cNvPr id="61" name="Shape 61"/>
          <p:cNvSpPr/>
          <p:nvPr/>
        </p:nvSpPr>
        <p:spPr>
          <a:xfrm>
            <a:off x="1798247" y="2367447"/>
            <a:ext cx="6614306" cy="9312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b="1"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Kinder früh an Konzepte der theoretischen Informatik heranführen</a:t>
            </a:r>
          </a:p>
        </p:txBody>
      </p:sp>
      <p:sp>
        <p:nvSpPr>
          <p:cNvPr id="62" name="Shape 62"/>
          <p:cNvSpPr/>
          <p:nvPr/>
        </p:nvSpPr>
        <p:spPr>
          <a:xfrm>
            <a:off x="825034" y="2417701"/>
            <a:ext cx="830769" cy="830769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3175">
            <a:miter lim="400000"/>
          </a:ln>
          <a:effectLst>
            <a:outerShdw sx="100000" sy="100000" kx="0" ky="0" algn="b" rotWithShape="0" blurRad="12700" dist="63711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491083" y="3636461"/>
            <a:ext cx="8085634" cy="9312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838" tIns="33838" rIns="33838" bIns="33838" anchor="ctr">
            <a:spAutoFit/>
          </a:bodyPr>
          <a:lstStyle/>
          <a:p>
            <a:pPr lvl="1" marL="457200" indent="-228600" algn="l">
              <a:buSzPct val="100000"/>
              <a:buBlip>
                <a:blip r:embed="rId4"/>
              </a:buBlip>
              <a:defRPr sz="1800"/>
            </a:pPr>
            <a:r>
              <a:rPr b="1"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Im Grundschulalter Grundprinzipien lehren</a:t>
            </a:r>
            <a:endParaRPr b="1"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457200" indent="-228600" algn="l">
              <a:buSzPct val="100000"/>
              <a:buBlip>
                <a:blip r:embed="rId4"/>
              </a:buBlip>
              <a:defRPr sz="1800"/>
            </a:pPr>
            <a:r>
              <a:rPr b="1"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Neumodisch in Form einer App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nodeType="after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1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1" grpId="3"/>
      <p:bldP build="whole" bldLvl="1" animBg="1" rev="0" advAuto="0" spid="60" grpId="1"/>
      <p:bldP build="whole" bldLvl="1" animBg="1" rev="0" advAuto="0" spid="62" grpId="2"/>
      <p:bldP build="p" bldLvl="5" animBg="1" rev="0" advAuto="0" spid="63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xfrm>
            <a:off x="335844" y="6457668"/>
            <a:ext cx="158052" cy="2327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pic>
        <p:nvPicPr>
          <p:cNvPr id="66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180000">
            <a:off x="233611" y="362576"/>
            <a:ext cx="4610729" cy="905879"/>
          </a:xfrm>
          <a:prstGeom prst="rect">
            <a:avLst/>
          </a:prstGeom>
        </p:spPr>
      </p:pic>
      <p:pic>
        <p:nvPicPr>
          <p:cNvPr id="6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0648" y="1900202"/>
            <a:ext cx="6409434" cy="3241130"/>
          </a:xfrm>
          <a:prstGeom prst="rect">
            <a:avLst/>
          </a:prstGeom>
          <a:effectLst>
            <a:outerShdw sx="100000" sy="100000" kx="0" ky="0" algn="b" rotWithShape="0" blurRad="76200" dist="8256" dir="15509467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68" name="Shape 68"/>
          <p:cNvSpPr/>
          <p:nvPr/>
        </p:nvSpPr>
        <p:spPr>
          <a:xfrm>
            <a:off x="1670508" y="2233111"/>
            <a:ext cx="5752184" cy="25441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kniffliges Puzzle-Spiel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Gamification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457200" indent="-228600" algn="l">
              <a:buSzPct val="100000"/>
              <a:buBlip>
                <a:blip r:embed="rId4"/>
              </a:buBlip>
              <a:defRPr sz="1800"/>
            </a:pPr>
            <a:r>
              <a:rPr b="1" sz="2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Achievements</a:t>
            </a:r>
            <a:endParaRPr b="1" sz="23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457200" indent="-228600" algn="l">
              <a:buSzPct val="100000"/>
              <a:buBlip>
                <a:blip r:embed="rId4"/>
              </a:buBlip>
              <a:defRPr sz="1800"/>
            </a:pPr>
            <a:r>
              <a:rPr b="1" sz="2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Münzen für Ingame-Shop</a:t>
            </a:r>
            <a:endParaRPr b="1" sz="23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457200" indent="-228600" algn="l">
              <a:buSzPct val="100000"/>
              <a:buBlip>
                <a:blip r:embed="rId4"/>
              </a:buBlip>
              <a:defRPr sz="1800"/>
            </a:pPr>
            <a:r>
              <a:rPr b="1" sz="2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Statistiken</a:t>
            </a:r>
            <a:endParaRPr b="1" sz="23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untypisiertes Lambda-Kalkül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down)" transition="in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" grpId="2"/>
      <p:bldP build="whole" bldLvl="1" animBg="1" rev="0" advAuto="0" spid="66" grpId="1"/>
      <p:bldP build="p" bldLvl="5" animBg="1" rev="0" advAuto="0" spid="68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xfrm>
            <a:off x="335844" y="6457668"/>
            <a:ext cx="158052" cy="2327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pic>
        <p:nvPicPr>
          <p:cNvPr id="71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180000">
            <a:off x="234262" y="373215"/>
            <a:ext cx="4436126" cy="905879"/>
          </a:xfrm>
          <a:prstGeom prst="rect">
            <a:avLst/>
          </a:prstGeom>
        </p:spPr>
      </p:pic>
      <p:pic>
        <p:nvPicPr>
          <p:cNvPr id="72" name="abstract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2525" y="1741307"/>
            <a:ext cx="1397001" cy="1168401"/>
          </a:xfrm>
          <a:prstGeom prst="rect">
            <a:avLst/>
          </a:prstGeom>
          <a:ln w="3175">
            <a:miter lim="400000"/>
          </a:ln>
        </p:spPr>
      </p:pic>
      <p:pic>
        <p:nvPicPr>
          <p:cNvPr id="73" name="applicatio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8875" y="4652526"/>
            <a:ext cx="1384301" cy="1155701"/>
          </a:xfrm>
          <a:prstGeom prst="rect">
            <a:avLst/>
          </a:prstGeom>
          <a:ln w="3175">
            <a:miter lim="400000"/>
          </a:ln>
        </p:spPr>
      </p:pic>
      <p:pic>
        <p:nvPicPr>
          <p:cNvPr id="74" name="variabl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63374" y="3552516"/>
            <a:ext cx="495301" cy="457201"/>
          </a:xfrm>
          <a:prstGeom prst="rect">
            <a:avLst/>
          </a:prstGeom>
          <a:ln w="3175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3689622" y="2113328"/>
            <a:ext cx="1282156" cy="424359"/>
          </a:xfrm>
          <a:prstGeom prst="leftRightArrow">
            <a:avLst>
              <a:gd name="adj1" fmla="val 32000"/>
              <a:gd name="adj2" fmla="val 120856"/>
            </a:avLst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3689622" y="3568937"/>
            <a:ext cx="1282156" cy="424360"/>
          </a:xfrm>
          <a:prstGeom prst="leftRightArrow">
            <a:avLst>
              <a:gd name="adj1" fmla="val 32000"/>
              <a:gd name="adj2" fmla="val 120856"/>
            </a:avLst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3689622" y="5024547"/>
            <a:ext cx="1282156" cy="424359"/>
          </a:xfrm>
          <a:prstGeom prst="leftRightArrow">
            <a:avLst>
              <a:gd name="adj1" fmla="val 32000"/>
              <a:gd name="adj2" fmla="val 120856"/>
            </a:avLst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5316066" y="1993218"/>
            <a:ext cx="2855268" cy="6772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838" tIns="33838" rIns="33838" bIns="33838" anchor="ctr">
            <a:spAutoFit/>
          </a:bodyPr>
          <a:lstStyle/>
          <a:p>
            <a:pPr lvl="0">
              <a:defRPr sz="1800"/>
            </a:pPr>
            <a:r>
              <a:rPr sz="3100"/>
              <a:t>Abstraktion: </a:t>
            </a:r>
            <a:r>
              <a:rPr b="1" sz="400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λx</a:t>
            </a:r>
          </a:p>
        </p:txBody>
      </p:sp>
      <p:sp>
        <p:nvSpPr>
          <p:cNvPr id="79" name="Shape 79"/>
          <p:cNvSpPr/>
          <p:nvPr/>
        </p:nvSpPr>
        <p:spPr>
          <a:xfrm>
            <a:off x="5741777" y="3442478"/>
            <a:ext cx="2003846" cy="6772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100"/>
              <a:t>Variable: </a:t>
            </a:r>
            <a:r>
              <a:rPr b="1" sz="400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x</a:t>
            </a:r>
          </a:p>
        </p:txBody>
      </p:sp>
      <p:sp>
        <p:nvSpPr>
          <p:cNvPr id="80" name="Shape 80"/>
          <p:cNvSpPr/>
          <p:nvPr/>
        </p:nvSpPr>
        <p:spPr>
          <a:xfrm>
            <a:off x="5440447" y="4891737"/>
            <a:ext cx="2606506" cy="6772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100"/>
              <a:t>Applikation: </a:t>
            </a:r>
            <a:r>
              <a:rPr b="1" sz="400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()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down)" transition="in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" grpId="3"/>
      <p:bldP build="whole" bldLvl="1" animBg="1" rev="0" advAuto="0" spid="71" grpId="1"/>
      <p:bldP build="whole" bldLvl="1" animBg="1" rev="0" advAuto="0" spid="80" grpId="10"/>
      <p:bldP build="whole" bldLvl="1" animBg="1" rev="0" advAuto="0" spid="76" grpId="6"/>
      <p:bldP build="whole" bldLvl="1" animBg="1" rev="0" advAuto="0" spid="79" grpId="7"/>
      <p:bldP build="whole" bldLvl="1" animBg="1" rev="0" advAuto="0" spid="74" grpId="5"/>
      <p:bldP build="whole" bldLvl="1" animBg="1" rev="0" advAuto="0" spid="78" grpId="4"/>
      <p:bldP build="whole" bldLvl="1" animBg="1" rev="0" advAuto="0" spid="72" grpId="2"/>
      <p:bldP build="whole" bldLvl="1" animBg="1" rev="0" advAuto="0" spid="73" grpId="8"/>
      <p:bldP build="whole" bldLvl="1" animBg="1" rev="0" advAuto="0" spid="77" grpId="9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Num" sz="quarter" idx="2"/>
          </p:nvPr>
        </p:nvSpPr>
        <p:spPr>
          <a:xfrm>
            <a:off x="335844" y="6457668"/>
            <a:ext cx="158052" cy="2327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pic>
        <p:nvPicPr>
          <p:cNvPr id="83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180000">
            <a:off x="234262" y="373215"/>
            <a:ext cx="4436126" cy="905879"/>
          </a:xfrm>
          <a:prstGeom prst="rect">
            <a:avLst/>
          </a:prstGeom>
        </p:spPr>
      </p:pic>
      <p:pic>
        <p:nvPicPr>
          <p:cNvPr id="84" name="abstract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024" y="2531978"/>
            <a:ext cx="1397001" cy="1168401"/>
          </a:xfrm>
          <a:prstGeom prst="rect">
            <a:avLst/>
          </a:prstGeom>
          <a:ln w="3175">
            <a:miter lim="400000"/>
          </a:ln>
        </p:spPr>
      </p:pic>
      <p:pic>
        <p:nvPicPr>
          <p:cNvPr id="85" name="variabl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2874" y="4133015"/>
            <a:ext cx="495301" cy="457201"/>
          </a:xfrm>
          <a:prstGeom prst="rect">
            <a:avLst/>
          </a:prstGeom>
          <a:ln w="3175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4124369" y="3325728"/>
            <a:ext cx="1282155" cy="424359"/>
          </a:xfrm>
          <a:prstGeom prst="leftRightArrow">
            <a:avLst>
              <a:gd name="adj1" fmla="val 32000"/>
              <a:gd name="adj2" fmla="val 120856"/>
            </a:avLst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5609717" y="2983362"/>
            <a:ext cx="2816644" cy="11090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6800"/>
              <a:t>(</a:t>
            </a:r>
            <a:r>
              <a:rPr b="1" sz="680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λx</a:t>
            </a:r>
            <a:r>
              <a:rPr b="1" sz="6800">
                <a:latin typeface="Helvetica"/>
                <a:ea typeface="Helvetica"/>
                <a:cs typeface="Helvetica"/>
                <a:sym typeface="Helvetica"/>
              </a:rPr>
              <a:t>.</a:t>
            </a:r>
            <a:r>
              <a:rPr b="1" sz="680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rPr sz="6800"/>
              <a:t>)</a:t>
            </a:r>
            <a:r>
              <a:rPr b="1" sz="6800">
                <a:solidFill>
                  <a:srgbClr val="CA1C00"/>
                </a:solidFill>
                <a:latin typeface="Helvetica"/>
                <a:ea typeface="Helvetica"/>
                <a:cs typeface="Helvetica"/>
                <a:sym typeface="Helvetica"/>
              </a:rPr>
              <a:t>y</a:t>
            </a:r>
          </a:p>
        </p:txBody>
      </p:sp>
      <p:pic>
        <p:nvPicPr>
          <p:cNvPr id="88" name="variable_re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92624" y="3194237"/>
            <a:ext cx="495301" cy="457201"/>
          </a:xfrm>
          <a:prstGeom prst="rect">
            <a:avLst/>
          </a:prstGeom>
          <a:ln w="3175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891600" y="2349737"/>
            <a:ext cx="2855615" cy="2570660"/>
          </a:xfrm>
          <a:prstGeom prst="rect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15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" grpId="5"/>
      <p:bldP build="whole" bldLvl="1" animBg="1" rev="0" advAuto="0" spid="86" grpId="4"/>
      <p:bldP build="whole" bldLvl="1" animBg="1" rev="0" advAuto="0" spid="88" grpId="3"/>
      <p:bldP build="whole" bldLvl="1" animBg="1" rev="0" advAuto="0" spid="89" grpId="1"/>
      <p:bldP build="whole" bldLvl="1" animBg="1" rev="0" advAuto="0" spid="85" grpId="6"/>
      <p:bldP build="whole" bldLvl="1" animBg="1" rev="0" advAuto="0" spid="8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0648" y="1900202"/>
            <a:ext cx="6409434" cy="3241130"/>
          </a:xfrm>
          <a:prstGeom prst="rect">
            <a:avLst/>
          </a:prstGeom>
          <a:effectLst>
            <a:outerShdw sx="100000" sy="100000" kx="0" ky="0" algn="b" rotWithShape="0" blurRad="76200" dist="8256" dir="15509467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92" name="Shape 92"/>
          <p:cNvSpPr/>
          <p:nvPr>
            <p:ph type="sldNum" sz="quarter" idx="2"/>
          </p:nvPr>
        </p:nvSpPr>
        <p:spPr>
          <a:xfrm>
            <a:off x="335844" y="6457668"/>
            <a:ext cx="158052" cy="2327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pic>
        <p:nvPicPr>
          <p:cNvPr id="9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240000">
            <a:off x="-3231" y="290080"/>
            <a:ext cx="5388607" cy="1274179"/>
          </a:xfrm>
          <a:prstGeom prst="rect">
            <a:avLst/>
          </a:prstGeom>
        </p:spPr>
      </p:pic>
      <p:sp>
        <p:nvSpPr>
          <p:cNvPr id="94" name="Shape 94"/>
          <p:cNvSpPr/>
          <p:nvPr/>
        </p:nvSpPr>
        <p:spPr>
          <a:xfrm>
            <a:off x="1695908" y="2353761"/>
            <a:ext cx="5649645" cy="23028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838" tIns="33838" rIns="33838" bIns="33838" anchor="ctr">
            <a:spAutoFit/>
          </a:bodyPr>
          <a:lstStyle/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LaTeX für Dokumente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GIT zur Revisionskontrolle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457200" indent="-228600" algn="l">
              <a:buSzPct val="100000"/>
              <a:buBlip>
                <a:blip r:embed="rId4"/>
              </a:buBlip>
              <a:defRPr sz="1800"/>
            </a:pPr>
            <a:r>
              <a:rPr b="1" sz="2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github.com/Pse-Lambda-das-Spiel</a:t>
            </a:r>
            <a:endParaRPr b="1" sz="23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UMLet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Photoshop für GUI-Entwurf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down)" transition="in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" grpId="1"/>
      <p:bldP build="p" bldLvl="5" animBg="1" rev="0" advAuto="0" spid="94" grpId="3"/>
      <p:bldP build="whole" bldLvl="1" animBg="1" rev="0" advAuto="0" spid="9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Num" sz="quarter" idx="2"/>
          </p:nvPr>
        </p:nvSpPr>
        <p:spPr>
          <a:xfrm>
            <a:off x="335844" y="6457668"/>
            <a:ext cx="158052" cy="2327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pic>
        <p:nvPicPr>
          <p:cNvPr id="97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0648" y="1900202"/>
            <a:ext cx="6409434" cy="3241130"/>
          </a:xfrm>
          <a:prstGeom prst="rect">
            <a:avLst/>
          </a:prstGeom>
          <a:effectLst>
            <a:outerShdw sx="100000" sy="100000" kx="0" ky="0" algn="b" rotWithShape="0" blurRad="76200" dist="8256" dir="15509467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98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240000">
            <a:off x="440786" y="290080"/>
            <a:ext cx="4170373" cy="1274179"/>
          </a:xfrm>
          <a:prstGeom prst="rect">
            <a:avLst/>
          </a:prstGeom>
        </p:spPr>
      </p:pic>
      <p:sp>
        <p:nvSpPr>
          <p:cNvPr id="99" name="Shape 99"/>
          <p:cNvSpPr/>
          <p:nvPr/>
        </p:nvSpPr>
        <p:spPr>
          <a:xfrm>
            <a:off x="1695908" y="2804611"/>
            <a:ext cx="3403261" cy="12487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838" tIns="33838" rIns="33838" bIns="33838" anchor="ctr">
            <a:spAutoFit/>
          </a:bodyPr>
          <a:lstStyle/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UMLet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457200" indent="-228600" algn="l">
              <a:buSzPct val="100000"/>
              <a:buBlip>
                <a:blip r:embed="rId4"/>
              </a:buBlip>
              <a:defRPr sz="1800"/>
            </a:pPr>
            <a:r>
              <a:rPr b="1" sz="2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Klassendiagramme</a:t>
            </a:r>
            <a:endParaRPr b="1" sz="23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457200" indent="-228600" algn="l">
              <a:buSzPct val="100000"/>
              <a:buBlip>
                <a:blip r:embed="rId4"/>
              </a:buBlip>
              <a:defRPr sz="1800"/>
            </a:pPr>
            <a:r>
              <a:rPr b="1" sz="2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Sequenzdiagramme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down)" transition="in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" grpId="1"/>
      <p:bldP build="whole" bldLvl="1" animBg="1" rev="0" advAuto="0" spid="97" grpId="2"/>
      <p:bldP build="p" bldLvl="5" animBg="1" rev="0" advAuto="0" spid="9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Num" sz="quarter" idx="2"/>
          </p:nvPr>
        </p:nvSpPr>
        <p:spPr>
          <a:xfrm>
            <a:off x="335844" y="6457668"/>
            <a:ext cx="158052" cy="2327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pic>
        <p:nvPicPr>
          <p:cNvPr id="102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0648" y="1900202"/>
            <a:ext cx="6409434" cy="3241130"/>
          </a:xfrm>
          <a:prstGeom prst="rect">
            <a:avLst/>
          </a:prstGeom>
          <a:effectLst>
            <a:outerShdw sx="100000" sy="100000" kx="0" ky="0" algn="b" rotWithShape="0" blurRad="76200" dist="8256" dir="15509467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10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240000">
            <a:off x="237635" y="290080"/>
            <a:ext cx="4576675" cy="1274179"/>
          </a:xfrm>
          <a:prstGeom prst="rect">
            <a:avLst/>
          </a:prstGeom>
        </p:spPr>
      </p:pic>
      <p:sp>
        <p:nvSpPr>
          <p:cNvPr id="104" name="Shape 104"/>
          <p:cNvSpPr/>
          <p:nvPr/>
        </p:nvSpPr>
        <p:spPr>
          <a:xfrm>
            <a:off x="1695908" y="2283911"/>
            <a:ext cx="5519693" cy="24171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838" tIns="33838" rIns="33838" bIns="33838" anchor="ctr">
            <a:spAutoFit/>
          </a:bodyPr>
          <a:lstStyle/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Eclipse, IntelliJ, NetBeans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Java 7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libGDX als Framework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Android SDK</a:t>
            </a:r>
            <a:endParaRPr b="1" sz="3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28600" indent="-228600" algn="l">
              <a:buSzPct val="100000"/>
              <a:buBlip>
                <a:blip r:embed="rId4"/>
              </a:buBlip>
              <a:defRPr sz="1800"/>
            </a:pPr>
            <a:r>
              <a:rPr b="1" sz="3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Photoshop für GUI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down)" transition="in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2"/>
      <p:bldP build="whole" bldLvl="1" animBg="1" rev="0" advAuto="0" spid="103" grpId="1"/>
      <p:bldP build="p" bldLvl="5" animBg="1" rev="0" advAuto="0" spid="104" grpId="3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3838" tIns="33838" rIns="33838" bIns="33838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3838" tIns="33838" rIns="33838" bIns="33838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3838" tIns="33838" rIns="33838" bIns="33838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3838" tIns="33838" rIns="33838" bIns="33838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