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4" r:id="rId2"/>
    <p:sldId id="263" r:id="rId3"/>
    <p:sldId id="265" r:id="rId4"/>
    <p:sldId id="26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BE3C"/>
    <a:srgbClr val="FF99FF"/>
    <a:srgbClr val="50AAE6"/>
    <a:srgbClr val="5A6EB4"/>
    <a:srgbClr val="A00078"/>
    <a:srgbClr val="A01E28"/>
    <a:srgbClr val="A08232"/>
    <a:srgbClr val="DCA01E"/>
    <a:srgbClr val="FA8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01" autoAdjust="0"/>
    <p:restoredTop sz="91212" autoAdjust="0"/>
  </p:normalViewPr>
  <p:slideViewPr>
    <p:cSldViewPr showGuides="1">
      <p:cViewPr>
        <p:scale>
          <a:sx n="125" d="100"/>
          <a:sy n="125" d="100"/>
        </p:scale>
        <p:origin x="-564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113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27DC3E-3A27-4D23-9336-3EAB36224A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2709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wnloads\pse\repository\LambdaDasSpiel\2-entwurf\presentation\media\backgroun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3608388"/>
            <a:ext cx="9048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de-DE" sz="800"/>
              <a:t>KIT – Universität des Landes Baden-Württemberg und</a:t>
            </a:r>
          </a:p>
          <a:p>
            <a:r>
              <a:rPr lang="de-DE" sz="800"/>
              <a:t>nationales Forschungszentrum in der Helmholtz-Gemeinschaft</a:t>
            </a:r>
          </a:p>
        </p:txBody>
      </p:sp>
      <p:sp>
        <p:nvSpPr>
          <p:cNvPr id="13" name="Text Box 21"/>
          <p:cNvSpPr txBox="1">
            <a:spLocks noChangeArrowheads="1"/>
          </p:cNvSpPr>
          <p:nvPr userDrawn="1"/>
        </p:nvSpPr>
        <p:spPr bwMode="auto">
          <a:xfrm>
            <a:off x="385763" y="3367088"/>
            <a:ext cx="4537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Lehrstuhl Programmierparadigmen – IPD </a:t>
            </a:r>
            <a:r>
              <a:rPr lang="de-DE" sz="1000" dirty="0" err="1" smtClean="0">
                <a:solidFill>
                  <a:schemeClr val="bg1"/>
                </a:solidFill>
              </a:rPr>
              <a:t>Snelting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6639" name="Picture 11" descr="KIT-Logo-rgb_d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15.01.2015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Team </a:t>
            </a:r>
            <a:r>
              <a:rPr lang="de-DE" dirty="0" err="1" smtClean="0"/>
              <a:t>Lamb.da</a:t>
            </a:r>
            <a:endParaRPr lang="de-DE" dirty="0"/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D019-5134-4866-8BCC-6AD2983F956C}" type="datetime1">
              <a:rPr lang="de-DE" smtClean="0"/>
              <a:t>13.01.2015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Team </a:t>
            </a:r>
            <a:r>
              <a:rPr lang="de-DE" dirty="0" err="1" smtClean="0"/>
              <a:t>Lamb.da</a:t>
            </a:r>
            <a:endParaRPr lang="de-DE" dirty="0"/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15.01.2015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Team </a:t>
            </a:r>
            <a:r>
              <a:rPr lang="de-DE" dirty="0" err="1" smtClean="0"/>
              <a:t>Lamb.da</a:t>
            </a:r>
            <a:endParaRPr lang="de-DE" dirty="0"/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15.01.2015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15.01.2015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Team </a:t>
            </a:r>
            <a:r>
              <a:rPr lang="de-DE" dirty="0" err="1" smtClean="0"/>
              <a:t>Lamb.da</a:t>
            </a:r>
            <a:endParaRPr lang="de-DE" dirty="0"/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15.01.2015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Team </a:t>
            </a:r>
            <a:r>
              <a:rPr lang="de-DE" dirty="0" err="1" smtClean="0"/>
              <a:t>Lamb.da</a:t>
            </a:r>
            <a:endParaRPr lang="de-DE" dirty="0"/>
          </a:p>
        </p:txBody>
      </p:sp>
      <p:sp>
        <p:nvSpPr>
          <p:cNvPr id="4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15.01.2015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Team </a:t>
            </a:r>
            <a:r>
              <a:rPr lang="de-DE" dirty="0" err="1" smtClean="0"/>
              <a:t>Lamb.da</a:t>
            </a:r>
            <a:endParaRPr lang="de-DE" dirty="0"/>
          </a:p>
        </p:txBody>
      </p:sp>
      <p:sp>
        <p:nvSpPr>
          <p:cNvPr id="3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15.01.2015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86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15.01.2015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3716605" y="3244334"/>
            <a:ext cx="1710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Team </a:t>
            </a:r>
            <a:r>
              <a:rPr lang="de-DE" dirty="0" err="1" smtClean="0"/>
              <a:t>Lamb.da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Team </a:t>
            </a:r>
            <a:r>
              <a:rPr lang="de-DE" dirty="0" err="1" smtClean="0"/>
              <a:t>Lamb.da</a:t>
            </a:r>
            <a:endParaRPr lang="de-DE" dirty="0"/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15.01.2015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Karlsruhe Institute of Technology (KIT).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900" dirty="0" smtClean="0"/>
              <a:t>Praxis der Softwareentwicklung</a:t>
            </a:r>
            <a:endParaRPr lang="de-DE" sz="90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643774FD-E815-4B85-B421-6F4167BD583D}" type="slidenum">
              <a:rPr lang="de-DE" sz="9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/>
          </a:p>
        </p:txBody>
      </p:sp>
      <p:pic>
        <p:nvPicPr>
          <p:cNvPr id="1032" name="Picture 13" descr="KIT-Logo-rgb_d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 dirty="0" smtClean="0"/>
              <a:t>Team </a:t>
            </a:r>
            <a:r>
              <a:rPr lang="de-DE" dirty="0" err="1" smtClean="0"/>
              <a:t>Lamb.da</a:t>
            </a: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15.01.2015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jpeg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2600" b="1" dirty="0" smtClean="0">
                <a:solidFill>
                  <a:schemeClr val="tx2"/>
                </a:solidFill>
              </a:rPr>
              <a:t>Entwurf</a:t>
            </a:r>
          </a:p>
          <a:p>
            <a:pPr>
              <a:lnSpc>
                <a:spcPct val="90000"/>
              </a:lnSpc>
            </a:pPr>
            <a:r>
              <a:rPr lang="de-DE" sz="2600" b="1" dirty="0" err="1" smtClean="0">
                <a:solidFill>
                  <a:schemeClr val="tx2"/>
                </a:solidFill>
              </a:rPr>
              <a:t>Lamb.da</a:t>
            </a:r>
            <a:r>
              <a:rPr lang="de-DE" sz="2600" b="1" dirty="0" smtClean="0">
                <a:solidFill>
                  <a:schemeClr val="tx2"/>
                </a:solidFill>
              </a:rPr>
              <a:t> – Das Spiel</a:t>
            </a:r>
            <a:endParaRPr lang="de-DE" sz="2600" b="1" dirty="0">
              <a:solidFill>
                <a:schemeClr val="tx2"/>
              </a:solidFill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DE" sz="1600" b="1" dirty="0">
                <a:solidFill>
                  <a:srgbClr val="000000"/>
                </a:solidFill>
              </a:rPr>
              <a:t>Farid </a:t>
            </a:r>
            <a:r>
              <a:rPr lang="de-DE" sz="1600" b="1" dirty="0" err="1" smtClean="0">
                <a:solidFill>
                  <a:srgbClr val="000000"/>
                </a:solidFill>
              </a:rPr>
              <a:t>Elhaddad</a:t>
            </a:r>
            <a:r>
              <a:rPr lang="de-DE" sz="1600" b="1" dirty="0" smtClean="0">
                <a:solidFill>
                  <a:srgbClr val="000000"/>
                </a:solidFill>
              </a:rPr>
              <a:t>   Florian </a:t>
            </a:r>
            <a:r>
              <a:rPr lang="de-DE" sz="1600" b="1" dirty="0" err="1" smtClean="0">
                <a:solidFill>
                  <a:srgbClr val="000000"/>
                </a:solidFill>
              </a:rPr>
              <a:t>Fervers</a:t>
            </a:r>
            <a:r>
              <a:rPr lang="de-DE" sz="1600" b="1" dirty="0" smtClean="0">
                <a:solidFill>
                  <a:srgbClr val="000000"/>
                </a:solidFill>
              </a:rPr>
              <a:t>   Kai </a:t>
            </a:r>
            <a:r>
              <a:rPr lang="de-DE" sz="1600" b="1" dirty="0" err="1" smtClean="0">
                <a:solidFill>
                  <a:srgbClr val="000000"/>
                </a:solidFill>
              </a:rPr>
              <a:t>Fieger</a:t>
            </a:r>
            <a:r>
              <a:rPr lang="de-DE" sz="1600" b="1" dirty="0" smtClean="0">
                <a:solidFill>
                  <a:srgbClr val="000000"/>
                </a:solidFill>
              </a:rPr>
              <a:t>   </a:t>
            </a:r>
            <a:r>
              <a:rPr lang="de-DE" sz="1600" b="1" dirty="0">
                <a:solidFill>
                  <a:srgbClr val="000000"/>
                </a:solidFill>
              </a:rPr>
              <a:t>Robert </a:t>
            </a:r>
            <a:r>
              <a:rPr lang="de-DE" sz="1600" b="1" dirty="0" err="1" smtClean="0">
                <a:solidFill>
                  <a:srgbClr val="000000"/>
                </a:solidFill>
              </a:rPr>
              <a:t>Hochweiss</a:t>
            </a:r>
            <a:r>
              <a:rPr lang="de-DE" sz="1600" b="1" dirty="0" smtClean="0">
                <a:solidFill>
                  <a:srgbClr val="000000"/>
                </a:solidFill>
              </a:rPr>
              <a:t>   Kay </a:t>
            </a:r>
            <a:r>
              <a:rPr lang="de-DE" sz="1600" b="1" dirty="0" err="1">
                <a:solidFill>
                  <a:srgbClr val="000000"/>
                </a:solidFill>
              </a:rPr>
              <a:t>Schmitteckert</a:t>
            </a:r>
            <a:endParaRPr lang="de-DE"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/>
              <a:t>Team </a:t>
            </a:r>
            <a:r>
              <a:rPr lang="de-DE" dirty="0" err="1"/>
              <a:t>Lamb.da</a:t>
            </a:r>
            <a:endParaRPr lang="de-DE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Grobe Entwurfsentscheidungen</a:t>
            </a:r>
            <a:endParaRPr lang="de-DE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Java-Framework </a:t>
            </a:r>
            <a:r>
              <a:rPr lang="de-DE" dirty="0" err="1" smtClean="0"/>
              <a:t>libGDX</a:t>
            </a:r>
            <a:endParaRPr lang="de-DE" dirty="0" smtClean="0"/>
          </a:p>
          <a:p>
            <a:r>
              <a:rPr lang="de-DE" dirty="0" smtClean="0"/>
              <a:t>MVC: Model </a:t>
            </a:r>
            <a:r>
              <a:rPr lang="de-DE" dirty="0" smtClean="0">
                <a:sym typeface="Wingdings" pitchFamily="2" charset="2"/>
              </a:rPr>
              <a:t> </a:t>
            </a:r>
            <a:r>
              <a:rPr lang="de-DE" dirty="0" err="1" smtClean="0">
                <a:sym typeface="Wingdings" pitchFamily="2" charset="2"/>
              </a:rPr>
              <a:t>ViewController</a:t>
            </a:r>
            <a:endParaRPr lang="de-DE" dirty="0" smtClean="0">
              <a:sym typeface="Wingdings" pitchFamily="2" charset="2"/>
            </a:endParaRPr>
          </a:p>
          <a:p>
            <a:pPr lvl="1"/>
            <a:r>
              <a:rPr lang="de-DE" dirty="0">
                <a:sym typeface="Wingdings" pitchFamily="2" charset="2"/>
              </a:rPr>
              <a:t>Observer-Muster: </a:t>
            </a:r>
            <a:r>
              <a:rPr lang="de-DE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Observable&lt;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ModelObserver</a:t>
            </a:r>
            <a:r>
              <a:rPr lang="de-DE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&gt;</a:t>
            </a:r>
          </a:p>
          <a:p>
            <a:pPr lvl="1"/>
            <a:r>
              <a:rPr lang="de-DE" dirty="0">
                <a:sym typeface="Wingdings" pitchFamily="2" charset="2"/>
              </a:rPr>
              <a:t>Nachricht: 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notify</a:t>
            </a:r>
            <a:r>
              <a:rPr lang="de-DE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((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observer</a:t>
            </a:r>
            <a:r>
              <a:rPr lang="de-DE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-&gt; 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observer.doSomething</a:t>
            </a:r>
            <a:r>
              <a:rPr lang="de-DE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())</a:t>
            </a:r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Ein </a:t>
            </a:r>
            <a:r>
              <a:rPr lang="de-DE" dirty="0" err="1" smtClean="0">
                <a:sym typeface="Wingdings" pitchFamily="2" charset="2"/>
              </a:rPr>
              <a:t>ViewController</a:t>
            </a:r>
            <a:r>
              <a:rPr lang="de-DE" dirty="0" smtClean="0">
                <a:sym typeface="Wingdings" pitchFamily="2" charset="2"/>
              </a:rPr>
              <a:t> pro Bildschirm</a:t>
            </a:r>
          </a:p>
          <a:p>
            <a:r>
              <a:rPr lang="de-DE" dirty="0" smtClean="0">
                <a:sym typeface="Wingdings" pitchFamily="2" charset="2"/>
              </a:rPr>
              <a:t>Asset-Klasse</a:t>
            </a:r>
          </a:p>
          <a:p>
            <a:r>
              <a:rPr lang="de-DE" dirty="0" smtClean="0">
                <a:sym typeface="Wingdings" pitchFamily="2" charset="2"/>
              </a:rPr>
              <a:t>Daten speichern im </a:t>
            </a:r>
            <a:r>
              <a:rPr lang="de-DE" dirty="0" err="1" smtClean="0">
                <a:sym typeface="Wingdings" pitchFamily="2" charset="2"/>
              </a:rPr>
              <a:t>json</a:t>
            </a:r>
            <a:r>
              <a:rPr lang="de-DE" dirty="0" smtClean="0">
                <a:sym typeface="Wingdings" pitchFamily="2" charset="2"/>
              </a:rPr>
              <a:t>-Format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 smtClean="0"/>
              <a:t>15.01.2015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Model im Reduktionsmodus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Lamb.da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15.01.2015</a:t>
            </a:r>
            <a:endParaRPr lang="de-DE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038385"/>
              </p:ext>
            </p:extLst>
          </p:nvPr>
        </p:nvGraphicFramePr>
        <p:xfrm>
          <a:off x="467543" y="1052735"/>
          <a:ext cx="7649375" cy="5184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Acrobat Document" r:id="rId3" imgW="8572399" imgH="5810130" progId="AcroExch.Document.11">
                  <p:embed/>
                </p:oleObj>
              </mc:Choice>
              <mc:Fallback>
                <p:oleObj name="Acrobat Document" r:id="rId3" imgW="8572399" imgH="581013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3" y="1052735"/>
                        <a:ext cx="7649375" cy="5184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02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681670"/>
              </p:ext>
            </p:extLst>
          </p:nvPr>
        </p:nvGraphicFramePr>
        <p:xfrm>
          <a:off x="611560" y="908720"/>
          <a:ext cx="771525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Acrobat Document" r:id="rId3" imgW="7714997" imgH="3047760" progId="AcroExch.Document.11">
                  <p:embed/>
                </p:oleObj>
              </mc:Choice>
              <mc:Fallback>
                <p:oleObj name="Acrobat Document" r:id="rId3" imgW="7714997" imgH="304776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908720"/>
                        <a:ext cx="7715250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Lambda Term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Baumstruktur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Besucher-Muster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Team Lamb.da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15.01.2015</a:t>
            </a:r>
            <a:endParaRPr lang="de-DE" dirty="0"/>
          </a:p>
        </p:txBody>
      </p:sp>
      <p:pic>
        <p:nvPicPr>
          <p:cNvPr id="3074" name="Picture 2" descr="D:\Downloads\pse\repository\LambdaDasSpiel\2-entwurf\presentation\uml\LambdaTermVisito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149080"/>
            <a:ext cx="26670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erade Verbindung 15"/>
          <p:cNvCxnSpPr/>
          <p:nvPr/>
        </p:nvCxnSpPr>
        <p:spPr>
          <a:xfrm>
            <a:off x="3397012" y="5774784"/>
            <a:ext cx="20162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5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Reduktion </a:t>
            </a:r>
            <a:r>
              <a:rPr lang="de-DE" dirty="0" smtClean="0">
                <a:latin typeface="+mn-lt"/>
                <a:cs typeface="Adobe Devanagari" pitchFamily="18" charset="0"/>
              </a:rPr>
              <a:t>mit Normal Order</a:t>
            </a:r>
            <a:endParaRPr lang="de-DE" dirty="0">
              <a:latin typeface="Adobe Devanagari" pitchFamily="18" charset="0"/>
              <a:cs typeface="Adobe Devanagari" pitchFamily="18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Team Lamb.da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15.01.2015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772575" y="230424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LambdaRoot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451974" y="3288224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LambdaApplication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369723" y="441061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2"/>
                </a:solidFill>
              </a:rPr>
              <a:t>LambdaAbstraction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32171" y="5418728"/>
            <a:ext cx="184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2"/>
                </a:solidFill>
              </a:rPr>
              <a:t>LambdaVariable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780687" y="4410616"/>
            <a:ext cx="184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LambdaVariable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12" name="Gerade Verbindung mit Pfeil 11"/>
          <p:cNvCxnSpPr>
            <a:stCxn id="6" idx="2"/>
            <a:endCxn id="7" idx="0"/>
          </p:cNvCxnSpPr>
          <p:nvPr/>
        </p:nvCxnSpPr>
        <p:spPr>
          <a:xfrm>
            <a:off x="4525345" y="2673574"/>
            <a:ext cx="0" cy="6146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7" idx="2"/>
            <a:endCxn id="8" idx="0"/>
          </p:cNvCxnSpPr>
          <p:nvPr/>
        </p:nvCxnSpPr>
        <p:spPr>
          <a:xfrm flipH="1">
            <a:off x="3455918" y="3657556"/>
            <a:ext cx="1069427" cy="7530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7" idx="2"/>
            <a:endCxn id="10" idx="0"/>
          </p:cNvCxnSpPr>
          <p:nvPr/>
        </p:nvCxnSpPr>
        <p:spPr>
          <a:xfrm>
            <a:off x="4525345" y="3657556"/>
            <a:ext cx="1179089" cy="7530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8" idx="2"/>
            <a:endCxn id="9" idx="0"/>
          </p:cNvCxnSpPr>
          <p:nvPr/>
        </p:nvCxnSpPr>
        <p:spPr>
          <a:xfrm>
            <a:off x="3455918" y="4779948"/>
            <a:ext cx="0" cy="6387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323528" y="128022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+mn-lt"/>
                <a:cs typeface="Courier New" pitchFamily="49" charset="0"/>
              </a:rPr>
              <a:t>Applicant</a:t>
            </a:r>
            <a:r>
              <a:rPr lang="de-DE" dirty="0" smtClean="0">
                <a:latin typeface="+mn-lt"/>
                <a:cs typeface="Courier New" pitchFamily="49" charset="0"/>
              </a:rPr>
              <a:t>:</a:t>
            </a:r>
            <a:endParaRPr lang="de-DE" dirty="0">
              <a:latin typeface="+mn-lt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521292" y="1280220"/>
            <a:ext cx="184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LambdaVariable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3576296" y="2414554"/>
            <a:ext cx="196279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3259639" y="3380557"/>
            <a:ext cx="196279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2173444" y="4502949"/>
            <a:ext cx="196279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4691238" y="2703900"/>
            <a:ext cx="4461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node.setChild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node.getChild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accept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visitor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534356" y="4822339"/>
            <a:ext cx="5670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node.getInside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accept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ApplicationVisitor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(…))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4899635" y="3649892"/>
            <a:ext cx="427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node.setLeft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node.getLeft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accept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visitor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2543467" y="4412580"/>
            <a:ext cx="184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LambdaVariable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278115" y="3912592"/>
            <a:ext cx="232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node.getLeft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576296" y="3280560"/>
            <a:ext cx="184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LambdaVariable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5291499" y="109555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Adobe Devanagari" pitchFamily="18" charset="0"/>
                <a:cs typeface="Adobe Devanagari" pitchFamily="18" charset="0"/>
              </a:rPr>
              <a:t>(</a:t>
            </a:r>
            <a:r>
              <a:rPr lang="el-GR" i="1" dirty="0">
                <a:solidFill>
                  <a:schemeClr val="accent2"/>
                </a:solidFill>
                <a:latin typeface="Adobe Devanagari" pitchFamily="18" charset="0"/>
                <a:cs typeface="Adobe Devanagari" pitchFamily="18" charset="0"/>
              </a:rPr>
              <a:t>λ</a:t>
            </a:r>
            <a:r>
              <a:rPr lang="de-DE" i="1" dirty="0" err="1">
                <a:solidFill>
                  <a:schemeClr val="accent2"/>
                </a:solidFill>
                <a:latin typeface="Adobe Devanagari" pitchFamily="18" charset="0"/>
                <a:cs typeface="Adobe Devanagari" pitchFamily="18" charset="0"/>
              </a:rPr>
              <a:t>x.x</a:t>
            </a:r>
            <a:r>
              <a:rPr lang="de-DE" i="1" dirty="0">
                <a:latin typeface="Adobe Devanagari" pitchFamily="18" charset="0"/>
                <a:cs typeface="Adobe Devanagari" pitchFamily="18" charset="0"/>
              </a:rPr>
              <a:t>) </a:t>
            </a:r>
            <a:r>
              <a:rPr lang="de-DE" i="1" dirty="0" smtClean="0">
                <a:solidFill>
                  <a:srgbClr val="FF0000"/>
                </a:solidFill>
                <a:latin typeface="Adobe Devanagari" pitchFamily="18" charset="0"/>
                <a:cs typeface="Adobe Devanagari" pitchFamily="18" charset="0"/>
              </a:rPr>
              <a:t>y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5970632" y="1095554"/>
            <a:ext cx="585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Adobe Devanagari" pitchFamily="18" charset="0"/>
                <a:cs typeface="Adobe Devanagari" pitchFamily="18" charset="0"/>
              </a:rPr>
              <a:t>=&gt; </a:t>
            </a:r>
            <a:r>
              <a:rPr lang="de-DE" i="1" dirty="0">
                <a:solidFill>
                  <a:srgbClr val="FF0000"/>
                </a:solidFill>
                <a:latin typeface="Adobe Devanagari" pitchFamily="18" charset="0"/>
                <a:cs typeface="Adobe Devanagari" pitchFamily="18" charset="0"/>
              </a:rPr>
              <a:t>y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548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27" grpId="0"/>
      <p:bldP spid="27" grpId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1" grpId="0"/>
      <p:bldP spid="31" grpId="1"/>
      <p:bldP spid="32" grpId="0"/>
      <p:bldP spid="32" grpId="1"/>
      <p:bldP spid="33" grpId="0"/>
      <p:bldP spid="33" grpId="1"/>
      <p:bldP spid="34" grpId="1"/>
      <p:bldP spid="34" grpId="2"/>
      <p:bldP spid="35" grpId="1"/>
      <p:bldP spid="35" grpId="2"/>
      <p:bldP spid="36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Lambda Term Struktur </a:t>
            </a:r>
            <a:r>
              <a:rPr lang="de-DE" i="1" dirty="0" smtClean="0">
                <a:solidFill>
                  <a:schemeClr val="tx1"/>
                </a:solidFill>
                <a:latin typeface="Adobe Devanagari" pitchFamily="18" charset="0"/>
                <a:cs typeface="Adobe Devanagari" pitchFamily="18" charset="0"/>
              </a:rPr>
              <a:t>(</a:t>
            </a:r>
            <a:r>
              <a:rPr lang="de-DE" i="1" dirty="0" smtClean="0">
                <a:solidFill>
                  <a:srgbClr val="FF0000"/>
                </a:solidFill>
                <a:latin typeface="Adobe Devanagari" pitchFamily="18" charset="0"/>
                <a:cs typeface="Adobe Devanagari" pitchFamily="18" charset="0"/>
              </a:rPr>
              <a:t>x</a:t>
            </a:r>
            <a:r>
              <a:rPr lang="de-DE" i="1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de-DE" i="1" dirty="0" smtClean="0">
                <a:solidFill>
                  <a:schemeClr val="accent2"/>
                </a:solidFill>
                <a:latin typeface="Adobe Devanagari" pitchFamily="18" charset="0"/>
                <a:cs typeface="Adobe Devanagari" pitchFamily="18" charset="0"/>
              </a:rPr>
              <a:t>y</a:t>
            </a:r>
            <a:r>
              <a:rPr lang="de-DE" i="1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de-DE" i="1" dirty="0" smtClean="0">
                <a:solidFill>
                  <a:srgbClr val="82BE3C"/>
                </a:solidFill>
                <a:latin typeface="Adobe Devanagari" pitchFamily="18" charset="0"/>
                <a:cs typeface="Adobe Devanagari" pitchFamily="18" charset="0"/>
              </a:rPr>
              <a:t>z</a:t>
            </a:r>
            <a:r>
              <a:rPr lang="de-DE" i="1" dirty="0" smtClean="0">
                <a:solidFill>
                  <a:schemeClr val="tx1"/>
                </a:solidFill>
                <a:latin typeface="Adobe Devanagari" pitchFamily="18" charset="0"/>
                <a:cs typeface="Adobe Devanagari" pitchFamily="18" charset="0"/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Team Lamb.da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15.01.2015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039461" y="1906959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LambdaRoot</a:t>
            </a:r>
            <a:endParaRPr lang="de-DE" sz="1400" dirty="0"/>
          </a:p>
        </p:txBody>
      </p:sp>
      <p:cxnSp>
        <p:nvCxnSpPr>
          <p:cNvPr id="10" name="Gerade Verbindung mit Pfeil 9"/>
          <p:cNvCxnSpPr>
            <a:stCxn id="6" idx="2"/>
            <a:endCxn id="25" idx="0"/>
          </p:cNvCxnSpPr>
          <p:nvPr/>
        </p:nvCxnSpPr>
        <p:spPr>
          <a:xfrm>
            <a:off x="2643954" y="2214736"/>
            <a:ext cx="0" cy="5734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4574121" y="1196752"/>
            <a:ext cx="0" cy="51125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179512" y="1484784"/>
            <a:ext cx="87849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039461" y="103908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6156176" y="1068388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ViewController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790194" y="2788176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LambdaApplication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987877" y="3581301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LambdaApplication</a:t>
            </a:r>
            <a:endParaRPr lang="de-DE" sz="1400" dirty="0"/>
          </a:p>
        </p:txBody>
      </p:sp>
      <p:cxnSp>
        <p:nvCxnSpPr>
          <p:cNvPr id="29" name="Gerade Verbindung mit Pfeil 28"/>
          <p:cNvCxnSpPr>
            <a:stCxn id="25" idx="2"/>
            <a:endCxn id="28" idx="0"/>
          </p:cNvCxnSpPr>
          <p:nvPr/>
        </p:nvCxnSpPr>
        <p:spPr>
          <a:xfrm flipH="1">
            <a:off x="1841637" y="3095953"/>
            <a:ext cx="802317" cy="4853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77626" y="4365436"/>
            <a:ext cx="14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rgbClr val="FF0000"/>
                </a:solidFill>
              </a:rPr>
              <a:t>LambdaVariable</a:t>
            </a:r>
            <a:endParaRPr lang="de-DE" sz="1400" dirty="0">
              <a:solidFill>
                <a:srgbClr val="FF0000"/>
              </a:solidFill>
            </a:endParaRPr>
          </a:p>
        </p:txBody>
      </p:sp>
      <p:cxnSp>
        <p:nvCxnSpPr>
          <p:cNvPr id="33" name="Gerade Verbindung mit Pfeil 32"/>
          <p:cNvCxnSpPr>
            <a:stCxn id="25" idx="2"/>
            <a:endCxn id="37" idx="0"/>
          </p:cNvCxnSpPr>
          <p:nvPr/>
        </p:nvCxnSpPr>
        <p:spPr>
          <a:xfrm>
            <a:off x="2643954" y="3095953"/>
            <a:ext cx="853759" cy="5031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1958111" y="4365104"/>
            <a:ext cx="14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accent2"/>
                </a:solidFill>
              </a:rPr>
              <a:t>LambdaVariable</a:t>
            </a:r>
            <a:endParaRPr lang="de-DE" sz="1400" dirty="0">
              <a:solidFill>
                <a:schemeClr val="accent2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760427" y="3599147"/>
            <a:ext cx="14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rgbClr val="82BE3C"/>
                </a:solidFill>
              </a:rPr>
              <a:t>LambdaVariable</a:t>
            </a:r>
            <a:endParaRPr lang="de-DE" sz="1400" dirty="0">
              <a:solidFill>
                <a:srgbClr val="82BE3C"/>
              </a:solidFill>
            </a:endParaRPr>
          </a:p>
        </p:txBody>
      </p:sp>
      <p:cxnSp>
        <p:nvCxnSpPr>
          <p:cNvPr id="38" name="Gerade Verbindung mit Pfeil 37"/>
          <p:cNvCxnSpPr>
            <a:stCxn id="28" idx="2"/>
            <a:endCxn id="36" idx="0"/>
          </p:cNvCxnSpPr>
          <p:nvPr/>
        </p:nvCxnSpPr>
        <p:spPr>
          <a:xfrm>
            <a:off x="1841637" y="3889078"/>
            <a:ext cx="853760" cy="4760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28" idx="2"/>
            <a:endCxn id="32" idx="0"/>
          </p:cNvCxnSpPr>
          <p:nvPr/>
        </p:nvCxnSpPr>
        <p:spPr>
          <a:xfrm flipH="1">
            <a:off x="1114912" y="3889078"/>
            <a:ext cx="726725" cy="4763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H="1">
            <a:off x="5868144" y="1928016"/>
            <a:ext cx="950932" cy="5734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D:\Downloads\pse\repository\LambdaDasSpiel\1-pflichtenheft\gui\sprites\gem_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954" y="2602456"/>
            <a:ext cx="449262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Downloads\pse\repository\LambdaDasSpiel\1-pflichtenheft\gui\sprites\gem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26" y="2602242"/>
            <a:ext cx="449263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Downloads\pse\repository\LambdaDasSpiel\1-pflichtenheft\gui\sprites\gem_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602241"/>
            <a:ext cx="449262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Gerade Verbindung mit Pfeil 56"/>
          <p:cNvCxnSpPr/>
          <p:nvPr/>
        </p:nvCxnSpPr>
        <p:spPr>
          <a:xfrm flipH="1">
            <a:off x="6819076" y="1928016"/>
            <a:ext cx="1" cy="5734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>
            <a:off x="6822257" y="1928016"/>
            <a:ext cx="926702" cy="5734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5962142" y="1605784"/>
            <a:ext cx="1713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unsichtbare Wurzel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1778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5874" y="596717"/>
            <a:ext cx="5544220" cy="561975"/>
          </a:xfrm>
        </p:spPr>
        <p:txBody>
          <a:bodyPr/>
          <a:lstStyle/>
          <a:p>
            <a:r>
              <a:rPr lang="de-DE" dirty="0" smtClean="0"/>
              <a:t>Vielen Dank für Ihre Aufmerksamkeit!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Team Lamb.da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15.01.2015</a:t>
            </a:r>
            <a:endParaRPr lang="de-DE" dirty="0"/>
          </a:p>
        </p:txBody>
      </p:sp>
      <p:pic>
        <p:nvPicPr>
          <p:cNvPr id="5122" name="Picture 2" descr="D:\Downloads\pse\repository\LambdaDasSpiel\1-pflichtenheft\presentation\team_lambda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24744"/>
            <a:ext cx="5184576" cy="518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02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_master_ppt2007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KIT_master_ppt2007_de</Template>
  <TotalTime>0</TotalTime>
  <Words>140</Words>
  <Application>Microsoft Office PowerPoint</Application>
  <PresentationFormat>Bildschirmpräsentation 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KIT_master_ppt2007_de</vt:lpstr>
      <vt:lpstr>Adobe Acrobat Document</vt:lpstr>
      <vt:lpstr>PowerPoint-Präsentation</vt:lpstr>
      <vt:lpstr>Grobe Entwurfsentscheidungen</vt:lpstr>
      <vt:lpstr>Beispiel: Model im Reduktionsmodus</vt:lpstr>
      <vt:lpstr>Lambda Term</vt:lpstr>
      <vt:lpstr>Beispiel: Reduktion mit Normal Order</vt:lpstr>
      <vt:lpstr>Vergleich Lambda Term Struktur (x y z)</vt:lpstr>
      <vt:lpstr>Vielen Dank für Ihre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</dc:creator>
  <cp:lastModifiedBy>Florian</cp:lastModifiedBy>
  <cp:revision>11</cp:revision>
  <dcterms:created xsi:type="dcterms:W3CDTF">2015-01-13T17:48:41Z</dcterms:created>
  <dcterms:modified xsi:type="dcterms:W3CDTF">2015-01-13T19:44:11Z</dcterms:modified>
</cp:coreProperties>
</file>