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98" r:id="rId4"/>
    <p:sldId id="300" r:id="rId5"/>
    <p:sldId id="307" r:id="rId6"/>
    <p:sldId id="299" r:id="rId7"/>
    <p:sldId id="308" r:id="rId8"/>
    <p:sldId id="301" r:id="rId9"/>
    <p:sldId id="309" r:id="rId10"/>
    <p:sldId id="302" r:id="rId11"/>
    <p:sldId id="310" r:id="rId12"/>
    <p:sldId id="311" r:id="rId13"/>
    <p:sldId id="303" r:id="rId14"/>
    <p:sldId id="306" r:id="rId15"/>
    <p:sldId id="305" r:id="rId16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7EEA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76" autoAdjust="0"/>
  </p:normalViewPr>
  <p:slideViewPr>
    <p:cSldViewPr showGuides="1">
      <p:cViewPr varScale="1">
        <p:scale>
          <a:sx n="58" d="100"/>
          <a:sy n="58" d="100"/>
        </p:scale>
        <p:origin x="864" y="7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36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0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7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  <a:p>
            <a:endParaRPr lang="fr-CH" dirty="0"/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proof of work, nodes compete for the opportunity to verify data by trying to solve complex mathematical puzzles.</a:t>
            </a:r>
          </a:p>
          <a:p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proof of stake, the power to validate transactions goes to those with the most holdings of the network's native currency.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306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39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9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40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  <a:p>
            <a:endParaRPr lang="fr-CH" dirty="0"/>
          </a:p>
          <a:p>
            <a:r>
              <a:rPr lang="fr-CH" dirty="0"/>
              <a:t>Uniquement l’Ethereum a été traité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89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Bruno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16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Un « Smart </a:t>
            </a:r>
            <a:r>
              <a:rPr lang="fr-CH" dirty="0" err="1"/>
              <a:t>Contract</a:t>
            </a:r>
            <a:r>
              <a:rPr lang="fr-CH" dirty="0"/>
              <a:t> » est un protocole</a:t>
            </a:r>
            <a:r>
              <a:rPr kumimoji="1"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informatique qui facilite, vérifie et exécute la négociation ou l'exécution d'un </a:t>
            </a:r>
            <a:r>
              <a:rPr kumimoji="1"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</a:t>
            </a:r>
          </a:p>
          <a:p>
            <a:pPr marL="628650" lvl="1" indent="-171450">
              <a:buFontTx/>
              <a:buChar char="-"/>
            </a:pPr>
            <a:r>
              <a:rPr kumimoji="1"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votation</a:t>
            </a:r>
          </a:p>
          <a:p>
            <a:pPr marL="628650" lvl="1" indent="-171450">
              <a:buFontTx/>
              <a:buChar char="-"/>
            </a:pPr>
            <a:r>
              <a:rPr kumimoji="1"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pari</a:t>
            </a:r>
          </a:p>
          <a:p>
            <a:pPr marL="628650" lvl="1" indent="-171450">
              <a:buFontTx/>
              <a:buChar char="-"/>
            </a:pPr>
            <a:r>
              <a:rPr kumimoji="1"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simple transaction</a:t>
            </a:r>
          </a:p>
          <a:p>
            <a:pPr marL="171450" indent="-171450">
              <a:buFontTx/>
              <a:buChar char="-"/>
            </a:pPr>
            <a:r>
              <a:rPr lang="fr-CH" dirty="0"/>
              <a:t>Ces contrats intelligents sont basés sur un protocole informatique permettant de vérifier ou de mettre en en application un contrat mutuel.</a:t>
            </a:r>
          </a:p>
          <a:p>
            <a:pPr marL="171450" indent="-171450">
              <a:buFontTx/>
              <a:buChar char="-"/>
            </a:pPr>
            <a:r>
              <a:rPr kumimoji="1"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contrat intelligent assure que ces termes soient respectés en l'inscrivant dans des lignes de code déployées dans la blockchain. </a:t>
            </a:r>
            <a:br>
              <a:rPr kumimoji="1"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logiciel exécute automatiquement l'accord dès que les conditions prédéfinies sont remplies, éliminant ainsi l'attente et les coûts inhérents à l'exécution manuelle d'une transaction.</a:t>
            </a:r>
            <a:endParaRPr lang="fr-CH" dirty="0"/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Erreur existante dans le code</a:t>
            </a:r>
          </a:p>
          <a:p>
            <a:pPr marL="171450" indent="-171450">
              <a:buFontTx/>
              <a:buChar char="-"/>
            </a:pPr>
            <a:r>
              <a:rPr lang="fr-CH" dirty="0"/>
              <a:t>Outils permettant de vérifier le code du contrat</a:t>
            </a:r>
          </a:p>
          <a:p>
            <a:pPr marL="171450" indent="-171450">
              <a:buFontTx/>
              <a:buChar char="-"/>
            </a:pPr>
            <a:r>
              <a:rPr lang="fr-CH" dirty="0"/>
              <a:t>L’Ethereum est sécurisé parce qu’ils sont présents sur la blockchain décentralisée de l’Ethereum (Hash, public pour tout le monde, très sécure)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is a measure of the computational power needed to execute the transaction.</a:t>
            </a:r>
          </a:p>
          <a:p>
            <a:pPr marL="171450" indent="-171450">
              <a:buFontTx/>
              <a:buChar char="-"/>
            </a:pPr>
            <a:r>
              <a:rPr lang="fr-CH" dirty="0"/>
              <a:t>Chaque opération sur la blockchain Ethereum coûte du gaz qui correspond à l'effort à fournir pour traiter cette opération. </a:t>
            </a:r>
          </a:p>
          <a:p>
            <a:pPr marL="171450" indent="-171450">
              <a:buFontTx/>
              <a:buChar char="-"/>
            </a:pP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 cost which is gas * gas price and is usually measured in </a:t>
            </a:r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Gwei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 eth = 1e9 </a:t>
            </a:r>
            <a:r>
              <a:rPr kumimoji="1"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Gwei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6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Corentin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82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08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Corentin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81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7054975" y="433316"/>
            <a:ext cx="1296143" cy="1443165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>
              <a:cxnSpLocks/>
            </p:cNvCxnSpPr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7054975" y="2423246"/>
            <a:ext cx="1296143" cy="1443165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7054975" y="4427086"/>
            <a:ext cx="1296143" cy="1443165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7054975" y="6387967"/>
            <a:ext cx="1296143" cy="1443165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77" y="144261"/>
            <a:ext cx="8280885" cy="835047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876444"/>
            <a:ext cx="8280885" cy="11829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77" y="2117526"/>
            <a:ext cx="8280885" cy="835047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2849709"/>
            <a:ext cx="8280885" cy="11829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77" y="4104701"/>
            <a:ext cx="8280885" cy="835047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4836884"/>
            <a:ext cx="8280885" cy="11829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77" y="6048917"/>
            <a:ext cx="8280885" cy="835047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6781100"/>
            <a:ext cx="8280885" cy="11829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19">
            <a:extLst>
              <a:ext uri="{FF2B5EF4-FFF2-40B4-BE49-F238E27FC236}">
                <a16:creationId xmlns:a16="http://schemas.microsoft.com/office/drawing/2014/main" id="{487A6D8E-1EF0-4DA6-821E-9CABAB6CF8CC}"/>
              </a:ext>
            </a:extLst>
          </p:cNvPr>
          <p:cNvGrpSpPr/>
          <p:nvPr userDrawn="1"/>
        </p:nvGrpSpPr>
        <p:grpSpPr>
          <a:xfrm>
            <a:off x="7054975" y="8404191"/>
            <a:ext cx="1296143" cy="1635853"/>
            <a:chOff x="7054974" y="1111052"/>
            <a:chExt cx="1552133" cy="1958936"/>
          </a:xfrm>
        </p:grpSpPr>
        <p:sp>
          <p:nvSpPr>
            <p:cNvPr id="36" name="テキスト ボックス 20">
              <a:extLst>
                <a:ext uri="{FF2B5EF4-FFF2-40B4-BE49-F238E27FC236}">
                  <a16:creationId xmlns:a16="http://schemas.microsoft.com/office/drawing/2014/main" id="{4A781B5E-853F-4C88-AD7E-6C0E63F45901}"/>
                </a:ext>
              </a:extLst>
            </p:cNvPr>
            <p:cNvSpPr txBox="1"/>
            <p:nvPr userDrawn="1"/>
          </p:nvSpPr>
          <p:spPr>
            <a:xfrm>
              <a:off x="7054974" y="1190318"/>
              <a:ext cx="1408117" cy="187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37" name="直線コネクタ 21">
              <a:extLst>
                <a:ext uri="{FF2B5EF4-FFF2-40B4-BE49-F238E27FC236}">
                  <a16:creationId xmlns:a16="http://schemas.microsoft.com/office/drawing/2014/main" id="{1EA364D8-2B98-4B9D-90A7-D4B7FF6B39EB}"/>
                </a:ext>
              </a:extLst>
            </p:cNvPr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テキスト プレースホルダー 6">
            <a:extLst>
              <a:ext uri="{FF2B5EF4-FFF2-40B4-BE49-F238E27FC236}">
                <a16:creationId xmlns:a16="http://schemas.microsoft.com/office/drawing/2014/main" id="{CBF2250B-DA54-4FEF-AB6E-E4A08C94C6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67177" y="8065141"/>
            <a:ext cx="8280885" cy="835047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>
            <a:extLst>
              <a:ext uri="{FF2B5EF4-FFF2-40B4-BE49-F238E27FC236}">
                <a16:creationId xmlns:a16="http://schemas.microsoft.com/office/drawing/2014/main" id="{8768ED07-E534-4917-9CAA-27BB9547D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67142" y="8797324"/>
            <a:ext cx="8280885" cy="11829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75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1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704" r:id="rId7"/>
    <p:sldLayoutId id="2147483679" r:id="rId8"/>
    <p:sldLayoutId id="2147483680" r:id="rId9"/>
    <p:sldLayoutId id="2147483686" r:id="rId10"/>
    <p:sldLayoutId id="2147483685" r:id="rId11"/>
    <p:sldLayoutId id="2147483696" r:id="rId12"/>
    <p:sldLayoutId id="2147483701" r:id="rId13"/>
    <p:sldLayoutId id="2147483703" r:id="rId14"/>
    <p:sldLayoutId id="2147483702" r:id="rId15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rgbClr val="627EEA"/>
                </a:solidFill>
              </a:rPr>
              <a:t>Etheropoll</a:t>
            </a:r>
            <a:endParaRPr kumimoji="1" lang="ja-JP" altLang="en-US" dirty="0">
              <a:solidFill>
                <a:srgbClr val="627EEA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Bruno Costa &amp; Corentin Faivre | </a:t>
            </a:r>
            <a:r>
              <a:rPr lang="en-US" altLang="ja-JP" dirty="0" err="1"/>
              <a:t>Sécurité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HE-Arc | 2021 – 2022 | Marina Ninoslav</a:t>
            </a:r>
            <a:endParaRPr kumimoji="1" lang="ja-JP" altLang="en-US" dirty="0"/>
          </a:p>
        </p:txBody>
      </p:sp>
      <p:pic>
        <p:nvPicPr>
          <p:cNvPr id="1026" name="Picture 2" descr="Ethereum Logo Vector (.AI) Free Download">
            <a:extLst>
              <a:ext uri="{FF2B5EF4-FFF2-40B4-BE49-F238E27FC236}">
                <a16:creationId xmlns:a16="http://schemas.microsoft.com/office/drawing/2014/main" id="{880773A5-48D8-495C-A962-6228CEF7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95" y="6583660"/>
            <a:ext cx="1800422" cy="180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build="p"/>
    </p:bldLst>
  </p:timing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058A40-1DB8-400C-AEF2-EC988884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dA</a:t>
            </a:r>
            <a:r>
              <a:rPr lang="fr-CH" dirty="0"/>
              <a:t>pp de votation Etheropoll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94147A-DC2A-459E-B2B8-2CB4FD084F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Différence et points communs entre dApp et contrats intelligents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10988-3381-4D37-8F93-365C37F56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H" dirty="0">
                <a:solidFill>
                  <a:srgbClr val="627EEA"/>
                </a:solidFill>
              </a:rPr>
              <a:t>Points communs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9627143-6E08-4E12-877F-490D281BC9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Interface connectant un utilisateur à un fournisseur de service au travers d'un réseau </a:t>
            </a:r>
            <a:r>
              <a:rPr lang="fr-CH" dirty="0" err="1"/>
              <a:t>peer</a:t>
            </a:r>
            <a:r>
              <a:rPr lang="fr-CH" dirty="0"/>
              <a:t> to </a:t>
            </a:r>
            <a:r>
              <a:rPr lang="fr-CH" dirty="0" err="1"/>
              <a:t>peer</a:t>
            </a:r>
            <a:endParaRPr lang="fr-CH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Disponible sur la Blockchain Ethereum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B96D1B0-4DA9-43DF-A6F1-EB94F5734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Différence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F8E55E6-4034-4379-88F2-ABB820C77D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Les dApp n'ont aucune limite au nombre de participants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Une dApp peut avoir un nombre infini d’utilisations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Un contrat intelligent a une utilisation principalement financière</a:t>
            </a:r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CC42ECA3-ACED-4B95-8952-49BD3BD63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9DE4D68E-BB2E-470E-BD1E-7F8CA68F2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89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uiExpand="1" build="allAtOnce"/>
      <p:bldP spid="8" grpId="0" build="p"/>
      <p:bldP spid="9" grpId="0" uiExpand="1" build="allAtOnce"/>
      <p:bldP spid="10" grpId="0"/>
      <p:bldP spid="10" grpId="1"/>
      <p:bldP spid="10" grpId="2"/>
      <p:bldP spid="11" grpId="0"/>
      <p:bldP spid="11" grpId="1"/>
      <p:bldP spid="11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91AF2409-18B6-4278-90FB-75A9C74B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14" y="4274836"/>
            <a:ext cx="6480720" cy="1354388"/>
          </a:xfrm>
        </p:spPr>
        <p:txBody>
          <a:bodyPr>
            <a:normAutofit fontScale="90000"/>
          </a:bodyPr>
          <a:lstStyle/>
          <a:p>
            <a:r>
              <a:rPr lang="fr-CH" dirty="0"/>
              <a:t>Démonstration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785D2C8-98CA-4DE8-99A0-8FB4DC99EB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816377" lvl="1" indent="0">
              <a:buNone/>
            </a:pPr>
            <a:r>
              <a:rPr lang="fr-CH" dirty="0"/>
              <a:t>       </a:t>
            </a:r>
            <a:r>
              <a:rPr lang="fr-CH" sz="3200" dirty="0"/>
              <a:t>Etheropoll</a:t>
            </a:r>
          </a:p>
          <a:p>
            <a:pPr marL="1783812" lvl="1" indent="-457200">
              <a:buFont typeface="Arial" panose="020B0604020202020204" pitchFamily="34" charset="0"/>
              <a:buChar char="•"/>
            </a:pPr>
            <a:r>
              <a:rPr lang="fr-CH" sz="3200" dirty="0"/>
              <a:t>Python</a:t>
            </a:r>
          </a:p>
          <a:p>
            <a:pPr marL="1783812" lvl="1" indent="-457200">
              <a:buFont typeface="Arial" panose="020B0604020202020204" pitchFamily="34" charset="0"/>
              <a:buChar char="•"/>
            </a:pPr>
            <a:r>
              <a:rPr lang="fr-CH" sz="3200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51601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438350" y="7735788"/>
            <a:ext cx="15336704" cy="1440161"/>
          </a:xfrm>
        </p:spPr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C</a:t>
            </a:r>
            <a:r>
              <a:rPr lang="fr-CH" dirty="0"/>
              <a:t>onclusion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511359" y="8959702"/>
            <a:ext cx="13464495" cy="575841"/>
          </a:xfrm>
        </p:spPr>
        <p:txBody>
          <a:bodyPr/>
          <a:lstStyle/>
          <a:p>
            <a:r>
              <a:rPr lang="fr-CH" dirty="0"/>
              <a:t>Mot de la fin</a:t>
            </a:r>
          </a:p>
        </p:txBody>
      </p:sp>
    </p:spTree>
    <p:extLst>
      <p:ext uri="{BB962C8B-B14F-4D97-AF65-F5344CB8AC3E}">
        <p14:creationId xmlns:p14="http://schemas.microsoft.com/office/powerpoint/2010/main" val="236864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27D98D-C73F-4D93-84BD-3997AD6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C</a:t>
            </a:r>
            <a:r>
              <a:rPr lang="fr-CH" dirty="0"/>
              <a:t>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DE0F98-71B6-429F-8785-E199CEC44A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Améliorations d’Etheropoll et état actuel sur l’Ethereum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6C21EC3-C6C3-4282-A127-90E3C1661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Améliorations d’Etheropoll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F371FC-B911-483B-B276-A8B11BE5A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6322" y="4855468"/>
            <a:ext cx="7308812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Retour sous forme de fichiers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Création d’un fichier PDF regroupant les graphiques des votes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Transmission simple du système de vote aux autres votants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7219C51-2627-4B36-B61C-0AA37C55E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État actuel sur l’Ethereum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BCCBFC-9F33-446D-AC83-8C15194F2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55274" y="4855468"/>
            <a:ext cx="7308812" cy="31683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Mise à jour important</a:t>
            </a:r>
            <a:br>
              <a:rPr lang="fr-CH" dirty="0"/>
            </a:br>
            <a:r>
              <a:rPr lang="fr-CH" dirty="0"/>
              <a:t>	Proof of Work </a:t>
            </a:r>
            <a:r>
              <a:rPr lang="fr-CH" dirty="0">
                <a:sym typeface="Wingdings" panose="05000000000000000000" pitchFamily="2" charset="2"/>
              </a:rPr>
              <a:t> Proof of </a:t>
            </a:r>
            <a:r>
              <a:rPr lang="fr-CH" dirty="0" err="1">
                <a:sym typeface="Wingdings" panose="05000000000000000000" pitchFamily="2" charset="2"/>
              </a:rPr>
              <a:t>Stake</a:t>
            </a:r>
            <a:endParaRPr lang="fr-CH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01.05.2022 : 2 688,15 CHF : 1 ETH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Utilisés par beaucoup pour du développement et autre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2</a:t>
            </a:r>
            <a:r>
              <a:rPr lang="fr-CH" baseline="30000" dirty="0"/>
              <a:t>ème</a:t>
            </a:r>
            <a:r>
              <a:rPr lang="fr-CH" dirty="0"/>
              <a:t> crypto-monnaie</a:t>
            </a:r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089E2E4E-2400-4C44-8755-80ECE574C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1CEC3308-3FF5-482B-82EC-7C7B20712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89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uiExpand="1" build="allAtOnce"/>
      <p:bldP spid="8" grpId="0" build="p"/>
      <p:bldP spid="9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627EEA"/>
                </a:solidFill>
              </a:rPr>
              <a:t>M</a:t>
            </a:r>
            <a:r>
              <a:rPr kumimoji="1" lang="en-US" altLang="ja-JP" dirty="0"/>
              <a:t>erci 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Des questions 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Bruno Costa &amp; Corentin Faivre | HE-Arc | 2021 – 2022 | Marina Ninoslav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67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FD42F6E-A871-46E8-8700-05E3371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1176C52-FE5B-4CF7-A490-1A6B13192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C7B73F3-0DA1-4A0A-B6B4-CC6D7BD28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Mise en contexte et explication du thème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DA4FF5A-6020-42F1-A79F-348A8FBBFC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/>
              <a:t>Ethereum – Utilisation, Blockchain et sécurité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FC76326-5250-4250-B313-13E09434EE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H" dirty="0"/>
              <a:t>Détails sur la technologie Ethereum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E9C7720-3C2B-48F5-A193-3EEED073F6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dirty="0"/>
              <a:t>Ethereum et un système de votation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AFFB093-FBE6-4B35-A265-6CFE61E898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CH" dirty="0"/>
              <a:t>Utilisation de l’</a:t>
            </a:r>
            <a:r>
              <a:rPr lang="fr-CH" dirty="0" err="1"/>
              <a:t>ethereum</a:t>
            </a:r>
            <a:r>
              <a:rPr lang="fr-CH" dirty="0"/>
              <a:t> dans une application de votation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E30A3BA-0679-4A48-8166-AD42AF712E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CH" dirty="0"/>
              <a:t>dApp de votation - Etheropoll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E13B05F-954C-46AA-93BF-D0AD1303A8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CH" dirty="0"/>
              <a:t>Explication et démonstration de l’application Etheropoll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96ADB89-A903-40D8-AB7A-B3CD0A2A40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3107491A-20DB-4AB3-A9DD-B5EDBFF6C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CH" dirty="0"/>
              <a:t>Mot de la fin</a:t>
            </a:r>
          </a:p>
        </p:txBody>
      </p:sp>
    </p:spTree>
    <p:extLst>
      <p:ext uri="{BB962C8B-B14F-4D97-AF65-F5344CB8AC3E}">
        <p14:creationId xmlns:p14="http://schemas.microsoft.com/office/powerpoint/2010/main" val="34201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438350" y="7735788"/>
            <a:ext cx="16993888" cy="1440161"/>
          </a:xfrm>
        </p:spPr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I</a:t>
            </a:r>
            <a:r>
              <a:rPr lang="fr-CH" dirty="0"/>
              <a:t>ntroduction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511359" y="8959702"/>
            <a:ext cx="13464495" cy="575841"/>
          </a:xfrm>
        </p:spPr>
        <p:txBody>
          <a:bodyPr/>
          <a:lstStyle/>
          <a:p>
            <a:r>
              <a:rPr lang="fr-CH" dirty="0"/>
              <a:t>Mise en contexte et explication du thème</a:t>
            </a:r>
          </a:p>
        </p:txBody>
      </p:sp>
    </p:spTree>
    <p:extLst>
      <p:ext uri="{BB962C8B-B14F-4D97-AF65-F5344CB8AC3E}">
        <p14:creationId xmlns:p14="http://schemas.microsoft.com/office/powerpoint/2010/main" val="143651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EA6E358-4F3F-4456-8165-B48B41FD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I</a:t>
            </a:r>
            <a:r>
              <a:rPr lang="fr-CH" dirty="0"/>
              <a:t>ntroduction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B98B1E8-6E73-4C55-9AE8-B32E072C3C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Mise en contexte et explication du thème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6738369-20EB-4C54-8BE2-91CF410FE0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Projet de sécurité avec thème à choix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Choix du groupe : « Ethereum and </a:t>
            </a:r>
            <a:r>
              <a:rPr lang="fr-CH" dirty="0" err="1"/>
              <a:t>Hyperledger</a:t>
            </a:r>
            <a:r>
              <a:rPr lang="fr-CH" dirty="0"/>
              <a:t> Security 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Application de votation liée à la Blockchain et à un </a:t>
            </a:r>
            <a:r>
              <a:rPr lang="fr-CH" dirty="0" err="1"/>
              <a:t>SmartContract</a:t>
            </a:r>
            <a:endParaRPr lang="fr-CH" dirty="0"/>
          </a:p>
          <a:p>
            <a:pPr marL="1783812" lvl="1" indent="-457200">
              <a:buFont typeface="Arial" panose="020B0604020202020204" pitchFamily="34" charset="0"/>
              <a:buChar char="•"/>
            </a:pPr>
            <a:r>
              <a:rPr lang="fr-CH" dirty="0"/>
              <a:t>Implémentée en Python et Solidity</a:t>
            </a:r>
          </a:p>
          <a:p>
            <a:pPr marL="2498141" lvl="2" indent="-457200"/>
            <a:r>
              <a:rPr lang="fr-CH" dirty="0"/>
              <a:t>Utilisation de l’API Web3</a:t>
            </a:r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432E7E1F-206D-49F1-B342-11397428C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4DE2DBEC-F74F-4599-A991-D105F45F4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E3EC-3249-4D7D-9083-B8E04440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645" y="38979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46C1C3-EFBC-4731-B51B-3ABA04561B76}"/>
              </a:ext>
            </a:extLst>
          </p:cNvPr>
          <p:cNvGrpSpPr/>
          <p:nvPr/>
        </p:nvGrpSpPr>
        <p:grpSpPr>
          <a:xfrm>
            <a:off x="11979698" y="2314426"/>
            <a:ext cx="5105395" cy="6106151"/>
            <a:chOff x="11979698" y="2079104"/>
            <a:chExt cx="5105395" cy="610615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6E119DA-2DC7-46CD-8F00-215D4DF40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6750" y="2079104"/>
              <a:ext cx="3271292" cy="3271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ntroduction To Solidity - DEV Community">
              <a:extLst>
                <a:ext uri="{FF2B5EF4-FFF2-40B4-BE49-F238E27FC236}">
                  <a16:creationId xmlns:a16="http://schemas.microsoft.com/office/drawing/2014/main" id="{AFFB06DA-98EE-48EF-BD35-681BE320C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9698" y="6040989"/>
              <a:ext cx="5105395" cy="2144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70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9" grpId="0" uiExpand="1" build="allAtOnce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438350" y="7735788"/>
            <a:ext cx="16993888" cy="1440161"/>
          </a:xfrm>
        </p:spPr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E</a:t>
            </a:r>
            <a:r>
              <a:rPr lang="fr-CH" dirty="0"/>
              <a:t>thereum – Utilisation, Blockchain et sécurité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511359" y="8959702"/>
            <a:ext cx="13464495" cy="575841"/>
          </a:xfrm>
        </p:spPr>
        <p:txBody>
          <a:bodyPr/>
          <a:lstStyle/>
          <a:p>
            <a:r>
              <a:rPr lang="fr-CH" dirty="0"/>
              <a:t>Détails sur la technologie Ethereum</a:t>
            </a:r>
          </a:p>
        </p:txBody>
      </p:sp>
    </p:spTree>
    <p:extLst>
      <p:ext uri="{BB962C8B-B14F-4D97-AF65-F5344CB8AC3E}">
        <p14:creationId xmlns:p14="http://schemas.microsoft.com/office/powerpoint/2010/main" val="130390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FEDFEC-94F8-4C7C-98E1-EC802E9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E</a:t>
            </a:r>
            <a:r>
              <a:rPr lang="fr-CH" dirty="0"/>
              <a:t>thereum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89C42B-0757-4DCB-A914-D709558E10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La technologie de l’Ethereum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2939412-C454-4394-8225-A681EB323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Fonctionnement de l’Ethereum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3660D6D-BD22-440B-B88E-F9C438F308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Création et échange décentralisé de contrats intelligents – « Smart Contracts 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Assure le respect et l’exécution du contrat de manière automatique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A8C2A90-D023-4866-81DA-CBCB4A94C8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Sécurité de la technologie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03EB9C8-D9C6-4F58-891F-7B29500C44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6322" y="5329611"/>
            <a:ext cx="15877764" cy="12540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Implémentation du contrat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Sauvegardés, cryptés et copiés publiquement sur la Blockchain</a:t>
            </a:r>
          </a:p>
          <a:p>
            <a:pPr marL="1783812" lvl="1" indent="-457200">
              <a:buFont typeface="Arial" panose="020B0604020202020204" pitchFamily="34" charset="0"/>
              <a:buChar char="•"/>
            </a:pPr>
            <a:r>
              <a:rPr lang="fr-CH" dirty="0"/>
              <a:t>Sécurité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28C07BE-729B-40CD-B9EA-1519AC5E20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Minage de l’Ethereum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F127B4D-9AC2-409E-9126-5C679AF2EB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Validation du « Smart </a:t>
            </a:r>
            <a:r>
              <a:rPr lang="fr-CH" dirty="0" err="1"/>
              <a:t>Contract</a:t>
            </a:r>
            <a:r>
              <a:rPr lang="fr-CH" dirty="0"/>
              <a:t> » - Procédé </a:t>
            </a:r>
            <a:r>
              <a:rPr lang="fr-CH" dirty="0" err="1"/>
              <a:t>génèrant</a:t>
            </a:r>
            <a:r>
              <a:rPr lang="fr-CH" dirty="0"/>
              <a:t> de l’</a:t>
            </a:r>
            <a:r>
              <a:rPr lang="fr-CH" dirty="0" err="1"/>
              <a:t>ethereum</a:t>
            </a:r>
            <a:r>
              <a:rPr lang="fr-CH" dirty="0"/>
              <a:t> pour les « Mineurs 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Rémunération en « Gaz 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/>
              <a:t>Chaque opération sur la Blockchain Ethereum coûte du Gaz</a:t>
            </a:r>
          </a:p>
        </p:txBody>
      </p:sp>
      <p:sp>
        <p:nvSpPr>
          <p:cNvPr id="12" name="フッター プレースホルダー 2">
            <a:extLst>
              <a:ext uri="{FF2B5EF4-FFF2-40B4-BE49-F238E27FC236}">
                <a16:creationId xmlns:a16="http://schemas.microsoft.com/office/drawing/2014/main" id="{2A80DF97-E041-4AD2-9999-B61E04BBF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283D388F-0553-4871-B622-70D516FB6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2052" name="Picture 4" descr="7 Ways to Secure Your Wordpress Login">
            <a:extLst>
              <a:ext uri="{FF2B5EF4-FFF2-40B4-BE49-F238E27FC236}">
                <a16:creationId xmlns:a16="http://schemas.microsoft.com/office/drawing/2014/main" id="{841E689B-2283-4FC8-8446-00EB61742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317" y="4152658"/>
            <a:ext cx="3000521" cy="300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7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uiExpand="1" build="allAtOnce"/>
      <p:bldP spid="8" grpId="0" build="p"/>
      <p:bldP spid="9" grpId="0" uiExpand="1" build="allAtOnce"/>
      <p:bldP spid="10" grpId="0" build="p"/>
      <p:bldP spid="11" grpId="0" uiExpand="1" build="allAtOnce"/>
      <p:bldP spid="12" grpId="0"/>
      <p:bldP spid="12" grpId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438350" y="7735788"/>
            <a:ext cx="16201800" cy="1440161"/>
          </a:xfrm>
        </p:spPr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E</a:t>
            </a:r>
            <a:r>
              <a:rPr lang="fr-CH" dirty="0"/>
              <a:t>thereum et un système de votation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511359" y="8959702"/>
            <a:ext cx="13464495" cy="575841"/>
          </a:xfrm>
        </p:spPr>
        <p:txBody>
          <a:bodyPr/>
          <a:lstStyle/>
          <a:p>
            <a:r>
              <a:rPr lang="fr-CH" dirty="0"/>
              <a:t>Utilisation de l’</a:t>
            </a:r>
            <a:r>
              <a:rPr lang="fr-CH" dirty="0" err="1"/>
              <a:t>ethereum</a:t>
            </a:r>
            <a:r>
              <a:rPr lang="fr-CH" dirty="0"/>
              <a:t> dans une application de votation</a:t>
            </a:r>
          </a:p>
        </p:txBody>
      </p:sp>
    </p:spTree>
    <p:extLst>
      <p:ext uri="{BB962C8B-B14F-4D97-AF65-F5344CB8AC3E}">
        <p14:creationId xmlns:p14="http://schemas.microsoft.com/office/powerpoint/2010/main" val="124821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FC9294D-AE2F-48DB-AC1A-30AC63CE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E</a:t>
            </a:r>
            <a:r>
              <a:rPr lang="fr-CH" dirty="0"/>
              <a:t>thereum et un système de votation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6DF9FF4-1961-4B6A-A1D3-24AC731ED7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Utilisation de l’</a:t>
            </a:r>
            <a:r>
              <a:rPr lang="fr-CH" dirty="0" err="1"/>
              <a:t>ethereum</a:t>
            </a:r>
            <a:r>
              <a:rPr lang="fr-CH" dirty="0"/>
              <a:t> dans une application de votation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0DE821A-F010-4458-A705-6E441BB67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Contrat déployé publiquement sur la Blockchain Ethereum</a:t>
            </a:r>
          </a:p>
          <a:p>
            <a:pPr marL="1783812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Intégrité, confidentialité et disponibilité des données sur la Blockchain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Le code déployé ne peut être modifié</a:t>
            </a:r>
          </a:p>
          <a:p>
            <a:pPr marL="1783812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Un seul vote par personne – Authentification via le « </a:t>
            </a:r>
            <a:r>
              <a:rPr lang="fr-CH" dirty="0" err="1"/>
              <a:t>Wallet</a:t>
            </a:r>
            <a:r>
              <a:rPr lang="fr-CH" dirty="0"/>
              <a:t> »</a:t>
            </a:r>
          </a:p>
          <a:p>
            <a:pPr marL="1783812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Impossible de modifier son vote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Exécution du contrat de manière décentralisée</a:t>
            </a:r>
          </a:p>
          <a:p>
            <a:pPr marL="1783812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Élimination des intermédiaires </a:t>
            </a:r>
            <a:r>
              <a:rPr lang="fr-CH" dirty="0">
                <a:sym typeface="Wingdings" panose="05000000000000000000" pitchFamily="2" charset="2"/>
              </a:rPr>
              <a:t> Minimisation des coûts</a:t>
            </a:r>
          </a:p>
          <a:p>
            <a:pPr marL="1783812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Suppression du temps et des efforts requis pour traiter les documents manuellement</a:t>
            </a:r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2BD68D43-00AB-4A71-B550-FB39F77CF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</p:spPr>
        <p:txBody>
          <a:bodyPr/>
          <a:lstStyle/>
          <a:p>
            <a:pPr algn="r"/>
            <a:r>
              <a:rPr lang="en-US" altLang="ja-JP" dirty="0"/>
              <a:t>HE-Arc | 2021 - 2022</a:t>
            </a:r>
            <a:endParaRPr lang="ja-JP" altLang="en-US" dirty="0"/>
          </a:p>
        </p:txBody>
      </p: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A0F367F3-9E08-4362-8303-340F68515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67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 uiExpand="1" build="allAtOnce"/>
      <p:bldP spid="11" grpId="0"/>
      <p:bldP spid="11" grpId="1"/>
      <p:bldP spid="11" grpId="2"/>
      <p:bldP spid="12" grpId="0"/>
      <p:bldP spid="12" grpId="1"/>
      <p:bldP spid="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438350" y="7735788"/>
            <a:ext cx="15336704" cy="1440161"/>
          </a:xfrm>
        </p:spPr>
        <p:txBody>
          <a:bodyPr/>
          <a:lstStyle/>
          <a:p>
            <a:r>
              <a:rPr lang="fr-CH" dirty="0">
                <a:solidFill>
                  <a:srgbClr val="627EEA"/>
                </a:solidFill>
              </a:rPr>
              <a:t>dA</a:t>
            </a:r>
            <a:r>
              <a:rPr lang="fr-CH" dirty="0"/>
              <a:t>pp de votation Etheropoll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511359" y="8959702"/>
            <a:ext cx="13464495" cy="575841"/>
          </a:xfrm>
        </p:spPr>
        <p:txBody>
          <a:bodyPr/>
          <a:lstStyle/>
          <a:p>
            <a:r>
              <a:rPr lang="fr-CH" dirty="0"/>
              <a:t>Explication et démonstration de l’application Etheropoll</a:t>
            </a:r>
          </a:p>
        </p:txBody>
      </p:sp>
    </p:spTree>
    <p:extLst>
      <p:ext uri="{BB962C8B-B14F-4D97-AF65-F5344CB8AC3E}">
        <p14:creationId xmlns:p14="http://schemas.microsoft.com/office/powerpoint/2010/main" val="203944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itle">
  <a:themeElements>
    <a:clrScheme name="Personnalisé 3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627EEA"/>
      </a:accent1>
      <a:accent2>
        <a:srgbClr val="BBFF02"/>
      </a:accent2>
      <a:accent3>
        <a:srgbClr val="93A7F1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767</Words>
  <Application>Microsoft Office PowerPoint</Application>
  <PresentationFormat>Personnalisé</PresentationFormat>
  <Paragraphs>133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Crimson Text</vt:lpstr>
      <vt:lpstr>Title</vt:lpstr>
      <vt:lpstr>Contents</vt:lpstr>
      <vt:lpstr>Etheropoll</vt:lpstr>
      <vt:lpstr>Sommaire</vt:lpstr>
      <vt:lpstr>Introduction</vt:lpstr>
      <vt:lpstr>Introduction</vt:lpstr>
      <vt:lpstr>Ethereum – Utilisation, Blockchain et sécurité</vt:lpstr>
      <vt:lpstr>Ethereum</vt:lpstr>
      <vt:lpstr>Ethereum et un système de votation</vt:lpstr>
      <vt:lpstr>Ethereum et un système de votation</vt:lpstr>
      <vt:lpstr>dApp de votation Etheropoll</vt:lpstr>
      <vt:lpstr>dApp de votation Etheropoll</vt:lpstr>
      <vt:lpstr>Démonstration</vt:lpstr>
      <vt:lpstr>Conclusion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Bruno Costa</cp:lastModifiedBy>
  <cp:revision>173</cp:revision>
  <dcterms:created xsi:type="dcterms:W3CDTF">2015-02-26T15:14:38Z</dcterms:created>
  <dcterms:modified xsi:type="dcterms:W3CDTF">2022-05-01T13:57:51Z</dcterms:modified>
</cp:coreProperties>
</file>