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68" r:id="rId7"/>
    <p:sldId id="270" r:id="rId8"/>
    <p:sldId id="269" r:id="rId9"/>
    <p:sldId id="265" r:id="rId10"/>
    <p:sldId id="27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94"/>
  </p:normalViewPr>
  <p:slideViewPr>
    <p:cSldViewPr snapToGrid="0" snapToObjects="1">
      <p:cViewPr>
        <p:scale>
          <a:sx n="91" d="100"/>
          <a:sy n="91" d="100"/>
        </p:scale>
        <p:origin x="13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1CC6-3ADD-8048-B73E-C553C12D9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Data science projet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DA2CA-7604-D548-8792-41CB21829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Analysez des données de systèmes éducatifs</a:t>
            </a:r>
          </a:p>
        </p:txBody>
      </p:sp>
    </p:spTree>
    <p:extLst>
      <p:ext uri="{BB962C8B-B14F-4D97-AF65-F5344CB8AC3E}">
        <p14:creationId xmlns:p14="http://schemas.microsoft.com/office/powerpoint/2010/main" val="51974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D7E0612-5BC0-2443-96C9-F7C16785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626276"/>
            <a:ext cx="6900380" cy="36054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4895A8-8554-4252-8376-9B8885B1B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4686" y="1174652"/>
            <a:ext cx="3053039" cy="52402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800" u="sng" dirty="0"/>
              <a:t>Selon ce système de scoring, les 10 premiers pays sont</a:t>
            </a:r>
          </a:p>
          <a:p>
            <a:r>
              <a:rPr lang="fr-FR" sz="1800" dirty="0"/>
              <a:t>La Turquie</a:t>
            </a:r>
          </a:p>
          <a:p>
            <a:r>
              <a:rPr lang="fr-FR" sz="1800" dirty="0"/>
              <a:t>La Colombie</a:t>
            </a:r>
          </a:p>
          <a:p>
            <a:r>
              <a:rPr lang="fr-FR" sz="1800" dirty="0"/>
              <a:t>L'Espagne</a:t>
            </a:r>
          </a:p>
          <a:p>
            <a:r>
              <a:rPr lang="fr-FR" sz="1800" dirty="0"/>
              <a:t>La France</a:t>
            </a:r>
          </a:p>
          <a:p>
            <a:r>
              <a:rPr lang="fr-FR" sz="1800" dirty="0"/>
              <a:t>Les Etats Unis</a:t>
            </a:r>
          </a:p>
          <a:p>
            <a:r>
              <a:rPr lang="fr-FR" sz="1800" dirty="0"/>
              <a:t>L'Indonésie</a:t>
            </a:r>
          </a:p>
          <a:p>
            <a:r>
              <a:rPr lang="fr-FR" sz="1800" dirty="0"/>
              <a:t>Le Maroc</a:t>
            </a:r>
          </a:p>
          <a:p>
            <a:r>
              <a:rPr lang="fr-FR" sz="1800" dirty="0"/>
              <a:t>Les Philippines</a:t>
            </a:r>
          </a:p>
          <a:p>
            <a:r>
              <a:rPr lang="fr-FR" sz="1800" dirty="0"/>
              <a:t>L'Equateur</a:t>
            </a:r>
            <a:br>
              <a:rPr lang="fr-FR" sz="1600" dirty="0"/>
            </a:br>
            <a:endParaRPr lang="fr-FR" sz="1600" dirty="0"/>
          </a:p>
          <a:p>
            <a:endParaRPr lang="fr-FR" sz="1600" dirty="0"/>
          </a:p>
          <a:p>
            <a:pPr marL="0" indent="0">
              <a:buNone/>
            </a:pPr>
            <a:r>
              <a:rPr lang="fr-FR" sz="1500" i="1" dirty="0"/>
              <a:t>Note : Tolérance sur le manque de note = 0 (appliquer le paramètre thresh sur la fonction ‘</a:t>
            </a:r>
            <a:r>
              <a:rPr lang="fr-FR" sz="1500" i="1" dirty="0" err="1"/>
              <a:t>DataFrame.dropna</a:t>
            </a:r>
            <a:r>
              <a:rPr lang="fr-FR" sz="1500" i="1" dirty="0"/>
              <a:t>()’  ) </a:t>
            </a:r>
            <a:endParaRPr lang="fr-FR" sz="1600" i="1" dirty="0"/>
          </a:p>
          <a:p>
            <a:endParaRPr lang="fr-FR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5841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C00D-ABCE-574A-87B1-B8E9FC28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potentielles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A70E-E675-5F49-B21B-972EC2A8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Inclusion de plus d’indicateurs</a:t>
            </a:r>
          </a:p>
          <a:p>
            <a:r>
              <a:rPr lang="fr-FR" dirty="0"/>
              <a:t>Utilisation de données plus actuelles (en utilisant l’API de worldblank par exemple)</a:t>
            </a:r>
          </a:p>
          <a:p>
            <a:r>
              <a:rPr lang="fr-FR" dirty="0"/>
              <a:t>Adaptation du modèle de scoring pour refléter plus précisément les besoin d’</a:t>
            </a:r>
            <a:r>
              <a:rPr lang="fr-FR" i="1" dirty="0"/>
              <a:t>Academy</a:t>
            </a:r>
            <a:endParaRPr lang="fr-FR" dirty="0"/>
          </a:p>
          <a:p>
            <a:r>
              <a:rPr lang="fr-FR" dirty="0"/>
              <a:t>Étude des marges | Couts d’établissements dans une nouvelle région / Formation de l’équipe locale / traduction des cours etc.</a:t>
            </a:r>
          </a:p>
        </p:txBody>
      </p:sp>
    </p:spTree>
    <p:extLst>
      <p:ext uri="{BB962C8B-B14F-4D97-AF65-F5344CB8AC3E}">
        <p14:creationId xmlns:p14="http://schemas.microsoft.com/office/powerpoint/2010/main" val="128348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2B45-2450-D244-9BBF-724E3510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général du dataset et </a:t>
            </a:r>
            <a:r>
              <a:rPr lang="fr-FR" dirty="0" err="1"/>
              <a:t>selection</a:t>
            </a:r>
            <a:r>
              <a:rPr lang="fr-FR" dirty="0"/>
              <a:t> des indicateurs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4571-9BF7-6441-B360-EFC70236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Une étude préliminaire des données montre un taux de remplissage très faible, même en affinant la période sur 2000-2020 : 69.74% des valeurs manquent.</a:t>
            </a:r>
          </a:p>
          <a:p>
            <a:r>
              <a:rPr lang="fr-FR" dirty="0"/>
              <a:t>La plus grande partie des données pertinente se situent entre 2000 et 2020 (en réalité 2015, puisque la plupart des indicateurs ne dépassent pas cette année)</a:t>
            </a:r>
          </a:p>
          <a:p>
            <a:r>
              <a:rPr lang="fr-FR" dirty="0"/>
              <a:t>Les indicateurs étudiés sont :</a:t>
            </a:r>
          </a:p>
          <a:p>
            <a:pPr lvl="1"/>
            <a:r>
              <a:rPr lang="fr-FR" dirty="0"/>
              <a:t>Général : Le pouvoir d’achat par habitant, la démographie cible (15-25ans avec accès à internet).</a:t>
            </a:r>
          </a:p>
          <a:p>
            <a:pPr lvl="1"/>
            <a:r>
              <a:rPr lang="fr-FR" dirty="0"/>
              <a:t>Secondaire : Le taux d’inscription au secondaire, l’étude Baro Lee montrant par tranche d'âge le taux d’inscription et le taux de réussite dans le secondaire(*).</a:t>
            </a:r>
          </a:p>
          <a:p>
            <a:pPr lvl="1"/>
            <a:r>
              <a:rPr lang="fr-FR" dirty="0"/>
              <a:t>Supérieur : Taux d’inscription présent selon le site mais absent du dataset, l’étude Baro Lee montrant par tranche d'âge le taux d’inscription et le taux de réussite dans le supérieur(*).</a:t>
            </a:r>
          </a:p>
        </p:txBody>
      </p:sp>
    </p:spTree>
    <p:extLst>
      <p:ext uri="{BB962C8B-B14F-4D97-AF65-F5344CB8AC3E}">
        <p14:creationId xmlns:p14="http://schemas.microsoft.com/office/powerpoint/2010/main" val="224431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9EE5-D38A-0143-9526-33D0FD0F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28875"/>
            <a:ext cx="9601200" cy="1485900"/>
          </a:xfrm>
        </p:spPr>
        <p:txBody>
          <a:bodyPr/>
          <a:lstStyle/>
          <a:p>
            <a:r>
              <a:rPr lang="fr-FR" dirty="0"/>
              <a:t>Etudes des données (cf. notebook)</a:t>
            </a:r>
          </a:p>
        </p:txBody>
      </p:sp>
    </p:spTree>
    <p:extLst>
      <p:ext uri="{BB962C8B-B14F-4D97-AF65-F5344CB8AC3E}">
        <p14:creationId xmlns:p14="http://schemas.microsoft.com/office/powerpoint/2010/main" val="36729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8B04697-1BE0-474F-86F2-EC8A1BAF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09550"/>
            <a:ext cx="116967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7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8C76824-6ADC-D049-91F6-F49E0328F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85" y="480515"/>
            <a:ext cx="990302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0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17CDD57-BE77-804E-9B97-B8C992597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123" y="480515"/>
            <a:ext cx="9779753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1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9A89CEAC-D7CF-0643-B511-EFF17B558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123" y="480515"/>
            <a:ext cx="9779753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0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7256BB69-1131-2043-A364-FB54B28DB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522" y="480515"/>
            <a:ext cx="9986954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4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D2ED-9858-8543-9FDC-AF910932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8559"/>
            <a:ext cx="9601200" cy="1485900"/>
          </a:xfrm>
        </p:spPr>
        <p:txBody>
          <a:bodyPr/>
          <a:lstStyle/>
          <a:p>
            <a:r>
              <a:rPr lang="fr-FR" dirty="0"/>
              <a:t>Le système de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D2D7-05E9-E74B-9A47-A468C51B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0910"/>
            <a:ext cx="9601200" cy="473483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Les indicateurs notés dans la sélection ci dessus permettront de classer les différents pays et zones selon la valeur de leur indicateur 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 Chaque indicateur ou statistique sélectionné est noté sur 100.</a:t>
            </a:r>
          </a:p>
          <a:p>
            <a:r>
              <a:rPr lang="fr-FR" dirty="0"/>
              <a:t>Les indicateurs et statistiques calculées à partir de ces indicateurs auront un poids diffèrent.</a:t>
            </a:r>
          </a:p>
          <a:p>
            <a:r>
              <a:rPr lang="fr-FR" dirty="0"/>
              <a:t>Note finale sur 100 en faisant une moyenne avec coef. de toutes les statistiques</a:t>
            </a:r>
          </a:p>
          <a:p>
            <a:r>
              <a:rPr lang="fr-FR" dirty="0"/>
              <a:t>Si un pays ne figure pas dans une étude par manque de donnée, son résultat est ignoré (pas pénalisé), s'il manque un indicateur à un pays, il sera ignoré : le résultat ne serait pas fiable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Coefficients</a:t>
            </a:r>
          </a:p>
          <a:p>
            <a:endParaRPr lang="fr-FR" dirty="0"/>
          </a:p>
          <a:p>
            <a:r>
              <a:rPr lang="fr-FR" dirty="0"/>
              <a:t>Taux d'inscription moyen aux études secondaires : 1</a:t>
            </a:r>
          </a:p>
          <a:p>
            <a:r>
              <a:rPr lang="fr-FR" dirty="0"/>
              <a:t>Evolution du taux d'inscription aux études secondaires : 3</a:t>
            </a:r>
          </a:p>
          <a:p>
            <a:r>
              <a:rPr lang="fr-FR" dirty="0"/>
              <a:t>Evolution ratio inscription/sucés (Baro Lee) : /// Non comptabilisée : voir étude de l'indicateur</a:t>
            </a:r>
          </a:p>
          <a:p>
            <a:r>
              <a:rPr lang="fr-FR" dirty="0"/>
              <a:t>Pourcentage de la population ayant accès à internet * Population 15-24 ans : 2</a:t>
            </a:r>
          </a:p>
          <a:p>
            <a:r>
              <a:rPr lang="fr-FR" dirty="0"/>
              <a:t>Pouvoir d'achat par habitant * Population 15-24 ans : 1</a:t>
            </a:r>
          </a:p>
        </p:txBody>
      </p:sp>
    </p:spTree>
    <p:extLst>
      <p:ext uri="{BB962C8B-B14F-4D97-AF65-F5344CB8AC3E}">
        <p14:creationId xmlns:p14="http://schemas.microsoft.com/office/powerpoint/2010/main" val="30708007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1496</TotalTime>
  <Words>438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Data science projet 2</vt:lpstr>
      <vt:lpstr>Etat général du dataset et selection des indicateurs</vt:lpstr>
      <vt:lpstr>Etudes des données (cf. notebook)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 système de notation</vt:lpstr>
      <vt:lpstr>PowerPoint Presentation</vt:lpstr>
      <vt:lpstr>Amélioration potentielles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Datascience projet 2</dc:title>
  <dc:creator>Pierre Sempéré</dc:creator>
  <cp:lastModifiedBy>Pierre Sempéré</cp:lastModifiedBy>
  <cp:revision>7</cp:revision>
  <dcterms:created xsi:type="dcterms:W3CDTF">2022-03-09T14:02:25Z</dcterms:created>
  <dcterms:modified xsi:type="dcterms:W3CDTF">2022-03-10T14:59:13Z</dcterms:modified>
</cp:coreProperties>
</file>