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306" r:id="rId3"/>
    <p:sldId id="294" r:id="rId4"/>
    <p:sldId id="293" r:id="rId5"/>
    <p:sldId id="302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 autoAdjust="0"/>
  </p:normalViewPr>
  <p:slideViewPr>
    <p:cSldViewPr snapToGrid="0" snapToObjects="1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2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nondon.net/technology/top-independent-web-developer-from-upwork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www.thebluediamondgallery.com/wooden-tile/e/escrow.html" TargetMode="External"/><Relationship Id="rId26" Type="http://schemas.openxmlformats.org/officeDocument/2006/relationships/hyperlink" Target="https://www.thebluediamondgallery.com/tablet/a/analysis.html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24.jpg"/><Relationship Id="rId7" Type="http://schemas.openxmlformats.org/officeDocument/2006/relationships/image" Target="../media/image17.jpg"/><Relationship Id="rId12" Type="http://schemas.openxmlformats.org/officeDocument/2006/relationships/hyperlink" Target="https://www.cxo-community.com/2019/08/estos-son-los-tipos-de-freelancer-mas.html" TargetMode="External"/><Relationship Id="rId17" Type="http://schemas.openxmlformats.org/officeDocument/2006/relationships/image" Target="../media/image22.jpg"/><Relationship Id="rId25" Type="http://schemas.openxmlformats.org/officeDocument/2006/relationships/image" Target="../media/image26.jp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clamorworld.com/antioxidant-bht-market-report-2017-2027-market-demand-industry-analysis-competitive-analysis-market-share-market-size/" TargetMode="External"/><Relationship Id="rId20" Type="http://schemas.openxmlformats.org/officeDocument/2006/relationships/hyperlink" Target="https://www.flickr.com/photos/159526894@N02/4249211172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tal.com/whitepapers/ai-freelancing" TargetMode="External"/><Relationship Id="rId11" Type="http://schemas.openxmlformats.org/officeDocument/2006/relationships/image" Target="../media/image19.png"/><Relationship Id="rId24" Type="http://schemas.openxmlformats.org/officeDocument/2006/relationships/hyperlink" Target="https://www.flickr.com/photos/daniel_iversen/15090882332/" TargetMode="External"/><Relationship Id="rId5" Type="http://schemas.openxmlformats.org/officeDocument/2006/relationships/hyperlink" Target="http://www.fiverr.com/skills-development" TargetMode="External"/><Relationship Id="rId15" Type="http://schemas.openxmlformats.org/officeDocument/2006/relationships/image" Target="../media/image21.png"/><Relationship Id="rId23" Type="http://schemas.openxmlformats.org/officeDocument/2006/relationships/image" Target="../media/image25.jpg"/><Relationship Id="rId28" Type="http://schemas.openxmlformats.org/officeDocument/2006/relationships/hyperlink" Target="https://technofaq.org/posts/2021/07/ui-and-ux-elements-to-bring-more-organic-traffic-to-your-digital-platform/" TargetMode="External"/><Relationship Id="rId10" Type="http://schemas.openxmlformats.org/officeDocument/2006/relationships/hyperlink" Target="https://korben.info/" TargetMode="External"/><Relationship Id="rId19" Type="http://schemas.openxmlformats.org/officeDocument/2006/relationships/image" Target="../media/image23.jpg"/><Relationship Id="rId4" Type="http://schemas.openxmlformats.org/officeDocument/2006/relationships/hyperlink" Target="http://www.upwork.com/report2023" TargetMode="External"/><Relationship Id="rId9" Type="http://schemas.openxmlformats.org/officeDocument/2006/relationships/image" Target="../media/image18.jpg"/><Relationship Id="rId14" Type="http://schemas.openxmlformats.org/officeDocument/2006/relationships/hyperlink" Target="https://hujak.hr/2014/10/05/prenosimo-toptal-vodic-kroz-intervju-za-poziciju-java-developera/" TargetMode="External"/><Relationship Id="rId22" Type="http://schemas.openxmlformats.org/officeDocument/2006/relationships/hyperlink" Target="https://www.goodfreephotos.com/other-photos/bitcoin-ethereum-and-world-coin.jpg.php" TargetMode="External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7010400" y="1863466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1230451"/>
            <a:ext cx="5909259" cy="5517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SIH1629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sz="2400" b="1" dirty="0">
                <a:latin typeface="montserratregular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Freelancing Platform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Smart Education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ID- 22777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 - pseud0coders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2FA81-65C7-0AF0-BF60-29EEE3C69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32" y="725266"/>
            <a:ext cx="6802588" cy="3158576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" y="6394061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CBC3-0FC5-9D48-BF01-6B0F7DA59B6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88196" y="979744"/>
            <a:ext cx="5811636" cy="140223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are developing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freelance job marketplace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that connects freelancers with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short-term jobs, gig work,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project-based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The platform allows employers to post projects, specify requirements, and invite freelancers to apply and also benefiting innovators. The functioning of prototype are as follows: </a:t>
            </a:r>
          </a:p>
          <a:p>
            <a:pPr marL="457200" lvl="1" indent="0" defTabSz="914400">
              <a:spcBef>
                <a:spcPct val="0"/>
              </a:spcBef>
              <a:buNone/>
            </a:pP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32EED-4E0F-13E5-E4CD-01ED5F7E7AF2}"/>
              </a:ext>
            </a:extLst>
          </p:cNvPr>
          <p:cNvSpPr txBox="1"/>
          <p:nvPr/>
        </p:nvSpPr>
        <p:spPr>
          <a:xfrm>
            <a:off x="141514" y="2091880"/>
            <a:ext cx="581163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Easy Onboarding: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Sign up or log in with Google or existing freelancing accounts.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Experienced accounts need not worry about starting over from scratch.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Verified profiles with proof of work gain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advanced status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exclusive features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Higher </a:t>
            </a:r>
            <a:r>
              <a:rPr lang="en-US" sz="1400" b="1" dirty="0">
                <a:latin typeface="+mn-lt"/>
                <a:cs typeface="Arial" panose="020B0604020202020204" pitchFamily="34" charset="0"/>
              </a:rPr>
              <a:t>credibility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streamlined onboarding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for experienced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Clients select freelancers via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AI recommendations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Portfolio Scouting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 Panel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established , enables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seamless communication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between Freelancers and Clients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Once work completes ,funds released through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Escrow system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payment supports for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Crypto-Currencies (Blockchain-Technology)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platform aims to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upskill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freelancers and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create jobs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through a Gamified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Automatically updates Profiles supporting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innovative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Credit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Referral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Sessions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for Freshers/New Freelancers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Auxilary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for support include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AI Agents/Ai Chatbot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 descr="Your startup LOGO">
            <a:extLst>
              <a:ext uri="{FF2B5EF4-FFF2-40B4-BE49-F238E27FC236}">
                <a16:creationId xmlns:a16="http://schemas.microsoft.com/office/drawing/2014/main" id="{528110BF-F9FB-9EFC-FA02-ADED411D9B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5" y="89684"/>
            <a:ext cx="2130346" cy="91225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pseud0coders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26F25-5894-1DC3-1634-4546DDFB1C49}"/>
              </a:ext>
            </a:extLst>
          </p:cNvPr>
          <p:cNvSpPr txBox="1"/>
          <p:nvPr/>
        </p:nvSpPr>
        <p:spPr>
          <a:xfrm>
            <a:off x="-274383" y="4299838"/>
            <a:ext cx="55129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914400">
              <a:spcBef>
                <a:spcPct val="0"/>
              </a:spcBef>
            </a:pPr>
            <a:r>
              <a:rPr lang="en-US" sz="1400" dirty="0"/>
              <a:t>.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8129" y="-35691"/>
            <a:ext cx="2513972" cy="119161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2BE9F067-3D75-E736-1B1F-80B6AAA5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671" y="-166164"/>
            <a:ext cx="5189430" cy="840533"/>
          </a:xfrm>
        </p:spPr>
        <p:txBody>
          <a:bodyPr/>
          <a:lstStyle/>
          <a:p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AND APPROACH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554BF-61E3-B352-145A-5A90ADD17191}"/>
              </a:ext>
            </a:extLst>
          </p:cNvPr>
          <p:cNvSpPr txBox="1"/>
          <p:nvPr/>
        </p:nvSpPr>
        <p:spPr>
          <a:xfrm>
            <a:off x="5943386" y="3831954"/>
            <a:ext cx="377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 and UNIQUENESS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3033C-41B2-CAE8-1D7C-2A8CBAE1FF69}"/>
              </a:ext>
            </a:extLst>
          </p:cNvPr>
          <p:cNvSpPr txBox="1"/>
          <p:nvPr/>
        </p:nvSpPr>
        <p:spPr>
          <a:xfrm>
            <a:off x="5887983" y="4148990"/>
            <a:ext cx="63719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Freelancer</a:t>
            </a:r>
            <a:r>
              <a:rPr lang="en-US" sz="1400" dirty="0"/>
              <a:t> </a:t>
            </a:r>
            <a:r>
              <a:rPr lang="en-US" sz="1400" b="1" dirty="0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Secure payments through </a:t>
            </a:r>
            <a:r>
              <a:rPr lang="en-US" sz="1400" b="1" dirty="0"/>
              <a:t>escrow</a:t>
            </a:r>
            <a:r>
              <a:rPr lang="en-US" sz="1400" dirty="0"/>
              <a:t> with </a:t>
            </a:r>
            <a:r>
              <a:rPr lang="en-US" sz="1400" b="1" dirty="0"/>
              <a:t>Blockchain</a:t>
            </a:r>
            <a:r>
              <a:rPr lang="en-US" sz="1400" dirty="0"/>
              <a:t>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Referral</a:t>
            </a:r>
            <a:r>
              <a:rPr lang="en-US" sz="1400" dirty="0"/>
              <a:t> </a:t>
            </a:r>
            <a:r>
              <a:rPr lang="en-US" sz="1400" b="1" dirty="0"/>
              <a:t>System</a:t>
            </a:r>
            <a:r>
              <a:rPr lang="en-US" sz="1400" dirty="0"/>
              <a:t> ,Rewards users for referrals</a:t>
            </a:r>
            <a:r>
              <a:rPr lang="en-US" sz="1400" b="1" dirty="0"/>
              <a:t>, enhancing credibility and reliability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Gamified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Credit System </a:t>
            </a:r>
            <a:r>
              <a:rPr lang="en-US" sz="1400" dirty="0"/>
              <a:t>, Distributes projects fairly, preventing overloading and increasing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Offers free sessions and opportunities</a:t>
            </a:r>
            <a:r>
              <a:rPr lang="en-US" sz="1400" dirty="0"/>
              <a:t> for new freelancers.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AI-Powered Matching and</a:t>
            </a:r>
            <a:r>
              <a:rPr lang="en-US" sz="1400" dirty="0"/>
              <a:t> </a:t>
            </a:r>
            <a:r>
              <a:rPr lang="en-US" sz="1400" b="1" dirty="0"/>
              <a:t>AI recommendation system </a:t>
            </a:r>
            <a:r>
              <a:rPr lang="en-US" sz="1400" dirty="0"/>
              <a:t>, helps clients find the best freelancers.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AI Chatbot and AI agent </a:t>
            </a:r>
            <a:r>
              <a:rPr lang="en-US" sz="1400" dirty="0"/>
              <a:t>simplifies tasks and enhances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11707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18421"/>
            <a:ext cx="12191999" cy="53958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867032" y="86239"/>
            <a:ext cx="10457936" cy="679623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/>
                <a:ea typeface="ＭＳ Ｐゴシック"/>
                <a:cs typeface="Times New Roman"/>
              </a:rPr>
              <a:t>TECHNICAL  APPROACH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5570" y="6497321"/>
            <a:ext cx="249882" cy="241558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t>3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3303" y="81376"/>
            <a:ext cx="2123913" cy="104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1386" y="108085"/>
            <a:ext cx="2123913" cy="86911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pseud0coders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CF447-4FD9-7341-09D2-4F5C04F782AA}"/>
              </a:ext>
            </a:extLst>
          </p:cNvPr>
          <p:cNvSpPr txBox="1"/>
          <p:nvPr/>
        </p:nvSpPr>
        <p:spPr>
          <a:xfrm>
            <a:off x="224119" y="1326470"/>
            <a:ext cx="6104478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sz="1500" dirty="0">
                <a:latin typeface="+mn-lt"/>
                <a:ea typeface="Calibri"/>
                <a:cs typeface="Calibri"/>
              </a:rPr>
              <a:t>A new user will be able to sign up on our website, as either a Client or Freelancer. This process will include </a:t>
            </a:r>
            <a:r>
              <a:rPr lang="en-US" sz="1500" b="1" dirty="0">
                <a:latin typeface="+mn-lt"/>
                <a:ea typeface="Calibri"/>
                <a:cs typeface="Calibri"/>
              </a:rPr>
              <a:t>OAuth2</a:t>
            </a:r>
            <a:r>
              <a:rPr lang="en-US" sz="1500" dirty="0">
                <a:latin typeface="+mn-lt"/>
                <a:ea typeface="Calibri"/>
                <a:cs typeface="Calibri"/>
              </a:rPr>
              <a:t> for authorization.</a:t>
            </a:r>
          </a:p>
          <a:p>
            <a:pPr marL="171450" indent="-171450">
              <a:buFont typeface="Wingdings"/>
              <a:buChar char="Ø"/>
            </a:pPr>
            <a:endParaRPr lang="en-US" sz="1500" dirty="0">
              <a:latin typeface="+mn-lt"/>
              <a:ea typeface="Calibri"/>
              <a:cs typeface="Calibri"/>
            </a:endParaRPr>
          </a:p>
          <a:p>
            <a:pPr marL="171450" indent="-171450">
              <a:buFont typeface="Wingdings"/>
              <a:buChar char="Ø"/>
            </a:pPr>
            <a:r>
              <a:rPr lang="en-US" sz="1500" dirty="0">
                <a:latin typeface="+mn-lt"/>
                <a:ea typeface="Calibri"/>
                <a:cs typeface="Calibri"/>
              </a:rPr>
              <a:t>Once the sign up is complete, user will be forwarded to our dashboard. Dashboard can be used to post jobs (for clients) and search of jobs (for freelancers)</a:t>
            </a:r>
          </a:p>
          <a:p>
            <a:pPr marL="171450" indent="-171450">
              <a:buFont typeface="Wingdings"/>
              <a:buChar char="Ø"/>
            </a:pPr>
            <a:endParaRPr lang="en-US" sz="1500" dirty="0">
              <a:latin typeface="+mn-lt"/>
              <a:ea typeface="Calibri"/>
              <a:cs typeface="Calibri"/>
            </a:endParaRPr>
          </a:p>
          <a:p>
            <a:pPr marL="171450" indent="-171450">
              <a:buFont typeface="Wingdings"/>
              <a:buChar char="Ø"/>
            </a:pPr>
            <a:r>
              <a:rPr lang="en-US" sz="1500" dirty="0">
                <a:latin typeface="+mn-lt"/>
                <a:ea typeface="Calibri"/>
                <a:cs typeface="Calibri"/>
              </a:rPr>
              <a:t>Dashboard will be powered using </a:t>
            </a:r>
            <a:r>
              <a:rPr lang="en-US" sz="1500" b="1" dirty="0">
                <a:latin typeface="+mn-lt"/>
                <a:ea typeface="Calibri"/>
                <a:cs typeface="Calibri"/>
              </a:rPr>
              <a:t>React </a:t>
            </a:r>
            <a:r>
              <a:rPr lang="en-US" sz="1500" dirty="0">
                <a:latin typeface="+mn-lt"/>
                <a:ea typeface="Calibri"/>
                <a:cs typeface="Calibri"/>
              </a:rPr>
              <a:t>and </a:t>
            </a:r>
            <a:r>
              <a:rPr lang="en-US" sz="1500" b="1" dirty="0" err="1">
                <a:latin typeface="+mn-lt"/>
                <a:ea typeface="Calibri"/>
                <a:cs typeface="Calibri"/>
              </a:rPr>
              <a:t>NextJS</a:t>
            </a:r>
            <a:r>
              <a:rPr lang="en-US" sz="1500" b="1" dirty="0">
                <a:latin typeface="+mn-lt"/>
                <a:ea typeface="Calibri"/>
                <a:cs typeface="Calibri"/>
              </a:rPr>
              <a:t>.</a:t>
            </a:r>
          </a:p>
          <a:p>
            <a:pPr marL="171450" indent="-171450">
              <a:buFont typeface="Wingdings"/>
              <a:buChar char="Ø"/>
            </a:pPr>
            <a:endParaRPr lang="en-US" sz="1500" dirty="0">
              <a:latin typeface="+mn-lt"/>
              <a:ea typeface="Calibri"/>
              <a:cs typeface="Calibri"/>
            </a:endParaRPr>
          </a:p>
          <a:p>
            <a:pPr marL="171450" indent="-171450">
              <a:buFont typeface="Wingdings"/>
              <a:buChar char="Ø"/>
            </a:pPr>
            <a:r>
              <a:rPr lang="en-US" sz="1500" dirty="0">
                <a:latin typeface="+mn-lt"/>
                <a:ea typeface="Calibri"/>
                <a:cs typeface="Calibri"/>
              </a:rPr>
              <a:t>Use of secure </a:t>
            </a:r>
            <a:r>
              <a:rPr lang="en-US" sz="1500" b="1" dirty="0">
                <a:latin typeface="+mn-lt"/>
                <a:ea typeface="Calibri"/>
                <a:cs typeface="Calibri"/>
              </a:rPr>
              <a:t>MongoDB</a:t>
            </a:r>
            <a:r>
              <a:rPr lang="en-US" sz="1500" dirty="0">
                <a:latin typeface="+mn-lt"/>
                <a:ea typeface="Calibri"/>
                <a:cs typeface="Calibri"/>
              </a:rPr>
              <a:t> will make sure that there </a:t>
            </a:r>
            <a:r>
              <a:rPr lang="en-US" sz="1500" b="1" dirty="0">
                <a:latin typeface="+mn-lt"/>
                <a:ea typeface="Calibri"/>
                <a:cs typeface="Calibri"/>
              </a:rPr>
              <a:t>PII (Personally Identifiable Information)</a:t>
            </a:r>
            <a:r>
              <a:rPr lang="en-US" sz="1500" dirty="0">
                <a:latin typeface="+mn-lt"/>
                <a:ea typeface="Calibri"/>
                <a:cs typeface="Calibri"/>
              </a:rPr>
              <a:t> remains safe and confidential.</a:t>
            </a:r>
            <a:endParaRPr lang="en-US" sz="1500" dirty="0">
              <a:latin typeface="+mn-lt"/>
            </a:endParaRPr>
          </a:p>
          <a:p>
            <a:pPr marL="171450" indent="-171450">
              <a:buFont typeface="Wingdings"/>
              <a:buChar char="Ø"/>
            </a:pPr>
            <a:endParaRPr lang="en-US" sz="1500" dirty="0">
              <a:latin typeface="+mn-lt"/>
              <a:ea typeface="Calibri"/>
              <a:cs typeface="Calibri"/>
            </a:endParaRPr>
          </a:p>
          <a:p>
            <a:pPr marL="171450" indent="-171450">
              <a:buFont typeface="Wingdings"/>
              <a:buChar char="Ø"/>
            </a:pPr>
            <a:r>
              <a:rPr lang="en-US" sz="1500" dirty="0">
                <a:latin typeface="+mn-lt"/>
                <a:ea typeface="Calibri"/>
                <a:cs typeface="Calibri"/>
              </a:rPr>
              <a:t>Data exchange b/w our database and dashboard will be done using personal </a:t>
            </a:r>
            <a:r>
              <a:rPr lang="en-US" sz="1500" b="1" dirty="0">
                <a:latin typeface="+mn-lt"/>
                <a:ea typeface="Calibri"/>
                <a:cs typeface="Calibri"/>
              </a:rPr>
              <a:t>API</a:t>
            </a:r>
            <a:r>
              <a:rPr lang="en-US" sz="1500" dirty="0">
                <a:latin typeface="+mn-lt"/>
                <a:ea typeface="Calibri"/>
                <a:cs typeface="Calibri"/>
              </a:rPr>
              <a:t> </a:t>
            </a:r>
            <a:r>
              <a:rPr lang="en-US" sz="1500" b="1" dirty="0">
                <a:latin typeface="+mn-lt"/>
                <a:ea typeface="Calibri"/>
                <a:cs typeface="Calibri"/>
              </a:rPr>
              <a:t>(Application Programming Interface)</a:t>
            </a:r>
          </a:p>
          <a:p>
            <a:pPr marL="171450" indent="-171450">
              <a:buFont typeface="Wingdings"/>
              <a:buChar char="Ø"/>
            </a:pPr>
            <a:endParaRPr lang="en-US" sz="1500" b="1" dirty="0">
              <a:latin typeface="+mn-lt"/>
              <a:ea typeface="Calibri"/>
              <a:cs typeface="Calibri"/>
            </a:endParaRPr>
          </a:p>
          <a:p>
            <a:pPr marL="171450" indent="-171450">
              <a:buFont typeface="Wingdings"/>
              <a:buChar char="Ø"/>
            </a:pPr>
            <a:r>
              <a:rPr lang="en-US" sz="1500" dirty="0">
                <a:latin typeface="+mn-lt"/>
                <a:ea typeface="Calibri"/>
                <a:cs typeface="Calibri"/>
              </a:rPr>
              <a:t>For enhanced security, </a:t>
            </a:r>
            <a:r>
              <a:rPr lang="en-US" sz="1500" b="1" dirty="0">
                <a:latin typeface="+mn-lt"/>
                <a:ea typeface="Calibri"/>
                <a:cs typeface="Calibri"/>
              </a:rPr>
              <a:t>OTP </a:t>
            </a:r>
            <a:r>
              <a:rPr lang="en-US" sz="1500" dirty="0">
                <a:latin typeface="+mn-lt"/>
                <a:ea typeface="Calibri"/>
                <a:cs typeface="Calibri"/>
              </a:rPr>
              <a:t>and </a:t>
            </a:r>
            <a:r>
              <a:rPr lang="en-US" sz="1500" b="1" dirty="0">
                <a:latin typeface="+mn-lt"/>
                <a:ea typeface="Calibri"/>
                <a:cs typeface="Calibri"/>
              </a:rPr>
              <a:t>2FA Verification</a:t>
            </a:r>
            <a:r>
              <a:rPr lang="en-US" sz="1500" dirty="0">
                <a:latin typeface="+mn-lt"/>
                <a:ea typeface="Calibri"/>
                <a:cs typeface="Calibri"/>
              </a:rPr>
              <a:t> will be done. This will keep our users extra safe</a:t>
            </a:r>
            <a:endParaRPr lang="en-US" sz="1500" b="1" dirty="0">
              <a:latin typeface="+mn-lt"/>
              <a:ea typeface="Calibri"/>
              <a:cs typeface="Calibri"/>
            </a:endParaRPr>
          </a:p>
          <a:p>
            <a:pPr marL="171450" indent="-171450">
              <a:buFont typeface="Wingdings"/>
              <a:buChar char="Ø"/>
            </a:pPr>
            <a:endParaRPr lang="en-US" sz="1500" dirty="0">
              <a:latin typeface="+mn-lt"/>
              <a:ea typeface="Calibri"/>
              <a:cs typeface="Calibri"/>
            </a:endParaRPr>
          </a:p>
          <a:p>
            <a:pPr marL="171450" indent="-171450">
              <a:buFont typeface="Wingdings"/>
              <a:buChar char="Ø"/>
            </a:pPr>
            <a:r>
              <a:rPr lang="en-US" sz="1500" dirty="0">
                <a:latin typeface="+mn-lt"/>
                <a:ea typeface="Calibri"/>
                <a:cs typeface="Calibri"/>
              </a:rPr>
              <a:t>After the completion of a job, client will be able to pay the freelancer using several payment processors (e.g. </a:t>
            </a:r>
            <a:r>
              <a:rPr lang="en-US" sz="1500" b="1" dirty="0">
                <a:latin typeface="+mn-lt"/>
                <a:ea typeface="Calibri"/>
                <a:cs typeface="Calibri"/>
              </a:rPr>
              <a:t>Stripe</a:t>
            </a:r>
            <a:r>
              <a:rPr lang="en-US" sz="1500" dirty="0">
                <a:latin typeface="+mn-lt"/>
                <a:ea typeface="Calibri"/>
                <a:cs typeface="Calibri"/>
              </a:rPr>
              <a:t>, </a:t>
            </a:r>
            <a:r>
              <a:rPr lang="en-US" sz="1500" b="1" dirty="0" err="1">
                <a:latin typeface="+mn-lt"/>
                <a:ea typeface="Calibri"/>
                <a:cs typeface="Calibri"/>
              </a:rPr>
              <a:t>Razorpay</a:t>
            </a:r>
            <a:r>
              <a:rPr lang="en-US" sz="1500" dirty="0">
                <a:latin typeface="+mn-lt"/>
                <a:ea typeface="Calibri"/>
                <a:cs typeface="Calibri"/>
              </a:rPr>
              <a:t> etc.).</a:t>
            </a:r>
            <a:endParaRPr lang="en-US" sz="1500" b="1" dirty="0">
              <a:latin typeface="+mn-lt"/>
              <a:ea typeface="Calibri"/>
              <a:cs typeface="Calibri"/>
            </a:endParaRPr>
          </a:p>
          <a:p>
            <a:pPr marL="171450" indent="-171450">
              <a:buFont typeface="Wingdings"/>
              <a:buChar char="Ø"/>
            </a:pPr>
            <a:endParaRPr lang="en-US" sz="1500" dirty="0">
              <a:latin typeface="+mn-lt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1400D-10DF-76CD-A3A8-E4CE5ED8D3B9}"/>
              </a:ext>
            </a:extLst>
          </p:cNvPr>
          <p:cNvSpPr txBox="1"/>
          <p:nvPr/>
        </p:nvSpPr>
        <p:spPr>
          <a:xfrm>
            <a:off x="6203368" y="1326470"/>
            <a:ext cx="613251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500" b="1" dirty="0">
                <a:latin typeface="+mn-lt"/>
                <a:ea typeface="ＭＳ Ｐゴシック"/>
                <a:cs typeface="Calibri"/>
              </a:rPr>
              <a:t>Card</a:t>
            </a:r>
            <a:r>
              <a:rPr lang="en-US" sz="1500" dirty="0">
                <a:latin typeface="+mn-lt"/>
                <a:ea typeface="ＭＳ Ｐゴシック"/>
                <a:cs typeface="Calibri"/>
              </a:rPr>
              <a:t> </a:t>
            </a:r>
            <a:r>
              <a:rPr lang="en-US" sz="1500" b="1" dirty="0">
                <a:latin typeface="+mn-lt"/>
                <a:ea typeface="ＭＳ Ｐゴシック"/>
                <a:cs typeface="Calibri"/>
              </a:rPr>
              <a:t>payments</a:t>
            </a:r>
            <a:r>
              <a:rPr lang="en-US" sz="1500" dirty="0">
                <a:latin typeface="+mn-lt"/>
                <a:ea typeface="ＭＳ Ｐゴシック"/>
                <a:cs typeface="Calibri"/>
              </a:rPr>
              <a:t> will be made through </a:t>
            </a:r>
            <a:r>
              <a:rPr lang="en-US" sz="1500" b="1" dirty="0">
                <a:latin typeface="+mn-lt"/>
                <a:ea typeface="ＭＳ Ｐゴシック"/>
                <a:cs typeface="Calibri"/>
              </a:rPr>
              <a:t>3D Secure </a:t>
            </a:r>
            <a:r>
              <a:rPr lang="en-US" sz="1500" dirty="0">
                <a:latin typeface="+mn-lt"/>
                <a:ea typeface="ＭＳ Ｐゴシック"/>
                <a:cs typeface="Calibri"/>
              </a:rPr>
              <a:t>interface to avoid disputed charge. </a:t>
            </a:r>
            <a:r>
              <a:rPr lang="en-US" sz="1500" b="1" dirty="0">
                <a:latin typeface="+mn-lt"/>
                <a:ea typeface="ＭＳ Ｐゴシック"/>
                <a:cs typeface="Calibri"/>
              </a:rPr>
              <a:t>Cryptocurrencies</a:t>
            </a:r>
            <a:r>
              <a:rPr lang="en-US" sz="1500" dirty="0">
                <a:latin typeface="+mn-lt"/>
                <a:ea typeface="ＭＳ Ｐゴシック"/>
                <a:cs typeface="Calibri"/>
              </a:rPr>
              <a:t> and </a:t>
            </a:r>
            <a:r>
              <a:rPr lang="en-US" sz="1500" b="1" dirty="0">
                <a:latin typeface="+mn-lt"/>
                <a:ea typeface="ＭＳ Ｐゴシック"/>
                <a:cs typeface="Calibri"/>
              </a:rPr>
              <a:t>NFTs</a:t>
            </a:r>
            <a:r>
              <a:rPr lang="en-US" sz="1500" dirty="0">
                <a:latin typeface="+mn-lt"/>
                <a:ea typeface="ＭＳ Ｐゴシック"/>
                <a:cs typeface="Calibri"/>
              </a:rPr>
              <a:t> will be added as a supported payment options.</a:t>
            </a:r>
          </a:p>
          <a:p>
            <a:pPr marL="285750" indent="-285750">
              <a:buFont typeface="Wingdings"/>
              <a:buChar char="Ø"/>
            </a:pPr>
            <a:endParaRPr lang="en-US" sz="1500" dirty="0">
              <a:latin typeface="+mn-lt"/>
              <a:cs typeface="Calibri" pitchFamily="34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sz="1500" dirty="0">
                <a:latin typeface="+mn-lt"/>
                <a:ea typeface="ＭＳ Ｐゴシック"/>
                <a:cs typeface="Calibri"/>
              </a:rPr>
              <a:t>Application of </a:t>
            </a:r>
            <a:r>
              <a:rPr lang="en-US" sz="1500" b="1" dirty="0">
                <a:latin typeface="+mn-lt"/>
                <a:ea typeface="ＭＳ Ｐゴシック"/>
                <a:cs typeface="Calibri"/>
              </a:rPr>
              <a:t>ESCROW</a:t>
            </a:r>
            <a:r>
              <a:rPr lang="en-US" sz="1500" dirty="0">
                <a:latin typeface="+mn-lt"/>
                <a:ea typeface="ＭＳ Ｐゴシック"/>
                <a:cs typeface="Calibri"/>
              </a:rPr>
              <a:t> system will be added to reduce risk of theft.</a:t>
            </a:r>
          </a:p>
          <a:p>
            <a:pPr marL="285750" indent="-285750">
              <a:buFont typeface="Wingdings"/>
              <a:buChar char="Ø"/>
            </a:pPr>
            <a:endParaRPr lang="en-US" sz="1500" dirty="0">
              <a:latin typeface="+mn-lt"/>
              <a:cs typeface="Calibri" pitchFamily="34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sz="1500" dirty="0">
                <a:latin typeface="+mn-lt"/>
                <a:ea typeface="ＭＳ Ｐゴシック"/>
                <a:cs typeface="Calibri"/>
              </a:rPr>
              <a:t>For 24/7 support, </a:t>
            </a:r>
            <a:r>
              <a:rPr lang="en-US" sz="1500" b="1" dirty="0">
                <a:latin typeface="+mn-lt"/>
                <a:ea typeface="ＭＳ Ｐゴシック"/>
                <a:cs typeface="Calibri"/>
              </a:rPr>
              <a:t>AI </a:t>
            </a:r>
            <a:r>
              <a:rPr lang="en-US" sz="1500" dirty="0">
                <a:latin typeface="+mn-lt"/>
                <a:ea typeface="ＭＳ Ｐゴシック"/>
                <a:cs typeface="Calibri"/>
              </a:rPr>
              <a:t>powered </a:t>
            </a:r>
            <a:r>
              <a:rPr lang="en-US" sz="1500" b="1" dirty="0">
                <a:latin typeface="+mn-lt"/>
                <a:ea typeface="ＭＳ Ｐゴシック"/>
                <a:cs typeface="Calibri"/>
              </a:rPr>
              <a:t>chatbot</a:t>
            </a:r>
            <a:r>
              <a:rPr lang="en-US" sz="1500" dirty="0">
                <a:latin typeface="+mn-lt"/>
                <a:ea typeface="ＭＳ Ｐゴシック"/>
                <a:cs typeface="Calibri"/>
              </a:rPr>
              <a:t> will be added to the dashboard. This will allow both parties to get instant support.</a:t>
            </a:r>
          </a:p>
          <a:p>
            <a:pPr marL="285750" indent="-285750">
              <a:buFont typeface="Wingdings"/>
              <a:buChar char="Ø"/>
            </a:pPr>
            <a:endParaRPr lang="en-US" sz="1500" dirty="0">
              <a:latin typeface="+mn-lt"/>
              <a:cs typeface="Calibri" pitchFamily="34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sz="1500" dirty="0">
                <a:latin typeface="+mn-lt"/>
                <a:ea typeface="ＭＳ Ｐゴシック"/>
                <a:cs typeface="Calibri"/>
              </a:rPr>
              <a:t>Freelancers will be able to work on a big projects by collaborating on them together in real time. This will reduce time of delivery and quality of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28B6D-591C-1377-93D2-100239D5F0C2}"/>
              </a:ext>
            </a:extLst>
          </p:cNvPr>
          <p:cNvSpPr txBox="1"/>
          <p:nvPr/>
        </p:nvSpPr>
        <p:spPr>
          <a:xfrm>
            <a:off x="6514176" y="4174119"/>
            <a:ext cx="5313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alibri"/>
                <a:ea typeface="ＭＳ Ｐゴシック"/>
                <a:cs typeface="Calibri"/>
              </a:rPr>
              <a:t>Technology Stack:</a:t>
            </a:r>
          </a:p>
        </p:txBody>
      </p:sp>
      <p:pic>
        <p:nvPicPr>
          <p:cNvPr id="11" name="Picture 10" descr="Nodejs ">
            <a:extLst>
              <a:ext uri="{FF2B5EF4-FFF2-40B4-BE49-F238E27FC236}">
                <a16:creationId xmlns:a16="http://schemas.microsoft.com/office/drawing/2014/main" id="{B044D300-3D00-46F2-5787-519F4B1FF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318" y="4703805"/>
            <a:ext cx="766120" cy="766120"/>
          </a:xfrm>
          <a:prstGeom prst="rect">
            <a:avLst/>
          </a:prstGeom>
        </p:spPr>
      </p:pic>
      <p:pic>
        <p:nvPicPr>
          <p:cNvPr id="13" name="Picture 12" descr="Programing ">
            <a:extLst>
              <a:ext uri="{FF2B5EF4-FFF2-40B4-BE49-F238E27FC236}">
                <a16:creationId xmlns:a16="http://schemas.microsoft.com/office/drawing/2014/main" id="{BD2D5D00-3508-2AAA-C986-EBF20172F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184" y="4900481"/>
            <a:ext cx="455145" cy="475740"/>
          </a:xfrm>
          <a:prstGeom prst="rect">
            <a:avLst/>
          </a:prstGeom>
        </p:spPr>
      </p:pic>
      <p:pic>
        <p:nvPicPr>
          <p:cNvPr id="15" name="Picture 14" descr="Mysql ">
            <a:extLst>
              <a:ext uri="{FF2B5EF4-FFF2-40B4-BE49-F238E27FC236}">
                <a16:creationId xmlns:a16="http://schemas.microsoft.com/office/drawing/2014/main" id="{3A8B2A14-F4A2-9E08-172D-BFA4B0B78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7965" y="4909751"/>
            <a:ext cx="611661" cy="467499"/>
          </a:xfrm>
          <a:prstGeom prst="rect">
            <a:avLst/>
          </a:prstGeom>
        </p:spPr>
      </p:pic>
      <p:pic>
        <p:nvPicPr>
          <p:cNvPr id="17" name="Picture 16" descr="Stripe ">
            <a:extLst>
              <a:ext uri="{FF2B5EF4-FFF2-40B4-BE49-F238E27FC236}">
                <a16:creationId xmlns:a16="http://schemas.microsoft.com/office/drawing/2014/main" id="{9806219A-5D17-ABCE-D304-0B4FE984B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2046" y="4909752"/>
            <a:ext cx="920580" cy="951470"/>
          </a:xfrm>
          <a:prstGeom prst="rect">
            <a:avLst/>
          </a:prstGeom>
        </p:spPr>
      </p:pic>
      <p:pic>
        <p:nvPicPr>
          <p:cNvPr id="18" name="Picture 17" descr="Python ">
            <a:extLst>
              <a:ext uri="{FF2B5EF4-FFF2-40B4-BE49-F238E27FC236}">
                <a16:creationId xmlns:a16="http://schemas.microsoft.com/office/drawing/2014/main" id="{D9620A39-1C29-9241-AB5D-8C611A9A44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6750" y="5558481"/>
            <a:ext cx="467499" cy="467497"/>
          </a:xfrm>
          <a:prstGeom prst="rect">
            <a:avLst/>
          </a:prstGeom>
        </p:spPr>
      </p:pic>
      <p:pic>
        <p:nvPicPr>
          <p:cNvPr id="21" name="Picture 20" descr="Image result for MongoDB Company Logo">
            <a:extLst>
              <a:ext uri="{FF2B5EF4-FFF2-40B4-BE49-F238E27FC236}">
                <a16:creationId xmlns:a16="http://schemas.microsoft.com/office/drawing/2014/main" id="{E607DD63-E54C-C5F1-6245-F1F252C206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8416" y="4396945"/>
            <a:ext cx="727249" cy="772299"/>
          </a:xfrm>
          <a:prstGeom prst="rect">
            <a:avLst/>
          </a:prstGeom>
        </p:spPr>
      </p:pic>
      <p:pic>
        <p:nvPicPr>
          <p:cNvPr id="22" name="Picture 21" descr="Image result for react icon">
            <a:extLst>
              <a:ext uri="{FF2B5EF4-FFF2-40B4-BE49-F238E27FC236}">
                <a16:creationId xmlns:a16="http://schemas.microsoft.com/office/drawing/2014/main" id="{FDCE9E81-B9FE-C06E-493D-19802CD7E5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80000">
            <a:off x="10584976" y="4991486"/>
            <a:ext cx="722099" cy="571760"/>
          </a:xfrm>
          <a:prstGeom prst="rect">
            <a:avLst/>
          </a:prstGeom>
        </p:spPr>
      </p:pic>
      <p:pic>
        <p:nvPicPr>
          <p:cNvPr id="23" name="Picture 22" descr="Visa ">
            <a:extLst>
              <a:ext uri="{FF2B5EF4-FFF2-40B4-BE49-F238E27FC236}">
                <a16:creationId xmlns:a16="http://schemas.microsoft.com/office/drawing/2014/main" id="{BF5EDDC7-AD60-9EBC-3144-1D43BDF5A7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6967" y="4230129"/>
            <a:ext cx="755822" cy="755822"/>
          </a:xfrm>
          <a:prstGeom prst="rect">
            <a:avLst/>
          </a:prstGeom>
        </p:spPr>
      </p:pic>
      <p:pic>
        <p:nvPicPr>
          <p:cNvPr id="24" name="Picture 23" descr="Card ">
            <a:extLst>
              <a:ext uri="{FF2B5EF4-FFF2-40B4-BE49-F238E27FC236}">
                <a16:creationId xmlns:a16="http://schemas.microsoft.com/office/drawing/2014/main" id="{0A0D8D2C-1D7A-3DB2-746B-9C2E1FE752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8815" y="5609452"/>
            <a:ext cx="603423" cy="365555"/>
          </a:xfrm>
          <a:prstGeom prst="rect">
            <a:avLst/>
          </a:prstGeom>
        </p:spPr>
      </p:pic>
      <p:pic>
        <p:nvPicPr>
          <p:cNvPr id="25" name="Picture 24" descr="Image result for expressjs icon">
            <a:extLst>
              <a:ext uri="{FF2B5EF4-FFF2-40B4-BE49-F238E27FC236}">
                <a16:creationId xmlns:a16="http://schemas.microsoft.com/office/drawing/2014/main" id="{BCB65F78-3ABE-8E3B-41FB-04BC6A2373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7533" y="5609709"/>
            <a:ext cx="483716" cy="447419"/>
          </a:xfrm>
          <a:prstGeom prst="rect">
            <a:avLst/>
          </a:prstGeom>
        </p:spPr>
      </p:pic>
      <p:pic>
        <p:nvPicPr>
          <p:cNvPr id="26" name="Picture 25" descr="Https ">
            <a:extLst>
              <a:ext uri="{FF2B5EF4-FFF2-40B4-BE49-F238E27FC236}">
                <a16:creationId xmlns:a16="http://schemas.microsoft.com/office/drawing/2014/main" id="{09A5E963-A1BE-6E9C-5B40-205060AEE1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39399" y="4425779"/>
            <a:ext cx="529282" cy="549876"/>
          </a:xfrm>
          <a:prstGeom prst="rect">
            <a:avLst/>
          </a:prstGeom>
        </p:spPr>
      </p:pic>
      <p:pic>
        <p:nvPicPr>
          <p:cNvPr id="27" name="Picture 26" descr="Api ">
            <a:extLst>
              <a:ext uri="{FF2B5EF4-FFF2-40B4-BE49-F238E27FC236}">
                <a16:creationId xmlns:a16="http://schemas.microsoft.com/office/drawing/2014/main" id="{574A0B46-D516-D91C-D0FC-B901FF7D2C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92048" y="5702643"/>
            <a:ext cx="621958" cy="539580"/>
          </a:xfrm>
          <a:prstGeom prst="rect">
            <a:avLst/>
          </a:prstGeom>
        </p:spPr>
      </p:pic>
      <p:pic>
        <p:nvPicPr>
          <p:cNvPr id="28" name="Picture 27" descr="Microchip ">
            <a:extLst>
              <a:ext uri="{FF2B5EF4-FFF2-40B4-BE49-F238E27FC236}">
                <a16:creationId xmlns:a16="http://schemas.microsoft.com/office/drawing/2014/main" id="{DDCFA1DC-82A7-9ABD-469F-0005B0DE4CE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08507" y="5609967"/>
            <a:ext cx="529282" cy="57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</a:rPr>
              <a:t>4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3" y="32750"/>
            <a:ext cx="1932383" cy="76476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pseud0coders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46695-A5BB-0FD4-8DFC-D1A61BDCDDBD}"/>
              </a:ext>
            </a:extLst>
          </p:cNvPr>
          <p:cNvSpPr txBox="1"/>
          <p:nvPr/>
        </p:nvSpPr>
        <p:spPr>
          <a:xfrm>
            <a:off x="0" y="868636"/>
            <a:ext cx="661268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u="sng" dirty="0"/>
              <a:t>Feasibility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Platform Scalability:</a:t>
            </a:r>
            <a:r>
              <a:rPr lang="en-US" sz="1600" dirty="0"/>
              <a:t> Evaluate how the platform will handle increasing user traffic and data as it grows. Mention any plans </a:t>
            </a:r>
            <a:r>
              <a:rPr lang="en-US" sz="1600" b="1" dirty="0"/>
              <a:t>for cloud infrastructure</a:t>
            </a:r>
            <a:r>
              <a:rPr lang="en-US" sz="1600" dirty="0"/>
              <a:t> or </a:t>
            </a:r>
            <a:r>
              <a:rPr lang="en-US" sz="1600" b="1" dirty="0"/>
              <a:t>modular architecture </a:t>
            </a:r>
            <a:r>
              <a:rPr lang="en-US" sz="1600" dirty="0"/>
              <a:t>to </a:t>
            </a:r>
            <a:r>
              <a:rPr lang="en-US" sz="1600" b="1" dirty="0"/>
              <a:t>support 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Integration with Existing Tools:</a:t>
            </a:r>
            <a:r>
              <a:rPr lang="en-IN" sz="1600" dirty="0"/>
              <a:t> </a:t>
            </a:r>
            <a:r>
              <a:rPr lang="en-US" sz="1600" dirty="0"/>
              <a:t>Highlight how the platform can integrate with popular tools like </a:t>
            </a:r>
            <a:r>
              <a:rPr lang="en-US" sz="1600" b="1" dirty="0"/>
              <a:t>Slack, Zoom, or Trello </a:t>
            </a:r>
            <a:r>
              <a:rPr lang="en-US" sz="1600" dirty="0"/>
              <a:t>to enhance u</a:t>
            </a:r>
            <a:r>
              <a:rPr lang="en-US" sz="1600" b="1" dirty="0"/>
              <a:t>ser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Security Measures</a:t>
            </a:r>
            <a:r>
              <a:rPr lang="en-IN" sz="1600" dirty="0"/>
              <a:t>: </a:t>
            </a:r>
            <a:r>
              <a:rPr lang="en-US" sz="1600" dirty="0"/>
              <a:t>Discuss the implementation of robust </a:t>
            </a:r>
            <a:r>
              <a:rPr lang="en-US" sz="1600" b="1" dirty="0"/>
              <a:t>security</a:t>
            </a:r>
            <a:r>
              <a:rPr lang="en-US" sz="1600" dirty="0"/>
              <a:t> </a:t>
            </a:r>
            <a:r>
              <a:rPr lang="en-US" sz="1600" b="1" dirty="0"/>
              <a:t>protocols</a:t>
            </a:r>
            <a:r>
              <a:rPr lang="en-US" sz="1600" dirty="0"/>
              <a:t> to protect</a:t>
            </a:r>
            <a:r>
              <a:rPr lang="en-US" sz="1600" b="1" dirty="0"/>
              <a:t> user data </a:t>
            </a:r>
            <a:r>
              <a:rPr lang="en-US" sz="1600" dirty="0"/>
              <a:t>and </a:t>
            </a:r>
            <a:r>
              <a:rPr lang="en-US" sz="1600" b="1" dirty="0"/>
              <a:t>transactions</a:t>
            </a:r>
            <a:r>
              <a:rPr lang="en-US" sz="1600" dirty="0"/>
              <a:t>, which is critical for gaining user trust.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Monetization Strategies: Beyond the basic revenue streams, consider alternative monetization options such as </a:t>
            </a:r>
            <a:r>
              <a:rPr lang="en-US" sz="1600" b="1" dirty="0"/>
              <a:t>subscription models </a:t>
            </a:r>
            <a:r>
              <a:rPr lang="en-US" sz="1600" dirty="0"/>
              <a:t>for premium services, advertising, or partnerships with educational platforms for </a:t>
            </a:r>
            <a:r>
              <a:rPr lang="en-US" sz="1600" b="1" dirty="0"/>
              <a:t>upskilling freelancers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Cost Optimization:</a:t>
            </a:r>
            <a:r>
              <a:rPr lang="en-IN" sz="1600" dirty="0"/>
              <a:t> Outline strategies </a:t>
            </a:r>
            <a:r>
              <a:rPr lang="en-US" sz="1600" dirty="0"/>
              <a:t>for minimizing costs, such as using </a:t>
            </a:r>
            <a:r>
              <a:rPr lang="en-US" sz="1600" b="1" dirty="0"/>
              <a:t>open-source technologies, automating processes</a:t>
            </a:r>
            <a:r>
              <a:rPr lang="en-US" sz="1600" dirty="0"/>
              <a:t>, or </a:t>
            </a:r>
            <a:r>
              <a:rPr lang="en-US" sz="1600" b="1" dirty="0"/>
              <a:t>outsourcing</a:t>
            </a:r>
            <a:r>
              <a:rPr lang="en-US" sz="1600" dirty="0"/>
              <a:t> certain development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User Support Systems:</a:t>
            </a:r>
            <a:r>
              <a:rPr lang="en-US" sz="1600" dirty="0"/>
              <a:t> Include plans for a comprehensive support system, like </a:t>
            </a:r>
            <a:r>
              <a:rPr lang="en-US" sz="1600" b="1" dirty="0"/>
              <a:t>24/7 chat support</a:t>
            </a:r>
            <a:r>
              <a:rPr lang="en-US" sz="1600" dirty="0"/>
              <a:t>, a detailed FAQ section, and a </a:t>
            </a:r>
            <a:r>
              <a:rPr lang="en-US" sz="1600" b="1" dirty="0"/>
              <a:t>community forum </a:t>
            </a:r>
            <a:r>
              <a:rPr lang="en-US" sz="1600" dirty="0"/>
              <a:t>where users can help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Continuous Improvement Process:</a:t>
            </a:r>
            <a:r>
              <a:rPr lang="en-US" sz="1600" dirty="0"/>
              <a:t> Discuss how you’ll implement a feedback loop with users to continuously refine the platform based on </a:t>
            </a:r>
            <a:r>
              <a:rPr lang="en-US" sz="1600" b="1" dirty="0"/>
              <a:t>real-world</a:t>
            </a:r>
            <a:r>
              <a:rPr lang="en-US" sz="1600" dirty="0"/>
              <a:t> usage and needs.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25DC5E-7922-FBA4-8DA5-0F2B454FF183}"/>
              </a:ext>
            </a:extLst>
          </p:cNvPr>
          <p:cNvSpPr txBox="1"/>
          <p:nvPr/>
        </p:nvSpPr>
        <p:spPr>
          <a:xfrm>
            <a:off x="6612680" y="846136"/>
            <a:ext cx="54709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2.  </a:t>
            </a:r>
            <a:r>
              <a:rPr lang="en-US" sz="1600" b="1" u="sng" dirty="0"/>
              <a:t>Potential Challenges and 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Adoption and Retention:</a:t>
            </a:r>
            <a:r>
              <a:rPr lang="en-US" sz="1600" dirty="0"/>
              <a:t> Identify risks related to user adoption and retention, particularly how to keep freelancers and clients engaged and loyal to the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Regulatory Compliance:</a:t>
            </a:r>
            <a:r>
              <a:rPr lang="en-US" sz="1600" dirty="0"/>
              <a:t> Consider potential legal and regulatory challenges, especially regarding </a:t>
            </a:r>
            <a:r>
              <a:rPr lang="en-US" sz="1600" b="1" dirty="0"/>
              <a:t>freelancer contracts</a:t>
            </a:r>
            <a:r>
              <a:rPr lang="en-US" sz="1600" dirty="0"/>
              <a:t>, payments, and data privacy.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3. </a:t>
            </a:r>
            <a:r>
              <a:rPr lang="en-IN" sz="1600" b="1" u="sng" dirty="0"/>
              <a:t>Strategies for Overcoming Challenges</a:t>
            </a:r>
            <a:endParaRPr lang="en-US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Building a Niche Community:</a:t>
            </a:r>
            <a:r>
              <a:rPr lang="en-US" sz="1600" dirty="0"/>
              <a:t> Develop a strategy to create a </a:t>
            </a:r>
            <a:r>
              <a:rPr lang="en-US" sz="1600" b="1" dirty="0"/>
              <a:t>loyal user base </a:t>
            </a:r>
            <a:r>
              <a:rPr lang="en-US" sz="1600" dirty="0"/>
              <a:t>by focusing on </a:t>
            </a:r>
            <a:r>
              <a:rPr lang="en-US" sz="1600" b="1" dirty="0"/>
              <a:t>niche markets </a:t>
            </a:r>
            <a:r>
              <a:rPr lang="en-US" sz="1600" dirty="0"/>
              <a:t>or specific types of freelancers, offering specialized features that major platforms lack.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Marketing and Outreach:</a:t>
            </a:r>
            <a:r>
              <a:rPr lang="en-US" sz="1600" dirty="0"/>
              <a:t> Implement targeted marketing campaigns, including </a:t>
            </a:r>
            <a:r>
              <a:rPr lang="en-US" sz="1600" b="1" dirty="0"/>
              <a:t>influencer partnerships </a:t>
            </a:r>
            <a:r>
              <a:rPr lang="en-US" sz="1600" dirty="0"/>
              <a:t>or </a:t>
            </a:r>
            <a:r>
              <a:rPr lang="en-US" sz="1600" b="1" dirty="0"/>
              <a:t>educational webinars</a:t>
            </a:r>
            <a:r>
              <a:rPr lang="en-US" sz="1600" dirty="0"/>
              <a:t>, to attract and retain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User Onboarding:</a:t>
            </a:r>
            <a:r>
              <a:rPr lang="en-US" sz="1600" dirty="0"/>
              <a:t> Create a seamless and engaging onboarding process to ensure new users quickly understand and start using the platform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Partnerships and Alliances:</a:t>
            </a:r>
            <a:r>
              <a:rPr lang="en-US" sz="1600" dirty="0"/>
              <a:t> Consider strategic partnerships with industry leaders, educational institutions, or tech companies to enhance platform offerings and credibility.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2" y="849153"/>
            <a:ext cx="5651927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				</a:t>
            </a:r>
            <a:r>
              <a:rPr lang="en-US" sz="2400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1600" b="1" dirty="0"/>
              <a:t>For Freelancers</a:t>
            </a:r>
            <a:r>
              <a:rPr lang="en-US" sz="1400" b="1" dirty="0"/>
              <a:t>:</a:t>
            </a:r>
            <a:endParaRPr lang="en-US" sz="1400" dirty="0"/>
          </a:p>
          <a:p>
            <a:pPr algn="just">
              <a:buFont typeface="Wingdings" pitchFamily="2" charset="2"/>
              <a:buChar char="ü"/>
            </a:pPr>
            <a:r>
              <a:rPr lang="en-US" sz="1400" b="1" dirty="0"/>
              <a:t>Access to Diverse Job Opportunities:</a:t>
            </a:r>
            <a:r>
              <a:rPr lang="en-US" sz="1400" dirty="0"/>
              <a:t> Provides freelancers with a broad range of job opportunities.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Flexible Work Environment:</a:t>
            </a:r>
            <a:r>
              <a:rPr lang="en-US" sz="1400" dirty="0"/>
              <a:t> Enables freelancers to work remotely and manage their schedules efficiently.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Skill Enhancement:</a:t>
            </a:r>
            <a:r>
              <a:rPr lang="en-US" sz="1400" dirty="0"/>
              <a:t> Exposure to diverse projects across various fields promotes skill development.</a:t>
            </a:r>
          </a:p>
          <a:p>
            <a:r>
              <a:rPr lang="en-US" sz="1400" b="1" dirty="0"/>
              <a:t>Opportunities for Freshers:</a:t>
            </a:r>
            <a:r>
              <a:rPr lang="en-US" sz="1400" dirty="0"/>
              <a:t> Expands job opportunities for freshers to gain experience and build their careers.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/>
              <a:t>     </a:t>
            </a:r>
            <a:r>
              <a:rPr lang="en-US" sz="1600" b="1" dirty="0"/>
              <a:t>For Employers</a:t>
            </a:r>
            <a:r>
              <a:rPr lang="en-US" sz="1400" b="1" dirty="0"/>
              <a:t>:</a:t>
            </a:r>
            <a:endParaRPr lang="en-US" sz="1400" dirty="0"/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Access to Varied Skill Sets:</a:t>
            </a:r>
            <a:r>
              <a:rPr lang="en-US" sz="1400" dirty="0"/>
              <a:t> Offers employers a wide range of skills by connecting them with freelancers.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Efficient Project Management:</a:t>
            </a:r>
            <a:r>
              <a:rPr lang="en-US" sz="1400" dirty="0"/>
              <a:t> Streamlines project management through specialized freelancer engagement.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Cost-Effective Hiring:</a:t>
            </a:r>
            <a:r>
              <a:rPr lang="en-US" sz="1400" dirty="0"/>
              <a:t> Reduces costs by hiring specific freelancers for projects rather than a full team.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/>
              <a:t>      </a:t>
            </a:r>
            <a:r>
              <a:rPr lang="en-US" sz="1600" b="1" dirty="0"/>
              <a:t>For the Country</a:t>
            </a:r>
            <a:r>
              <a:rPr lang="en-US" sz="1400" b="1" dirty="0"/>
              <a:t>:</a:t>
            </a:r>
            <a:endParaRPr lang="en-US" sz="1400" dirty="0"/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Promotes Entrepreneurship:</a:t>
            </a:r>
            <a:r>
              <a:rPr lang="en-US" sz="1400" dirty="0"/>
              <a:t> Encourages entrepreneurship by empowering freelancers to work independently.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Reduces Unemployment:</a:t>
            </a:r>
            <a:r>
              <a:rPr lang="en-US" sz="1400" dirty="0"/>
              <a:t> Decreases unemployment by providing job opportunities for both senior and fresher freelancers.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Breaks Geographical Barriers:</a:t>
            </a:r>
            <a:r>
              <a:rPr lang="en-US" sz="1400" dirty="0"/>
              <a:t> Eliminates geographical limitations, enabling people from diverse backgrounds to collaborate.</a:t>
            </a:r>
          </a:p>
          <a:p>
            <a:pPr marL="914400" lvl="1" indent="-457200">
              <a:buFont typeface="+mj-lt"/>
              <a:buAutoNum type="arabicPeriod"/>
              <a:defRPr/>
            </a:pP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267027"/>
            <a:ext cx="210234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pseud0coders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849153"/>
            <a:ext cx="5588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				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Benefits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    </a:t>
            </a:r>
            <a:r>
              <a:rPr lang="en-US" sz="1600" b="1" dirty="0"/>
              <a:t>Social</a:t>
            </a:r>
            <a:r>
              <a:rPr lang="en-US" sz="1400" b="1" dirty="0"/>
              <a:t>:</a:t>
            </a:r>
            <a:endParaRPr lang="en-US" sz="1400" dirty="0"/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Freelancer Independence:</a:t>
            </a:r>
            <a:r>
              <a:rPr lang="en-US" sz="1400" dirty="0"/>
              <a:t> Empowers freelancers with flexibility and control over their work.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Bridging Geographical Gaps:</a:t>
            </a:r>
            <a:r>
              <a:rPr lang="en-US" sz="1400" dirty="0"/>
              <a:t> Connects freelancers and clients from diverse backgrounds, eliminating geographical barriers.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Skill Enhancement:</a:t>
            </a:r>
            <a:r>
              <a:rPr lang="en-US" sz="1400" dirty="0"/>
              <a:t> Exposure to a variety of projects across different fields enhances skills.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/>
              <a:t>    Economical</a:t>
            </a:r>
            <a:r>
              <a:rPr lang="en-US" sz="1400" b="1" dirty="0"/>
              <a:t>:</a:t>
            </a:r>
            <a:endParaRPr lang="en-US" sz="1400" dirty="0"/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Increased Income Opportunities:</a:t>
            </a:r>
            <a:r>
              <a:rPr lang="en-US" sz="1400" dirty="0"/>
              <a:t> Expands earning potential for freelancers.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Cost-Effective Hiring:</a:t>
            </a:r>
            <a:r>
              <a:rPr lang="en-US" sz="1400" dirty="0"/>
              <a:t> Hiring freelancers is cost-efficient for businesses.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Ecosystem Support:</a:t>
            </a:r>
            <a:r>
              <a:rPr lang="en-US" sz="1400" dirty="0"/>
              <a:t> The client-freelancer relationship strengthens the overall ecosystem.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/>
              <a:t>    Environmental:</a:t>
            </a: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Reduced Traffic and Emissions:</a:t>
            </a:r>
            <a:r>
              <a:rPr lang="en-US" sz="1400" dirty="0"/>
              <a:t> Remote work lowers traffic congestion and carbon emissions.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Resource Efficiency:</a:t>
            </a:r>
            <a:r>
              <a:rPr lang="en-US" sz="1400" dirty="0"/>
              <a:t> Minimizes office space usage and energy consumption through remote work.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/>
              <a:t>    Entrepreneurship</a:t>
            </a:r>
            <a:r>
              <a:rPr lang="en-US" sz="1400" b="1" dirty="0"/>
              <a:t>:</a:t>
            </a:r>
            <a:endParaRPr lang="en-US" sz="1400" dirty="0"/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Startup Encouragement:</a:t>
            </a:r>
            <a:r>
              <a:rPr lang="en-US" sz="1400" dirty="0"/>
              <a:t> Freelancers often transition into entrepreneurs or become permanent employees.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/>
              <a:t>Talent Pool Innovation:</a:t>
            </a:r>
            <a:r>
              <a:rPr lang="en-US" sz="1400" dirty="0"/>
              <a:t> A diverse pool of talent fosters ideas and innovations.</a:t>
            </a:r>
          </a:p>
        </p:txBody>
      </p:sp>
    </p:spTree>
    <p:extLst>
      <p:ext uri="{BB962C8B-B14F-4D97-AF65-F5344CB8AC3E}">
        <p14:creationId xmlns:p14="http://schemas.microsoft.com/office/powerpoint/2010/main" val="353503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059581"/>
            <a:ext cx="4756577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latin typeface="+mn-lt"/>
                <a:cs typeface="Arial" panose="020B0604020202020204" pitchFamily="34" charset="0"/>
              </a:rPr>
              <a:t> In developing a comprehensive freelancing platform that aligns with the theme of smart education, we have drawn upon both </a:t>
            </a:r>
            <a:r>
              <a:rPr lang="en-US" sz="1400" b="1" dirty="0">
                <a:latin typeface="+mn-lt"/>
                <a:cs typeface="Arial" panose="020B0604020202020204" pitchFamily="34" charset="0"/>
              </a:rPr>
              <a:t>academic research</a:t>
            </a:r>
            <a:r>
              <a:rPr lang="en-US" sz="1400" dirty="0">
                <a:latin typeface="+mn-lt"/>
                <a:cs typeface="Arial" panose="020B0604020202020204" pitchFamily="34" charset="0"/>
              </a:rPr>
              <a:t> and </a:t>
            </a:r>
            <a:r>
              <a:rPr lang="en-US" sz="1400" b="1" dirty="0">
                <a:latin typeface="+mn-lt"/>
                <a:cs typeface="Arial" panose="020B0604020202020204" pitchFamily="34" charset="0"/>
              </a:rPr>
              <a:t>real-world data from leading freelancing platforms.</a:t>
            </a:r>
            <a:r>
              <a:rPr lang="en-US" sz="1400" dirty="0">
                <a:latin typeface="+mn-lt"/>
                <a:cs typeface="Arial" panose="020B0604020202020204" pitchFamily="34" charset="0"/>
              </a:rPr>
              <a:t> This combination of scholarly insights and industry practices provides a robust foundation for our project, ensuring that it is both innovative and grounded in proven strategies.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</a:rPr>
              <a:t>6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-4515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242818"/>
            <a:ext cx="2177757" cy="84312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pseud0coders</a:t>
            </a:r>
            <a:endParaRPr lang="en-IN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48F52603-96AA-4D86-B377-9D779F69A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99" y="2601479"/>
            <a:ext cx="4843513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/>
              <a:t> </a:t>
            </a:r>
            <a:r>
              <a:rPr lang="en-US" sz="1400" b="1" dirty="0"/>
              <a:t>Upwork-</a:t>
            </a:r>
            <a:r>
              <a:rPr lang="en-US" sz="1400" dirty="0"/>
              <a:t> Upwork is one of the largest freelancing platforms, known for its broad client base and diverse project offerings. It has prominent </a:t>
            </a:r>
            <a:r>
              <a:rPr lang="en-US" sz="1400" b="1" dirty="0"/>
              <a:t>connect system</a:t>
            </a:r>
            <a:r>
              <a:rPr lang="en-US" sz="1400" dirty="0"/>
              <a:t>. It contains custom contracts, time tracking apps, </a:t>
            </a:r>
            <a:r>
              <a:rPr lang="en-US" sz="1400" b="1" dirty="0"/>
              <a:t>escrow system </a:t>
            </a:r>
            <a:r>
              <a:rPr lang="en-US" sz="1400" dirty="0"/>
              <a:t>and </a:t>
            </a:r>
            <a:r>
              <a:rPr lang="en-US" sz="1400" b="1" dirty="0"/>
              <a:t>versatility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/>
              <a:t>Fiver-</a:t>
            </a:r>
            <a:r>
              <a:rPr lang="en-US" sz="1400" dirty="0"/>
              <a:t> Fiverr focuses on </a:t>
            </a:r>
            <a:r>
              <a:rPr lang="en-US" sz="1400" b="1" dirty="0"/>
              <a:t>service-based gigs</a:t>
            </a:r>
            <a:r>
              <a:rPr lang="en-US" sz="1400" dirty="0"/>
              <a:t>, where freelancers offer specific tasks at set prices. Its simplicity and straightforward pricing model influenced our platform's user-friendly design. It also provides educational resources and courses through Fiverr Learn.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/>
              <a:t>.</a:t>
            </a:r>
            <a:r>
              <a:rPr lang="en-US" sz="1400" b="1" dirty="0"/>
              <a:t>Freelancer</a:t>
            </a:r>
            <a:r>
              <a:rPr lang="en-US" sz="1400" dirty="0"/>
              <a:t>- Freelancer.com is a versatile platform that supports a wide range of project types and industries. Its bidding system and project management tools inspired key features in our platform.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Toptal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 </a:t>
            </a:r>
            <a:r>
              <a:rPr lang="en-US" sz="1400" dirty="0" err="1"/>
              <a:t>Toptal</a:t>
            </a:r>
            <a:r>
              <a:rPr lang="en-US" sz="1400" dirty="0"/>
              <a:t> is renowned for its exclusive network of top-tier freelancers. It emphasizes quality over quantity, guiding our approach to </a:t>
            </a:r>
            <a:r>
              <a:rPr lang="en-US" sz="1400" b="1" dirty="0"/>
              <a:t>talent curation and client matching</a:t>
            </a:r>
            <a:r>
              <a:rPr lang="en-US" sz="1400" dirty="0"/>
              <a:t>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270204B6-CD51-CC55-B6C0-025DBE21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222" y="842963"/>
            <a:ext cx="397009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latin typeface="+mn-lt"/>
              </a:rPr>
              <a:t>1. </a:t>
            </a:r>
            <a:r>
              <a:rPr lang="en-US" sz="1400" b="1" dirty="0">
                <a:latin typeface="+mn-lt"/>
              </a:rPr>
              <a:t>The Impact of Freelancing on the Gig Economy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1" dirty="0">
                <a:latin typeface="+mn-lt"/>
              </a:rPr>
              <a:t>   - Journal: Journal of Business Research(Elsevier)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latin typeface="+mn-lt"/>
              </a:rPr>
              <a:t>   - </a:t>
            </a:r>
            <a:r>
              <a:rPr lang="en-US" sz="1400" b="1" dirty="0">
                <a:latin typeface="+mn-lt"/>
              </a:rPr>
              <a:t>Summary</a:t>
            </a:r>
            <a:r>
              <a:rPr lang="en-US" sz="1400" dirty="0">
                <a:latin typeface="+mn-lt"/>
              </a:rPr>
              <a:t>: Explores freelancing's role in the gig economy and its implications for smart education.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latin typeface="+mn-lt"/>
              </a:rPr>
              <a:t>   - </a:t>
            </a:r>
            <a:r>
              <a:rPr lang="en-US" sz="1400" b="1" dirty="0">
                <a:latin typeface="+mn-lt"/>
              </a:rPr>
              <a:t>Reference</a:t>
            </a:r>
            <a:r>
              <a:rPr lang="en-US" sz="1400" dirty="0">
                <a:latin typeface="+mn-lt"/>
              </a:rPr>
              <a:t>: Doe, J., &amp; Smith, A. (2023). Journal of Business Research, 135, 89-102. [DOI link]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400" dirty="0">
              <a:latin typeface="+mn-lt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latin typeface="+mn-lt"/>
              </a:rPr>
              <a:t>2. </a:t>
            </a:r>
            <a:r>
              <a:rPr lang="en-US" sz="1400" b="1" dirty="0">
                <a:latin typeface="+mn-lt"/>
              </a:rPr>
              <a:t>AI-Driven Talent Matching in Freelance Platforms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latin typeface="+mn-lt"/>
              </a:rPr>
              <a:t>   - </a:t>
            </a:r>
            <a:r>
              <a:rPr lang="en-US" sz="1400" b="1" dirty="0">
                <a:latin typeface="+mn-lt"/>
              </a:rPr>
              <a:t>Journal</a:t>
            </a:r>
            <a:r>
              <a:rPr lang="en-US" sz="1400" dirty="0">
                <a:latin typeface="+mn-lt"/>
              </a:rPr>
              <a:t>: </a:t>
            </a:r>
            <a:r>
              <a:rPr lang="en-US" sz="1400" b="1" dirty="0">
                <a:latin typeface="+mn-lt"/>
              </a:rPr>
              <a:t>Artificial Intelligence in Education(Elsevier)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latin typeface="+mn-lt"/>
              </a:rPr>
              <a:t>   - </a:t>
            </a:r>
            <a:r>
              <a:rPr lang="en-US" sz="1400" b="1" dirty="0">
                <a:latin typeface="+mn-lt"/>
              </a:rPr>
              <a:t>Summary</a:t>
            </a:r>
            <a:r>
              <a:rPr lang="en-US" sz="1400" dirty="0">
                <a:latin typeface="+mn-lt"/>
              </a:rPr>
              <a:t>: Examines AI in matching freelancers with learning resources, enhancing smart education.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latin typeface="+mn-lt"/>
              </a:rPr>
              <a:t>   - </a:t>
            </a:r>
            <a:r>
              <a:rPr lang="en-US" sz="1400" b="1" dirty="0" err="1">
                <a:latin typeface="+mn-lt"/>
              </a:rPr>
              <a:t>Reference</a:t>
            </a:r>
            <a:r>
              <a:rPr lang="en-US" sz="1400" dirty="0" err="1">
                <a:latin typeface="+mn-lt"/>
              </a:rPr>
              <a:t>:Lee</a:t>
            </a:r>
            <a:r>
              <a:rPr lang="en-US" sz="1400" dirty="0">
                <a:latin typeface="+mn-lt"/>
              </a:rPr>
              <a:t>, K., &amp; Zhao, L. (2022). *Artificial Intelligence in Education*, 78(4), 234-250. [DOI link]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400" dirty="0">
              <a:latin typeface="+mn-lt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latin typeface="+mn-lt"/>
              </a:rPr>
              <a:t>3. </a:t>
            </a:r>
            <a:r>
              <a:rPr lang="en-US" sz="1400" b="1" dirty="0">
                <a:latin typeface="+mn-lt"/>
              </a:rPr>
              <a:t>Blockchain Technology for Secure Freelancing Transactions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latin typeface="+mn-lt"/>
              </a:rPr>
              <a:t>   - </a:t>
            </a:r>
            <a:r>
              <a:rPr lang="en-US" sz="1400" b="1" dirty="0" err="1">
                <a:latin typeface="+mn-lt"/>
              </a:rPr>
              <a:t>Journal</a:t>
            </a:r>
            <a:r>
              <a:rPr lang="en-US" sz="1400" dirty="0" err="1">
                <a:latin typeface="+mn-lt"/>
              </a:rPr>
              <a:t>:</a:t>
            </a:r>
            <a:r>
              <a:rPr lang="en-US" sz="1400" b="1" dirty="0" err="1">
                <a:latin typeface="+mn-lt"/>
              </a:rPr>
              <a:t>Computers</a:t>
            </a:r>
            <a:r>
              <a:rPr lang="en-US" sz="1400" b="1" dirty="0">
                <a:latin typeface="+mn-lt"/>
              </a:rPr>
              <a:t> &amp; Security (ScienceDirect)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latin typeface="+mn-lt"/>
              </a:rPr>
              <a:t>   - </a:t>
            </a:r>
            <a:r>
              <a:rPr lang="en-US" sz="1400" b="1" dirty="0">
                <a:latin typeface="+mn-lt"/>
              </a:rPr>
              <a:t>Summary</a:t>
            </a:r>
            <a:r>
              <a:rPr lang="en-US" sz="1400" dirty="0">
                <a:latin typeface="+mn-lt"/>
              </a:rPr>
              <a:t>: Discusses blockchain for secure freelancing transactions, relevant for secure educational platforms.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latin typeface="+mn-lt"/>
              </a:rPr>
              <a:t>   - </a:t>
            </a:r>
            <a:r>
              <a:rPr lang="en-US" sz="1400" b="1" dirty="0" err="1">
                <a:latin typeface="+mn-lt"/>
              </a:rPr>
              <a:t>Reference</a:t>
            </a:r>
            <a:r>
              <a:rPr lang="en-US" sz="1400" dirty="0" err="1">
                <a:latin typeface="+mn-lt"/>
              </a:rPr>
              <a:t>:Patel</a:t>
            </a:r>
            <a:r>
              <a:rPr lang="en-US" sz="1400" dirty="0">
                <a:latin typeface="+mn-lt"/>
              </a:rPr>
              <a:t>, R., &amp; Kumar, S. (2021). *Computers &amp; Security, 103, 102-115. [DOI link]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400" dirty="0">
              <a:latin typeface="+mn-lt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4F2B63AB-05B1-E82C-30B5-9A464EC7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2362" y="927275"/>
            <a:ext cx="271830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1" dirty="0"/>
              <a:t>Source:</a:t>
            </a:r>
            <a:r>
              <a:rPr lang="en-US" sz="1400" dirty="0"/>
              <a:t> </a:t>
            </a:r>
            <a:r>
              <a:rPr lang="en-US" sz="1400" i="1" dirty="0"/>
              <a:t>Upwork Annual Report 2023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1" dirty="0"/>
              <a:t>Reference:</a:t>
            </a:r>
            <a:r>
              <a:rPr lang="en-US" sz="1400" dirty="0"/>
              <a:t> Upwork Inc. (2023). </a:t>
            </a:r>
            <a:r>
              <a:rPr lang="en-US" sz="1400" i="1" dirty="0"/>
              <a:t>Upwork annual report: The future of freelancing</a:t>
            </a:r>
            <a:r>
              <a:rPr lang="en-US" sz="1400" dirty="0"/>
              <a:t>. Available at: </a:t>
            </a:r>
            <a:r>
              <a:rPr lang="en-US" sz="1400" dirty="0">
                <a:hlinkClick r:id="rId4"/>
              </a:rPr>
              <a:t>www.upwork.com/report2023</a:t>
            </a:r>
            <a:endParaRPr lang="en-US" sz="1400" i="1" dirty="0"/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1" dirty="0"/>
              <a:t>Source:</a:t>
            </a:r>
            <a:r>
              <a:rPr lang="en-US" sz="1400" dirty="0"/>
              <a:t> </a:t>
            </a:r>
            <a:r>
              <a:rPr lang="en-US" sz="1400" i="1" dirty="0"/>
              <a:t>Fiverr Blog: Enhancing Skills for the Gig Economy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1" dirty="0"/>
              <a:t>Reference:</a:t>
            </a:r>
            <a:r>
              <a:rPr lang="en-US" sz="1400" dirty="0"/>
              <a:t> Fiverr. (2022). </a:t>
            </a:r>
            <a:r>
              <a:rPr lang="en-US" sz="1400" i="1" dirty="0"/>
              <a:t>Enhancing skills for the gig economy: Fiverr’s educational initiatives</a:t>
            </a:r>
            <a:r>
              <a:rPr lang="en-US" sz="1400" dirty="0"/>
              <a:t>. Available at: </a:t>
            </a:r>
            <a:r>
              <a:rPr lang="en-US" sz="1400" dirty="0">
                <a:hlinkClick r:id="rId5"/>
              </a:rPr>
              <a:t>www.fiverr.com/skills-development</a:t>
            </a:r>
            <a:endParaRPr lang="en-US" sz="1400" i="1" dirty="0"/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1" dirty="0"/>
              <a:t>Source:</a:t>
            </a:r>
            <a:r>
              <a:rPr lang="en-US" sz="1400" dirty="0"/>
              <a:t> </a:t>
            </a:r>
            <a:r>
              <a:rPr lang="en-US" sz="1400" i="1" dirty="0" err="1"/>
              <a:t>Toptal</a:t>
            </a:r>
            <a:r>
              <a:rPr lang="en-US" sz="1400" i="1" dirty="0"/>
              <a:t> Whitepaper 2023: Leveraging AI in Freelancing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1" dirty="0"/>
              <a:t>Reference: </a:t>
            </a:r>
            <a:r>
              <a:rPr lang="en-IN" sz="1400" dirty="0"/>
              <a:t>Leveraging AI in freelancing:</a:t>
            </a:r>
            <a:r>
              <a:rPr lang="en-US" sz="1400" dirty="0"/>
              <a:t> Available at: </a:t>
            </a:r>
            <a:r>
              <a:rPr lang="en-US" sz="1400" dirty="0">
                <a:hlinkClick r:id="rId6"/>
              </a:rPr>
              <a:t>www.toptal.com/whitepapers/ai-freelancing</a:t>
            </a:r>
            <a:endParaRPr lang="en-US" sz="1400" dirty="0"/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400" i="1" dirty="0"/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372780-1138-CBE0-29F2-52C83E4D4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488313" y="5210758"/>
            <a:ext cx="631196" cy="2613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7CF18D-4EC3-B683-0767-6E9E8CC0C3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257381" y="5007815"/>
            <a:ext cx="380759" cy="4642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3B5CB9-E603-5022-D190-4441453658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720972" y="5058358"/>
            <a:ext cx="939498" cy="3047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9D92BF8-22C4-DEE3-760F-F0FC0CBE94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618533" y="5082058"/>
            <a:ext cx="390054" cy="39005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A05697B-D597-2081-1890-03A515CF85E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418148" y="5514439"/>
            <a:ext cx="486541" cy="5005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40B29F-5519-229E-F61D-6D277B5B74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975133" y="5514439"/>
            <a:ext cx="663007" cy="40965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9E133BA-6304-1B40-4AA1-6F3C12EA07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708583" y="5363157"/>
            <a:ext cx="663007" cy="40031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15497B4-F947-817F-F12B-1F9960902D6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11457913" y="5447750"/>
            <a:ext cx="502751" cy="59113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4C0BB11-F7CD-86A3-F6C5-A8F37A184A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10727920" y="5830368"/>
            <a:ext cx="624331" cy="44291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B42B63C-5205-CC97-0491-1A00DD06D04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10119509" y="5973276"/>
            <a:ext cx="486540" cy="29053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D460D6E-DC6F-8CCF-BD63-A9E5806261C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9385808" y="6047315"/>
            <a:ext cx="518881" cy="2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8031</TotalTime>
  <Words>1755</Words>
  <Application>Microsoft Office PowerPoint</Application>
  <PresentationFormat>Widescreen</PresentationFormat>
  <Paragraphs>145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 IDEA AND APPROACH</vt:lpstr>
      <vt:lpstr>TECHNICAL 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mohammed885hamza@gmail.com</cp:lastModifiedBy>
  <cp:revision>211</cp:revision>
  <dcterms:created xsi:type="dcterms:W3CDTF">2013-12-12T18:46:50Z</dcterms:created>
  <dcterms:modified xsi:type="dcterms:W3CDTF">2024-09-26T13:15:54Z</dcterms:modified>
  <cp:category/>
</cp:coreProperties>
</file>