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IBM Plex Sans Bold" charset="1" panose="020B0803050203000203"/>
      <p:regular r:id="rId18"/>
    </p:embeddedFont>
    <p:embeddedFont>
      <p:font typeface="IBM Plex Sans" charset="1" panose="020B0503050203000203"/>
      <p:regular r:id="rId19"/>
    </p:embeddedFont>
    <p:embeddedFont>
      <p:font typeface="Open Sans" charset="1" panose="020B0606030504020204"/>
      <p:regular r:id="rId20"/>
    </p:embeddedFont>
    <p:embeddedFont>
      <p:font typeface="Montserrat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http://localhost:8888/lab/tree/Documents/Career/Khan%20Academy/Untitled.ipynb#Insight-and-Inference-on-Data-Discrepancies" TargetMode="External" Type="http://schemas.openxmlformats.org/officeDocument/2006/relationships/hyperlink"/><Relationship Id="rId4" Target="http://localhost:8888/lab/tree/Documents/Career/Khan%20Academy/Untitled.ipynb#Insight-and-Inference-on-Data-Discrepancies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3544" y="3197613"/>
            <a:ext cx="11128305" cy="5902995"/>
          </a:xfrm>
          <a:custGeom>
            <a:avLst/>
            <a:gdLst/>
            <a:ahLst/>
            <a:cxnLst/>
            <a:rect r="r" b="b" t="t" l="l"/>
            <a:pathLst>
              <a:path h="5902995" w="11128305">
                <a:moveTo>
                  <a:pt x="0" y="0"/>
                </a:moveTo>
                <a:lnTo>
                  <a:pt x="11128305" y="0"/>
                </a:lnTo>
                <a:lnTo>
                  <a:pt x="11128305" y="5902995"/>
                </a:lnTo>
                <a:lnTo>
                  <a:pt x="0" y="59029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3544" y="620970"/>
            <a:ext cx="2612414" cy="286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9"/>
              </a:lnSpc>
            </a:pPr>
            <a:r>
              <a:rPr lang="en-US" sz="1800" spc="-18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Executive</a:t>
            </a:r>
            <a:r>
              <a:rPr lang="en-US" sz="1800" spc="-18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</a:t>
            </a:r>
            <a:r>
              <a:rPr lang="en-US" sz="1800" spc="-18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Summary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93544" y="1009650"/>
            <a:ext cx="15371285" cy="527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15"/>
              </a:lnSpc>
            </a:pP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This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report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presents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comprehensive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analysis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of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Khan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Academy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program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implementation across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15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districts,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covering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155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schools,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reaching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23,583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students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grades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6-8.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analysis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identifies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key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trends,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insights,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recommendations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to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strengthen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program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as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it enters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its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second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year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April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2024.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93544" y="1864260"/>
            <a:ext cx="2914241" cy="527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15"/>
              </a:lnSpc>
            </a:pP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Analysis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of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Program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Reach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Engagement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3335" y="9239250"/>
            <a:ext cx="15913993" cy="527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15"/>
              </a:lnSpc>
            </a:pP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bar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plot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above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visualizes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percentage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of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active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students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each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school.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This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allows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us to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see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which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schools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have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highest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lowest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engagement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relative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to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their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number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of registered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3544" y="2709346"/>
            <a:ext cx="3346612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1.</a:t>
            </a:r>
            <a:r>
              <a:rPr lang="en-US" sz="16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School</a:t>
            </a:r>
            <a:r>
              <a:rPr lang="en-US" sz="16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Level</a:t>
            </a:r>
            <a:r>
              <a:rPr lang="en-US" sz="16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Analysis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104659" y="7546401"/>
            <a:ext cx="6078682" cy="194830"/>
            <a:chOff x="0" y="0"/>
            <a:chExt cx="5943600" cy="190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943600" cy="190500"/>
            </a:xfrm>
            <a:custGeom>
              <a:avLst/>
              <a:gdLst/>
              <a:ahLst/>
              <a:cxnLst/>
              <a:rect r="r" b="b" t="t" l="l"/>
              <a:pathLst>
                <a:path h="190500" w="5943600">
                  <a:moveTo>
                    <a:pt x="0" y="0"/>
                  </a:moveTo>
                  <a:lnTo>
                    <a:pt x="5943600" y="0"/>
                  </a:lnTo>
                  <a:lnTo>
                    <a:pt x="59436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039713" y="5792925"/>
            <a:ext cx="6208565" cy="1688519"/>
            <a:chOff x="0" y="0"/>
            <a:chExt cx="6070600" cy="1651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0" y="63500"/>
              <a:ext cx="5943600" cy="330200"/>
            </a:xfrm>
            <a:custGeom>
              <a:avLst/>
              <a:gdLst/>
              <a:ahLst/>
              <a:cxnLst/>
              <a:rect r="r" b="b" t="t" l="l"/>
              <a:pathLst>
                <a:path h="330200" w="5943600">
                  <a:moveTo>
                    <a:pt x="0" y="0"/>
                  </a:moveTo>
                  <a:lnTo>
                    <a:pt x="5943600" y="0"/>
                  </a:lnTo>
                  <a:lnTo>
                    <a:pt x="5943600" y="330200"/>
                  </a:lnTo>
                  <a:lnTo>
                    <a:pt x="0" y="3302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92100" y="508000"/>
              <a:ext cx="5715000" cy="190500"/>
            </a:xfrm>
            <a:custGeom>
              <a:avLst/>
              <a:gdLst/>
              <a:ahLst/>
              <a:cxnLst/>
              <a:rect r="r" b="b" t="t" l="l"/>
              <a:pathLst>
                <a:path h="190500" w="5715000">
                  <a:moveTo>
                    <a:pt x="0" y="0"/>
                  </a:moveTo>
                  <a:lnTo>
                    <a:pt x="5715000" y="0"/>
                  </a:lnTo>
                  <a:lnTo>
                    <a:pt x="57150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92100" y="685800"/>
              <a:ext cx="5715000" cy="190500"/>
            </a:xfrm>
            <a:custGeom>
              <a:avLst/>
              <a:gdLst/>
              <a:ahLst/>
              <a:cxnLst/>
              <a:rect r="r" b="b" t="t" l="l"/>
              <a:pathLst>
                <a:path h="190500" w="5715000">
                  <a:moveTo>
                    <a:pt x="0" y="0"/>
                  </a:moveTo>
                  <a:lnTo>
                    <a:pt x="5715000" y="0"/>
                  </a:lnTo>
                  <a:lnTo>
                    <a:pt x="57150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92100" y="863600"/>
              <a:ext cx="5715000" cy="190500"/>
            </a:xfrm>
            <a:custGeom>
              <a:avLst/>
              <a:gdLst/>
              <a:ahLst/>
              <a:cxnLst/>
              <a:rect r="r" b="b" t="t" l="l"/>
              <a:pathLst>
                <a:path h="190500" w="5715000">
                  <a:moveTo>
                    <a:pt x="0" y="0"/>
                  </a:moveTo>
                  <a:lnTo>
                    <a:pt x="5715000" y="0"/>
                  </a:lnTo>
                  <a:lnTo>
                    <a:pt x="57150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92100" y="1041400"/>
              <a:ext cx="5715000" cy="190500"/>
            </a:xfrm>
            <a:custGeom>
              <a:avLst/>
              <a:gdLst/>
              <a:ahLst/>
              <a:cxnLst/>
              <a:rect r="r" b="b" t="t" l="l"/>
              <a:pathLst>
                <a:path h="190500" w="5715000">
                  <a:moveTo>
                    <a:pt x="0" y="0"/>
                  </a:moveTo>
                  <a:lnTo>
                    <a:pt x="5715000" y="0"/>
                  </a:lnTo>
                  <a:lnTo>
                    <a:pt x="57150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92100" y="1219200"/>
              <a:ext cx="5715000" cy="190500"/>
            </a:xfrm>
            <a:custGeom>
              <a:avLst/>
              <a:gdLst/>
              <a:ahLst/>
              <a:cxnLst/>
              <a:rect r="r" b="b" t="t" l="l"/>
              <a:pathLst>
                <a:path h="190500" w="5715000">
                  <a:moveTo>
                    <a:pt x="0" y="0"/>
                  </a:moveTo>
                  <a:lnTo>
                    <a:pt x="5715000" y="0"/>
                  </a:lnTo>
                  <a:lnTo>
                    <a:pt x="57150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92100" y="1397000"/>
              <a:ext cx="5715000" cy="190500"/>
            </a:xfrm>
            <a:custGeom>
              <a:avLst/>
              <a:gdLst/>
              <a:ahLst/>
              <a:cxnLst/>
              <a:rect r="r" b="b" t="t" l="l"/>
              <a:pathLst>
                <a:path h="190500" w="5715000">
                  <a:moveTo>
                    <a:pt x="0" y="0"/>
                  </a:moveTo>
                  <a:lnTo>
                    <a:pt x="5715000" y="0"/>
                  </a:lnTo>
                  <a:lnTo>
                    <a:pt x="57150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6117644" y="7975026"/>
            <a:ext cx="6130633" cy="1194958"/>
            <a:chOff x="0" y="0"/>
            <a:chExt cx="5994400" cy="1168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63500" y="63500"/>
              <a:ext cx="5867400" cy="203200"/>
            </a:xfrm>
            <a:custGeom>
              <a:avLst/>
              <a:gdLst/>
              <a:ahLst/>
              <a:cxnLst/>
              <a:rect r="r" b="b" t="t" l="l"/>
              <a:pathLst>
                <a:path h="203200" w="5867400">
                  <a:moveTo>
                    <a:pt x="0" y="0"/>
                  </a:moveTo>
                  <a:lnTo>
                    <a:pt x="5867400" y="0"/>
                  </a:lnTo>
                  <a:lnTo>
                    <a:pt x="5867400" y="203200"/>
                  </a:lnTo>
                  <a:lnTo>
                    <a:pt x="0" y="2032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15900" y="381000"/>
              <a:ext cx="5715000" cy="190500"/>
            </a:xfrm>
            <a:custGeom>
              <a:avLst/>
              <a:gdLst/>
              <a:ahLst/>
              <a:cxnLst/>
              <a:rect r="r" b="b" t="t" l="l"/>
              <a:pathLst>
                <a:path h="190500" w="5715000">
                  <a:moveTo>
                    <a:pt x="0" y="0"/>
                  </a:moveTo>
                  <a:lnTo>
                    <a:pt x="5715000" y="0"/>
                  </a:lnTo>
                  <a:lnTo>
                    <a:pt x="57150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215900" y="558800"/>
              <a:ext cx="5715000" cy="190500"/>
            </a:xfrm>
            <a:custGeom>
              <a:avLst/>
              <a:gdLst/>
              <a:ahLst/>
              <a:cxnLst/>
              <a:rect r="r" b="b" t="t" l="l"/>
              <a:pathLst>
                <a:path h="190500" w="5715000">
                  <a:moveTo>
                    <a:pt x="0" y="0"/>
                  </a:moveTo>
                  <a:lnTo>
                    <a:pt x="5715000" y="0"/>
                  </a:lnTo>
                  <a:lnTo>
                    <a:pt x="57150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215900" y="736600"/>
              <a:ext cx="5715000" cy="190500"/>
            </a:xfrm>
            <a:custGeom>
              <a:avLst/>
              <a:gdLst/>
              <a:ahLst/>
              <a:cxnLst/>
              <a:rect r="r" b="b" t="t" l="l"/>
              <a:pathLst>
                <a:path h="190500" w="5715000">
                  <a:moveTo>
                    <a:pt x="0" y="0"/>
                  </a:moveTo>
                  <a:lnTo>
                    <a:pt x="5715000" y="0"/>
                  </a:lnTo>
                  <a:lnTo>
                    <a:pt x="57150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215900" y="914400"/>
              <a:ext cx="5715000" cy="190500"/>
            </a:xfrm>
            <a:custGeom>
              <a:avLst/>
              <a:gdLst/>
              <a:ahLst/>
              <a:cxnLst/>
              <a:rect r="r" b="b" t="t" l="l"/>
              <a:pathLst>
                <a:path h="190500" w="5715000">
                  <a:moveTo>
                    <a:pt x="0" y="0"/>
                  </a:moveTo>
                  <a:lnTo>
                    <a:pt x="5715000" y="0"/>
                  </a:lnTo>
                  <a:lnTo>
                    <a:pt x="57150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6124142" y="954665"/>
            <a:ext cx="6078682" cy="4675909"/>
          </a:xfrm>
          <a:custGeom>
            <a:avLst/>
            <a:gdLst/>
            <a:ahLst/>
            <a:cxnLst/>
            <a:rect r="r" b="b" t="t" l="l"/>
            <a:pathLst>
              <a:path h="4675909" w="6078682">
                <a:moveTo>
                  <a:pt x="0" y="0"/>
                </a:moveTo>
                <a:lnTo>
                  <a:pt x="6078682" y="0"/>
                </a:lnTo>
                <a:lnTo>
                  <a:pt x="6078682" y="4675909"/>
                </a:lnTo>
                <a:lnTo>
                  <a:pt x="0" y="46759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6338455" y="8354249"/>
            <a:ext cx="84020" cy="189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3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●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572250" y="8363774"/>
            <a:ext cx="5583484" cy="720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9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Correlation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Insight: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weak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correlation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between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active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learning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 suggests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interventions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aimed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increasing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engagement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need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to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focus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on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both increasing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number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of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active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enhancing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quality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of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engagement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improve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learning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104659" y="5886920"/>
            <a:ext cx="1909817" cy="284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5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3.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Heatmap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of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Learning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Time:¶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338455" y="6210142"/>
            <a:ext cx="5916778" cy="284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5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●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Visualization:Theheatmapvisualizestheaveragelearningtimeacrossdifferentmonthsand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572250" y="6580996"/>
            <a:ext cx="510112" cy="94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districts.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338455" y="6589890"/>
            <a:ext cx="5315856" cy="265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3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●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EffectiveImplementation:Districtslike5and8showhigheraveragelearningtimes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572250" y="6941693"/>
            <a:ext cx="5502454" cy="94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consistently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across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months,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indicating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effective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program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implementation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these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districts.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338455" y="6950587"/>
            <a:ext cx="5153183" cy="265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3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●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Variability:Somedistrictsshowsignificantvariabilityinlearningtime,suggesting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572250" y="7302381"/>
            <a:ext cx="4072649" cy="94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inconsistencies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engagement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or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external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factors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affecting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usage.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182591" y="8049619"/>
            <a:ext cx="558323" cy="178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4"/>
              </a:lnSpc>
            </a:pPr>
            <a:r>
              <a:rPr lang="en-US" sz="1125" spc="13">
                <a:solidFill>
                  <a:srgbClr val="0E0E0E"/>
                </a:solidFill>
                <a:latin typeface="Open Sans"/>
                <a:ea typeface="Open Sans"/>
                <a:cs typeface="Open Sans"/>
                <a:sym typeface="Open Sans"/>
              </a:rPr>
              <a:t>Insights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039713" y="870235"/>
            <a:ext cx="6208565" cy="1688519"/>
            <a:chOff x="0" y="0"/>
            <a:chExt cx="6070600" cy="1651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92100" y="63500"/>
              <a:ext cx="5715000" cy="190500"/>
            </a:xfrm>
            <a:custGeom>
              <a:avLst/>
              <a:gdLst/>
              <a:ahLst/>
              <a:cxnLst/>
              <a:rect r="r" b="b" t="t" l="l"/>
              <a:pathLst>
                <a:path h="190500" w="5715000">
                  <a:moveTo>
                    <a:pt x="0" y="0"/>
                  </a:moveTo>
                  <a:lnTo>
                    <a:pt x="5715000" y="0"/>
                  </a:lnTo>
                  <a:lnTo>
                    <a:pt x="57150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92100" y="241300"/>
              <a:ext cx="5715000" cy="190500"/>
            </a:xfrm>
            <a:custGeom>
              <a:avLst/>
              <a:gdLst/>
              <a:ahLst/>
              <a:cxnLst/>
              <a:rect r="r" b="b" t="t" l="l"/>
              <a:pathLst>
                <a:path h="190500" w="5715000">
                  <a:moveTo>
                    <a:pt x="0" y="0"/>
                  </a:moveTo>
                  <a:lnTo>
                    <a:pt x="5715000" y="0"/>
                  </a:lnTo>
                  <a:lnTo>
                    <a:pt x="57150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292100" y="419100"/>
              <a:ext cx="5715000" cy="190500"/>
            </a:xfrm>
            <a:custGeom>
              <a:avLst/>
              <a:gdLst/>
              <a:ahLst/>
              <a:cxnLst/>
              <a:rect r="r" b="b" t="t" l="l"/>
              <a:pathLst>
                <a:path h="190500" w="5715000">
                  <a:moveTo>
                    <a:pt x="0" y="0"/>
                  </a:moveTo>
                  <a:lnTo>
                    <a:pt x="5715000" y="0"/>
                  </a:lnTo>
                  <a:lnTo>
                    <a:pt x="57150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92100" y="596900"/>
              <a:ext cx="5715000" cy="190500"/>
            </a:xfrm>
            <a:custGeom>
              <a:avLst/>
              <a:gdLst/>
              <a:ahLst/>
              <a:cxnLst/>
              <a:rect r="r" b="b" t="t" l="l"/>
              <a:pathLst>
                <a:path h="190500" w="5715000">
                  <a:moveTo>
                    <a:pt x="0" y="0"/>
                  </a:moveTo>
                  <a:lnTo>
                    <a:pt x="5715000" y="0"/>
                  </a:lnTo>
                  <a:lnTo>
                    <a:pt x="57150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92100" y="774700"/>
              <a:ext cx="5715000" cy="190500"/>
            </a:xfrm>
            <a:custGeom>
              <a:avLst/>
              <a:gdLst/>
              <a:ahLst/>
              <a:cxnLst/>
              <a:rect r="r" b="b" t="t" l="l"/>
              <a:pathLst>
                <a:path h="190500" w="5715000">
                  <a:moveTo>
                    <a:pt x="0" y="0"/>
                  </a:moveTo>
                  <a:lnTo>
                    <a:pt x="5715000" y="0"/>
                  </a:lnTo>
                  <a:lnTo>
                    <a:pt x="57150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92100" y="939800"/>
              <a:ext cx="5715000" cy="190500"/>
            </a:xfrm>
            <a:custGeom>
              <a:avLst/>
              <a:gdLst/>
              <a:ahLst/>
              <a:cxnLst/>
              <a:rect r="r" b="b" t="t" l="l"/>
              <a:pathLst>
                <a:path h="190500" w="5715000">
                  <a:moveTo>
                    <a:pt x="0" y="0"/>
                  </a:moveTo>
                  <a:lnTo>
                    <a:pt x="5715000" y="0"/>
                  </a:lnTo>
                  <a:lnTo>
                    <a:pt x="57150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63500" y="1257300"/>
              <a:ext cx="5943600" cy="330200"/>
            </a:xfrm>
            <a:custGeom>
              <a:avLst/>
              <a:gdLst/>
              <a:ahLst/>
              <a:cxnLst/>
              <a:rect r="r" b="b" t="t" l="l"/>
              <a:pathLst>
                <a:path h="330200" w="5943600">
                  <a:moveTo>
                    <a:pt x="0" y="0"/>
                  </a:moveTo>
                  <a:lnTo>
                    <a:pt x="5943600" y="0"/>
                  </a:lnTo>
                  <a:lnTo>
                    <a:pt x="5943600" y="330200"/>
                  </a:lnTo>
                  <a:lnTo>
                    <a:pt x="0" y="3302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6338455" y="922213"/>
            <a:ext cx="84020" cy="189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3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●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338455" y="1463264"/>
            <a:ext cx="84020" cy="189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3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●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572250" y="931738"/>
            <a:ext cx="5629269" cy="1081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9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Engagement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Consistency: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Districts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with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high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engagement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(13,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14,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15)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high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learning times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(5,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8)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can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serve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models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best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practices.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Understanding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strategies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used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 these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districts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can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help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replicating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their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success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lower-performing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areas. Seasonal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Patterns: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concentration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of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active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specific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months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highlights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importance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of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aligning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program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activities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with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academic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schedules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addressing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potential drops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engagement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during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off-peak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periods.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039841" y="6837489"/>
            <a:ext cx="4895073" cy="360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Quality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Assurance: Implementregulardataauditsandautomatedvalidationtoensureaccurateand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757338" y="7018524"/>
            <a:ext cx="118252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757338" y="7198888"/>
            <a:ext cx="1592956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consistent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recording.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757338" y="7379232"/>
            <a:ext cx="118252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039841" y="7379232"/>
            <a:ext cx="5188506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Identifyandcorrectanydiscrepancies,suchasactivestudentsexceedingregistered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757338" y="7559576"/>
            <a:ext cx="564519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039841" y="7739920"/>
            <a:ext cx="4817102" cy="360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Granular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Analysis: Conductdetailedschool-levelanalysistoidentifyspecificbarriersandsuccess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757338" y="7920955"/>
            <a:ext cx="118252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757338" y="8101299"/>
            <a:ext cx="456106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factors.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757338" y="8281663"/>
            <a:ext cx="118252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039841" y="8281663"/>
            <a:ext cx="4871508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Segmentschoolsanddistrictsbasedonperformancetotailorinterventionsand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757338" y="8462007"/>
            <a:ext cx="502641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support.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039841" y="8642351"/>
            <a:ext cx="5211466" cy="541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Feedback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Mechanisms: Developcomprehensivereportshighlightingkeymetricsandtrendsforstakeholders. Establishafeedbackloopwithschoolsandteacherstosharefindingsand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757338" y="8823386"/>
            <a:ext cx="118252" cy="360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757338" y="9184094"/>
            <a:ext cx="2157406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collaboratively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address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challenges.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039841" y="2677459"/>
            <a:ext cx="5088052" cy="360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Infrastructure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Availability: Hypothesis:Schoolswithbetterinfrastructureshowhigherengagementandlonger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757338" y="2858485"/>
            <a:ext cx="118252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757338" y="3038839"/>
            <a:ext cx="904613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learning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times.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757338" y="3219183"/>
            <a:ext cx="118252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039841" y="3219183"/>
            <a:ext cx="4871781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Rationale:Accesstotechnologyandaconducivelearningenvironmentsupport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757338" y="3399527"/>
            <a:ext cx="1778726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regular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engagement.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039841" y="3579871"/>
            <a:ext cx="5186401" cy="360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Teacher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Engagement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Training: Hypothesis:Higherteacherengagementandeffectivetrainingleadtohigherstudent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757338" y="3760916"/>
            <a:ext cx="118252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757338" y="3941270"/>
            <a:ext cx="2412798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engagement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longer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learning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times.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757338" y="4121614"/>
            <a:ext cx="118252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039841" y="4121614"/>
            <a:ext cx="5193532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Rationale:Well-trainedandmotivatedteachersarecrucialforintegratingdigitaltools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757338" y="4301958"/>
            <a:ext cx="1507912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motivating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students.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7039841" y="4482311"/>
            <a:ext cx="5240067" cy="541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Socio-Economic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Factors: Hypothesis:Socio-economicstatusinfluencesengagementlevelsonKhanAcademy. Rationale:Economicbarriersmaylimitstudents’accesstodevicesandinternetat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6757338" y="4663347"/>
            <a:ext cx="118252" cy="360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6757338" y="5024045"/>
            <a:ext cx="386620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home.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7039841" y="5204398"/>
            <a:ext cx="5219279" cy="902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Seasonal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Academic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Cycles: Hypothesis:Engagementlevelsfluctuatewithacademiccyclesandseasonalfactors. Rationale:Examperiodsandholidayssignificantlyimpactstudentactivity. Data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Recording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Quality: Hypothesis:Inaccuraciesindatarecordingcontributetoanomaliesinengagement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6757338" y="5385434"/>
            <a:ext cx="118252" cy="360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6757338" y="5927167"/>
            <a:ext cx="118252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6757338" y="6107511"/>
            <a:ext cx="486879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metrics.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6757338" y="6287855"/>
            <a:ext cx="118252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7039841" y="6287855"/>
            <a:ext cx="5041653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Rationale:Ensuringdataintegrityisfundamentalforreliableanalysisandinsights.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6104659" y="2481422"/>
            <a:ext cx="3149351" cy="195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46"/>
              </a:lnSpc>
            </a:pPr>
            <a:r>
              <a:rPr lang="en-US" sz="1176" spc="-11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Hypotheses</a:t>
            </a:r>
            <a:r>
              <a:rPr lang="en-US" sz="1176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76" spc="-11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Contributing</a:t>
            </a:r>
            <a:r>
              <a:rPr lang="en-US" sz="1176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76" spc="-11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to</a:t>
            </a:r>
            <a:r>
              <a:rPr lang="en-US" sz="1176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76" spc="-11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Observed</a:t>
            </a:r>
            <a:r>
              <a:rPr lang="en-US" sz="1176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76" spc="-11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Patterns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6104659" y="6469699"/>
            <a:ext cx="4888049" cy="368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46"/>
              </a:lnSpc>
            </a:pPr>
            <a:r>
              <a:rPr lang="en-US" sz="1176" spc="-11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Recommendations</a:t>
            </a:r>
            <a:r>
              <a:rPr lang="en-US" sz="1176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76" spc="-11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</a:t>
            </a:r>
            <a:r>
              <a:rPr lang="en-US" sz="1176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76" spc="-11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Strengthening</a:t>
            </a:r>
            <a:r>
              <a:rPr lang="en-US" sz="1176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76" spc="-11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Implementation</a:t>
            </a:r>
            <a:r>
              <a:rPr lang="en-US" sz="1176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76" spc="-11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</a:t>
            </a:r>
            <a:r>
              <a:rPr lang="en-US" sz="1176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76" spc="-11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176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76" spc="-11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Second</a:t>
            </a:r>
            <a:r>
              <a:rPr lang="en-US" sz="1176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76" spc="-11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Year</a:t>
            </a:r>
          </a:p>
          <a:p>
            <a:pPr algn="l">
              <a:lnSpc>
                <a:spcPts val="1431"/>
              </a:lnSpc>
            </a:pP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Yourself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(M&amp;E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Analyst):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6523543" y="2666298"/>
            <a:ext cx="104331" cy="189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3"/>
              </a:lnSpc>
            </a:pPr>
            <a:r>
              <a:rPr lang="en-US" sz="1073" spc="6">
                <a:solidFill>
                  <a:srgbClr val="0E0E0E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6523543" y="3568719"/>
            <a:ext cx="104331" cy="189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3"/>
              </a:lnSpc>
            </a:pPr>
            <a:r>
              <a:rPr lang="en-US" sz="1073" spc="6">
                <a:solidFill>
                  <a:srgbClr val="0E0E0E"/>
                </a:solidFill>
                <a:latin typeface="Montserrat"/>
                <a:ea typeface="Montserrat"/>
                <a:cs typeface="Montserrat"/>
                <a:sym typeface="Montserrat"/>
              </a:rPr>
              <a:t>2.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6523543" y="4471150"/>
            <a:ext cx="104331" cy="189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3"/>
              </a:lnSpc>
            </a:pPr>
            <a:r>
              <a:rPr lang="en-US" sz="1073" spc="6">
                <a:solidFill>
                  <a:srgbClr val="0E0E0E"/>
                </a:solidFill>
                <a:latin typeface="Montserrat"/>
                <a:ea typeface="Montserrat"/>
                <a:cs typeface="Montserrat"/>
                <a:sym typeface="Montserrat"/>
              </a:rPr>
              <a:t>3.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6523543" y="5193237"/>
            <a:ext cx="104331" cy="189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3"/>
              </a:lnSpc>
            </a:pPr>
            <a:r>
              <a:rPr lang="en-US" sz="1073" spc="6">
                <a:solidFill>
                  <a:srgbClr val="0E0E0E"/>
                </a:solidFill>
                <a:latin typeface="Montserrat"/>
                <a:ea typeface="Montserrat"/>
                <a:cs typeface="Montserrat"/>
                <a:sym typeface="Montserrat"/>
              </a:rPr>
              <a:t>4.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6523543" y="5734970"/>
            <a:ext cx="104331" cy="189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3"/>
              </a:lnSpc>
            </a:pPr>
            <a:r>
              <a:rPr lang="en-US" sz="1073" spc="6">
                <a:solidFill>
                  <a:srgbClr val="0E0E0E"/>
                </a:solidFill>
                <a:latin typeface="Montserrat"/>
                <a:ea typeface="Montserrat"/>
                <a:cs typeface="Montserrat"/>
                <a:sym typeface="Montserrat"/>
              </a:rPr>
              <a:t>5.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6523543" y="6826327"/>
            <a:ext cx="104331" cy="189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3"/>
              </a:lnSpc>
            </a:pPr>
            <a:r>
              <a:rPr lang="en-US" sz="1073" spc="6">
                <a:solidFill>
                  <a:srgbClr val="0E0E0E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6523543" y="7728758"/>
            <a:ext cx="104331" cy="189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3"/>
              </a:lnSpc>
            </a:pPr>
            <a:r>
              <a:rPr lang="en-US" sz="1073" spc="6">
                <a:solidFill>
                  <a:srgbClr val="0E0E0E"/>
                </a:solidFill>
                <a:latin typeface="Montserrat"/>
                <a:ea typeface="Montserrat"/>
                <a:cs typeface="Montserrat"/>
                <a:sym typeface="Montserrat"/>
              </a:rPr>
              <a:t>2.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6523543" y="8631189"/>
            <a:ext cx="104331" cy="189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3"/>
              </a:lnSpc>
            </a:pPr>
            <a:r>
              <a:rPr lang="en-US" sz="1073" spc="6">
                <a:solidFill>
                  <a:srgbClr val="0E0E0E"/>
                </a:solidFill>
                <a:latin typeface="Montserrat"/>
                <a:ea typeface="Montserrat"/>
                <a:cs typeface="Montserrat"/>
                <a:sym typeface="Montserrat"/>
              </a:rPr>
              <a:t>3.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04659" y="921472"/>
            <a:ext cx="1086827" cy="18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1"/>
              </a:lnSpc>
            </a:pP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State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Officials: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523543" y="1101863"/>
            <a:ext cx="173885" cy="182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6">
                <a:solidFill>
                  <a:srgbClr val="0E0E0E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r>
              <a:rPr lang="en-US" sz="1073" spc="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039841" y="1103499"/>
            <a:ext cx="4863286" cy="360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InfrastructureInvestment: Prioritizeresourceallocationtolow-performingdistrictstoensuretheyhavethe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57338" y="1284535"/>
            <a:ext cx="118252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757338" y="1464889"/>
            <a:ext cx="5373672" cy="360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necessary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infrastructure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(computers,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internet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access)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to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support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Khan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Academy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usage. Fosterpartnershipswithprivateorganizationstosecureadditionalfundingand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57338" y="1645242"/>
            <a:ext cx="118252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57338" y="1825577"/>
            <a:ext cx="2613034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resources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infrastructure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improvements.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523543" y="2004294"/>
            <a:ext cx="173885" cy="182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6">
                <a:solidFill>
                  <a:srgbClr val="0E0E0E"/>
                </a:solidFill>
                <a:latin typeface="Montserrat"/>
                <a:ea typeface="Montserrat"/>
                <a:cs typeface="Montserrat"/>
                <a:sym typeface="Montserrat"/>
              </a:rPr>
              <a:t>2.</a:t>
            </a:r>
            <a:r>
              <a:rPr lang="en-US" sz="1073" spc="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039841" y="2005930"/>
            <a:ext cx="4964228" cy="360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PolicySupport: AdvocatefortheintegrationofKhanAcademyintotheregularschoolcurriculum,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57338" y="2186976"/>
            <a:ext cx="118252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757338" y="2367320"/>
            <a:ext cx="1500168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ensuring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consistent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use.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57338" y="2547664"/>
            <a:ext cx="118252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039841" y="2547664"/>
            <a:ext cx="5149520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Implementincentiveprogramstorewardschoolsandteacherswhoshowsignificant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757338" y="2728017"/>
            <a:ext cx="3247789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improvement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engagement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learning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outcomes.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523543" y="2906725"/>
            <a:ext cx="173885" cy="182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6">
                <a:solidFill>
                  <a:srgbClr val="0E0E0E"/>
                </a:solidFill>
                <a:latin typeface="Montserrat"/>
                <a:ea typeface="Montserrat"/>
                <a:cs typeface="Montserrat"/>
                <a:sym typeface="Montserrat"/>
              </a:rPr>
              <a:t>3.</a:t>
            </a:r>
            <a:r>
              <a:rPr lang="en-US" sz="1073" spc="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039841" y="2908361"/>
            <a:ext cx="4577462" cy="360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AddressingSocio-EconomicBarriers: Developprogramstoprovidedevicesandinternetaccesstostudentsfrom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757338" y="3089407"/>
            <a:ext cx="118252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757338" y="3269751"/>
            <a:ext cx="1252316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low-income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families.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757338" y="3450095"/>
            <a:ext cx="118252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039841" y="3450095"/>
            <a:ext cx="5188778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Engagewithcommunityorganizationstosupportstudents’learningneedsoutsideof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757338" y="3630448"/>
            <a:ext cx="440763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school.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104659" y="3810052"/>
            <a:ext cx="809604" cy="17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4"/>
              </a:lnSpc>
            </a:pP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Teachers: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523543" y="3980917"/>
            <a:ext cx="173885" cy="182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6">
                <a:solidFill>
                  <a:srgbClr val="0E0E0E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r>
              <a:rPr lang="en-US" sz="1073" spc="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039841" y="3982544"/>
            <a:ext cx="5209567" cy="360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EnhancedTrainingandSupport: Providecontinuousprofessionaldevelopmentopportunitiesfocusingoneffectiveuse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757338" y="4163590"/>
            <a:ext cx="118252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757338" y="4343943"/>
            <a:ext cx="5394587" cy="360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of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Khan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Academy,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integrating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with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classroom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teaching,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tracking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progress. Establishpeerlearningnetworkswhereteacherscansharebestpracticesand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757338" y="4524278"/>
            <a:ext cx="118252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757338" y="4704631"/>
            <a:ext cx="2822515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strategies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increasing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engagement.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523543" y="4883348"/>
            <a:ext cx="173885" cy="182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6">
                <a:solidFill>
                  <a:srgbClr val="0E0E0E"/>
                </a:solidFill>
                <a:latin typeface="Montserrat"/>
                <a:ea typeface="Montserrat"/>
                <a:cs typeface="Montserrat"/>
                <a:sym typeface="Montserrat"/>
              </a:rPr>
              <a:t>2.</a:t>
            </a:r>
            <a:r>
              <a:rPr lang="en-US" sz="1073" spc="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039841" y="4884975"/>
            <a:ext cx="5126355" cy="360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StudentEngagementStrategies: Implementmotivationalstrategiessuchasgamification,rewards,andrecognitionto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757338" y="5066021"/>
            <a:ext cx="118252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757338" y="5246365"/>
            <a:ext cx="2557070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encourage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regular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use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of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Khan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Academy.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757338" y="5426709"/>
            <a:ext cx="118252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039841" y="5426709"/>
            <a:ext cx="4716706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Encourageteacherstomonitorstudentprogressregularlyandprovidetimely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757338" y="5607062"/>
            <a:ext cx="3047134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feedback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to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keep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engaged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on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track.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523543" y="5785779"/>
            <a:ext cx="173885" cy="182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6">
                <a:solidFill>
                  <a:srgbClr val="0E0E0E"/>
                </a:solidFill>
                <a:latin typeface="Montserrat"/>
                <a:ea typeface="Montserrat"/>
                <a:cs typeface="Montserrat"/>
                <a:sym typeface="Montserrat"/>
              </a:rPr>
              <a:t>3.</a:t>
            </a:r>
            <a:r>
              <a:rPr lang="en-US" sz="1073" spc="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039841" y="5787406"/>
            <a:ext cx="4554706" cy="360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CustomizedLearningPlans: Helpteacherscreatepersonalizedlearningplansforstudents,usingKhan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757338" y="5968442"/>
            <a:ext cx="118252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6757338" y="6148796"/>
            <a:ext cx="3229719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Academy’s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to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address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individual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learning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gaps.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6757338" y="6329149"/>
            <a:ext cx="118252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7039841" y="6329149"/>
            <a:ext cx="4887202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Encourageflexibleusagemodels,suchasincorporatingKhanAcademyinboth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6757338" y="6509483"/>
            <a:ext cx="2667509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classroom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settings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home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assignments.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6104659" y="6700853"/>
            <a:ext cx="6139439" cy="1088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57"/>
              </a:lnSpc>
            </a:pPr>
            <a:r>
              <a:rPr lang="en-US" sz="1176" spc="-11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Conclusion</a:t>
            </a:r>
          </a:p>
          <a:p>
            <a:pPr algn="l">
              <a:lnSpc>
                <a:spcPts val="1421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This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comprehensive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analysis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identifies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key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trends,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insights,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recommendations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to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strengthen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Khan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Academy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program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enters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its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second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year.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By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focusing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on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quality,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infrastructure investment,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policy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support,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teacher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training,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engagement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strategies,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program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can achieve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more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consistent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sustained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usage,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ultimately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improving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learning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outcomes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all students.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104659" y="5702563"/>
            <a:ext cx="6117648" cy="3399454"/>
            <a:chOff x="0" y="0"/>
            <a:chExt cx="5981700" cy="33239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981700" cy="3323971"/>
            </a:xfrm>
            <a:custGeom>
              <a:avLst/>
              <a:gdLst/>
              <a:ahLst/>
              <a:cxnLst/>
              <a:rect r="r" b="b" t="t" l="l"/>
              <a:pathLst>
                <a:path h="3323971" w="5981700">
                  <a:moveTo>
                    <a:pt x="0" y="0"/>
                  </a:moveTo>
                  <a:lnTo>
                    <a:pt x="5981700" y="0"/>
                  </a:lnTo>
                  <a:lnTo>
                    <a:pt x="5981700" y="3323971"/>
                  </a:lnTo>
                  <a:lnTo>
                    <a:pt x="0" y="332397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039713" y="4735878"/>
            <a:ext cx="6073363" cy="827753"/>
            <a:chOff x="0" y="0"/>
            <a:chExt cx="5938406" cy="80935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0" y="63500"/>
              <a:ext cx="5490210" cy="153289"/>
            </a:xfrm>
            <a:custGeom>
              <a:avLst/>
              <a:gdLst/>
              <a:ahLst/>
              <a:cxnLst/>
              <a:rect r="r" b="b" t="t" l="l"/>
              <a:pathLst>
                <a:path h="153289" w="5490210">
                  <a:moveTo>
                    <a:pt x="0" y="0"/>
                  </a:moveTo>
                  <a:lnTo>
                    <a:pt x="5490210" y="0"/>
                  </a:lnTo>
                  <a:lnTo>
                    <a:pt x="5490210" y="153289"/>
                  </a:lnTo>
                  <a:lnTo>
                    <a:pt x="0" y="15328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239903"/>
              <a:ext cx="5700522" cy="153289"/>
            </a:xfrm>
            <a:custGeom>
              <a:avLst/>
              <a:gdLst/>
              <a:ahLst/>
              <a:cxnLst/>
              <a:rect r="r" b="b" t="t" l="l"/>
              <a:pathLst>
                <a:path h="153289" w="5700522">
                  <a:moveTo>
                    <a:pt x="0" y="0"/>
                  </a:moveTo>
                  <a:lnTo>
                    <a:pt x="5700522" y="0"/>
                  </a:lnTo>
                  <a:lnTo>
                    <a:pt x="5700522" y="153289"/>
                  </a:lnTo>
                  <a:lnTo>
                    <a:pt x="0" y="15328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63500" y="416179"/>
              <a:ext cx="5811393" cy="153289"/>
            </a:xfrm>
            <a:custGeom>
              <a:avLst/>
              <a:gdLst/>
              <a:ahLst/>
              <a:cxnLst/>
              <a:rect r="r" b="b" t="t" l="l"/>
              <a:pathLst>
                <a:path h="153289" w="5811393">
                  <a:moveTo>
                    <a:pt x="0" y="0"/>
                  </a:moveTo>
                  <a:lnTo>
                    <a:pt x="5811393" y="0"/>
                  </a:lnTo>
                  <a:lnTo>
                    <a:pt x="5811393" y="153289"/>
                  </a:lnTo>
                  <a:lnTo>
                    <a:pt x="0" y="15328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3500" y="592582"/>
              <a:ext cx="489204" cy="153289"/>
            </a:xfrm>
            <a:custGeom>
              <a:avLst/>
              <a:gdLst/>
              <a:ahLst/>
              <a:cxnLst/>
              <a:rect r="r" b="b" t="t" l="l"/>
              <a:pathLst>
                <a:path h="153289" w="489204">
                  <a:moveTo>
                    <a:pt x="0" y="0"/>
                  </a:moveTo>
                  <a:lnTo>
                    <a:pt x="489204" y="0"/>
                  </a:lnTo>
                  <a:lnTo>
                    <a:pt x="489204" y="153289"/>
                  </a:lnTo>
                  <a:lnTo>
                    <a:pt x="0" y="15328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183559" y="1083722"/>
            <a:ext cx="6742648" cy="3604531"/>
          </a:xfrm>
          <a:custGeom>
            <a:avLst/>
            <a:gdLst/>
            <a:ahLst/>
            <a:cxnLst/>
            <a:rect r="r" b="b" t="t" l="l"/>
            <a:pathLst>
              <a:path h="3604531" w="6742648">
                <a:moveTo>
                  <a:pt x="0" y="0"/>
                </a:moveTo>
                <a:lnTo>
                  <a:pt x="6742648" y="0"/>
                </a:lnTo>
                <a:lnTo>
                  <a:pt x="6742648" y="3604531"/>
                </a:lnTo>
                <a:lnTo>
                  <a:pt x="0" y="36045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78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52289" y="5449724"/>
            <a:ext cx="7547144" cy="4160605"/>
          </a:xfrm>
          <a:custGeom>
            <a:avLst/>
            <a:gdLst/>
            <a:ahLst/>
            <a:cxnLst/>
            <a:rect r="r" b="b" t="t" l="l"/>
            <a:pathLst>
              <a:path h="4160605" w="7547144">
                <a:moveTo>
                  <a:pt x="0" y="0"/>
                </a:moveTo>
                <a:lnTo>
                  <a:pt x="7547143" y="0"/>
                </a:lnTo>
                <a:lnTo>
                  <a:pt x="7547143" y="4160605"/>
                </a:lnTo>
                <a:lnTo>
                  <a:pt x="0" y="41606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556062"/>
            <a:ext cx="15741464" cy="527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15"/>
              </a:lnSpc>
            </a:pP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bar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plot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below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visualizes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average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learning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each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school.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This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helps identify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schools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where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students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are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spending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most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least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on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6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platform.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52289" y="4870145"/>
            <a:ext cx="15417876" cy="527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15"/>
              </a:lnSpc>
            </a:pP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line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plot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visualizes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Active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Students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Percentage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across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different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months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top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10 schools.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Each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line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represents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school,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showing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their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engagement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fluctuates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throughout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year.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This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allows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us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to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identify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patterns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trends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engagement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these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99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top-performing schools.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117644" y="870235"/>
            <a:ext cx="6130633" cy="831269"/>
            <a:chOff x="0" y="0"/>
            <a:chExt cx="59944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5867400" cy="266700"/>
            </a:xfrm>
            <a:custGeom>
              <a:avLst/>
              <a:gdLst/>
              <a:ahLst/>
              <a:cxnLst/>
              <a:rect r="r" b="b" t="t" l="l"/>
              <a:pathLst>
                <a:path h="266700" w="5867400">
                  <a:moveTo>
                    <a:pt x="0" y="0"/>
                  </a:moveTo>
                  <a:lnTo>
                    <a:pt x="5867400" y="0"/>
                  </a:lnTo>
                  <a:lnTo>
                    <a:pt x="5867400" y="26670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330200"/>
              <a:ext cx="5867400" cy="419100"/>
            </a:xfrm>
            <a:custGeom>
              <a:avLst/>
              <a:gdLst/>
              <a:ahLst/>
              <a:cxnLst/>
              <a:rect r="r" b="b" t="t" l="l"/>
              <a:pathLst>
                <a:path h="419100" w="5867400">
                  <a:moveTo>
                    <a:pt x="0" y="0"/>
                  </a:moveTo>
                  <a:lnTo>
                    <a:pt x="5867400" y="0"/>
                  </a:lnTo>
                  <a:lnTo>
                    <a:pt x="5867400" y="419100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0" y="63500"/>
              <a:ext cx="3017901" cy="160655"/>
            </a:xfrm>
            <a:custGeom>
              <a:avLst/>
              <a:gdLst/>
              <a:ahLst/>
              <a:cxnLst/>
              <a:rect r="r" b="b" t="t" l="l"/>
              <a:pathLst>
                <a:path h="160655" w="3017901">
                  <a:moveTo>
                    <a:pt x="0" y="0"/>
                  </a:moveTo>
                  <a:lnTo>
                    <a:pt x="3017901" y="0"/>
                  </a:lnTo>
                  <a:lnTo>
                    <a:pt x="3017901" y="160655"/>
                  </a:lnTo>
                  <a:lnTo>
                    <a:pt x="0" y="1606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553085"/>
              <a:ext cx="3196463" cy="160655"/>
            </a:xfrm>
            <a:custGeom>
              <a:avLst/>
              <a:gdLst/>
              <a:ahLst/>
              <a:cxnLst/>
              <a:rect r="r" b="b" t="t" l="l"/>
              <a:pathLst>
                <a:path h="160655" w="3196463">
                  <a:moveTo>
                    <a:pt x="0" y="0"/>
                  </a:moveTo>
                  <a:lnTo>
                    <a:pt x="3196463" y="0"/>
                  </a:lnTo>
                  <a:lnTo>
                    <a:pt x="3196463" y="160655"/>
                  </a:lnTo>
                  <a:lnTo>
                    <a:pt x="0" y="1606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6273508" y="1701515"/>
            <a:ext cx="5974769" cy="1091045"/>
            <a:chOff x="0" y="0"/>
            <a:chExt cx="5842000" cy="1066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0" y="63500"/>
              <a:ext cx="5715000" cy="203200"/>
            </a:xfrm>
            <a:custGeom>
              <a:avLst/>
              <a:gdLst/>
              <a:ahLst/>
              <a:cxnLst/>
              <a:rect r="r" b="b" t="t" l="l"/>
              <a:pathLst>
                <a:path h="203200" w="5715000">
                  <a:moveTo>
                    <a:pt x="0" y="0"/>
                  </a:moveTo>
                  <a:lnTo>
                    <a:pt x="5715000" y="0"/>
                  </a:lnTo>
                  <a:lnTo>
                    <a:pt x="5715000" y="203200"/>
                  </a:lnTo>
                  <a:lnTo>
                    <a:pt x="0" y="2032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63500" y="254000"/>
              <a:ext cx="5715000" cy="190500"/>
            </a:xfrm>
            <a:custGeom>
              <a:avLst/>
              <a:gdLst/>
              <a:ahLst/>
              <a:cxnLst/>
              <a:rect r="r" b="b" t="t" l="l"/>
              <a:pathLst>
                <a:path h="190500" w="5715000">
                  <a:moveTo>
                    <a:pt x="0" y="0"/>
                  </a:moveTo>
                  <a:lnTo>
                    <a:pt x="5715000" y="0"/>
                  </a:lnTo>
                  <a:lnTo>
                    <a:pt x="57150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3500" y="431800"/>
              <a:ext cx="5715000" cy="190500"/>
            </a:xfrm>
            <a:custGeom>
              <a:avLst/>
              <a:gdLst/>
              <a:ahLst/>
              <a:cxnLst/>
              <a:rect r="r" b="b" t="t" l="l"/>
              <a:pathLst>
                <a:path h="190500" w="5715000">
                  <a:moveTo>
                    <a:pt x="0" y="0"/>
                  </a:moveTo>
                  <a:lnTo>
                    <a:pt x="5715000" y="0"/>
                  </a:lnTo>
                  <a:lnTo>
                    <a:pt x="57150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3500" y="622300"/>
              <a:ext cx="5715000" cy="190500"/>
            </a:xfrm>
            <a:custGeom>
              <a:avLst/>
              <a:gdLst/>
              <a:ahLst/>
              <a:cxnLst/>
              <a:rect r="r" b="b" t="t" l="l"/>
              <a:pathLst>
                <a:path h="190500" w="5715000">
                  <a:moveTo>
                    <a:pt x="0" y="0"/>
                  </a:moveTo>
                  <a:lnTo>
                    <a:pt x="5715000" y="0"/>
                  </a:lnTo>
                  <a:lnTo>
                    <a:pt x="57150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63500" y="800100"/>
              <a:ext cx="5715000" cy="203200"/>
            </a:xfrm>
            <a:custGeom>
              <a:avLst/>
              <a:gdLst/>
              <a:ahLst/>
              <a:cxnLst/>
              <a:rect r="r" b="b" t="t" l="l"/>
              <a:pathLst>
                <a:path h="203200" w="5715000">
                  <a:moveTo>
                    <a:pt x="0" y="0"/>
                  </a:moveTo>
                  <a:lnTo>
                    <a:pt x="5715000" y="0"/>
                  </a:lnTo>
                  <a:lnTo>
                    <a:pt x="5715000" y="203200"/>
                  </a:lnTo>
                  <a:lnTo>
                    <a:pt x="0" y="2032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63500" y="64643"/>
              <a:ext cx="4977511" cy="160655"/>
            </a:xfrm>
            <a:custGeom>
              <a:avLst/>
              <a:gdLst/>
              <a:ahLst/>
              <a:cxnLst/>
              <a:rect r="r" b="b" t="t" l="l"/>
              <a:pathLst>
                <a:path h="160655" w="4977511">
                  <a:moveTo>
                    <a:pt x="0" y="0"/>
                  </a:moveTo>
                  <a:lnTo>
                    <a:pt x="4977511" y="0"/>
                  </a:lnTo>
                  <a:lnTo>
                    <a:pt x="4977511" y="160655"/>
                  </a:lnTo>
                  <a:lnTo>
                    <a:pt x="0" y="1606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92100" y="249428"/>
              <a:ext cx="5160264" cy="160655"/>
            </a:xfrm>
            <a:custGeom>
              <a:avLst/>
              <a:gdLst/>
              <a:ahLst/>
              <a:cxnLst/>
              <a:rect r="r" b="b" t="t" l="l"/>
              <a:pathLst>
                <a:path h="160655" w="5160264">
                  <a:moveTo>
                    <a:pt x="0" y="0"/>
                  </a:moveTo>
                  <a:lnTo>
                    <a:pt x="5160264" y="0"/>
                  </a:lnTo>
                  <a:lnTo>
                    <a:pt x="5160264" y="160655"/>
                  </a:lnTo>
                  <a:lnTo>
                    <a:pt x="0" y="1606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292100" y="434213"/>
              <a:ext cx="4477639" cy="160528"/>
            </a:xfrm>
            <a:custGeom>
              <a:avLst/>
              <a:gdLst/>
              <a:ahLst/>
              <a:cxnLst/>
              <a:rect r="r" b="b" t="t" l="l"/>
              <a:pathLst>
                <a:path h="160528" w="4477639">
                  <a:moveTo>
                    <a:pt x="0" y="0"/>
                  </a:moveTo>
                  <a:lnTo>
                    <a:pt x="4477639" y="0"/>
                  </a:lnTo>
                  <a:lnTo>
                    <a:pt x="4477639" y="160528"/>
                  </a:lnTo>
                  <a:lnTo>
                    <a:pt x="0" y="16052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63500" y="618871"/>
              <a:ext cx="5357876" cy="160655"/>
            </a:xfrm>
            <a:custGeom>
              <a:avLst/>
              <a:gdLst/>
              <a:ahLst/>
              <a:cxnLst/>
              <a:rect r="r" b="b" t="t" l="l"/>
              <a:pathLst>
                <a:path h="160655" w="5357876">
                  <a:moveTo>
                    <a:pt x="0" y="0"/>
                  </a:moveTo>
                  <a:lnTo>
                    <a:pt x="5357876" y="0"/>
                  </a:lnTo>
                  <a:lnTo>
                    <a:pt x="5357876" y="160655"/>
                  </a:lnTo>
                  <a:lnTo>
                    <a:pt x="0" y="1606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292100" y="803656"/>
              <a:ext cx="4244721" cy="160655"/>
            </a:xfrm>
            <a:custGeom>
              <a:avLst/>
              <a:gdLst/>
              <a:ahLst/>
              <a:cxnLst/>
              <a:rect r="r" b="b" t="t" l="l"/>
              <a:pathLst>
                <a:path h="160655" w="4244721">
                  <a:moveTo>
                    <a:pt x="0" y="0"/>
                  </a:moveTo>
                  <a:lnTo>
                    <a:pt x="4244721" y="0"/>
                  </a:lnTo>
                  <a:lnTo>
                    <a:pt x="4244721" y="160655"/>
                  </a:lnTo>
                  <a:lnTo>
                    <a:pt x="0" y="1606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1230612" y="3548975"/>
            <a:ext cx="8640882" cy="4278899"/>
          </a:xfrm>
          <a:custGeom>
            <a:avLst/>
            <a:gdLst/>
            <a:ahLst/>
            <a:cxnLst/>
            <a:rect r="r" b="b" t="t" l="l"/>
            <a:pathLst>
              <a:path h="4278899" w="8640882">
                <a:moveTo>
                  <a:pt x="0" y="0"/>
                </a:moveTo>
                <a:lnTo>
                  <a:pt x="8640882" y="0"/>
                </a:lnTo>
                <a:lnTo>
                  <a:pt x="8640882" y="4278898"/>
                </a:lnTo>
                <a:lnTo>
                  <a:pt x="0" y="42788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6104659" y="2980436"/>
            <a:ext cx="3031674" cy="178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4"/>
              </a:lnSpc>
            </a:pPr>
            <a:r>
              <a:rPr lang="en-US" sz="1125" spc="1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Monthly</a:t>
            </a:r>
            <a:r>
              <a:rPr lang="en-US" sz="1125" spc="1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25" spc="1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Active</a:t>
            </a:r>
            <a:r>
              <a:rPr lang="en-US" sz="1125" spc="1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25" spc="1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Students</a:t>
            </a:r>
            <a:r>
              <a:rPr lang="en-US" sz="1125" spc="1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25" spc="1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-US" sz="1125" spc="1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25" spc="1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Learning</a:t>
            </a:r>
            <a:r>
              <a:rPr lang="en-US" sz="1125" spc="1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25" spc="1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Time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520351"/>
            <a:ext cx="5657724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Insight</a:t>
            </a:r>
            <a:r>
              <a:rPr lang="en-US" sz="16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-US" sz="16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Inference</a:t>
            </a:r>
            <a:r>
              <a:rPr lang="en-US" sz="16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</a:t>
            </a:r>
            <a:r>
              <a:rPr lang="en-US" sz="16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r>
              <a:rPr lang="en-US" sz="16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Discrepancie</a:t>
            </a:r>
            <a:r>
              <a:rPr lang="en-US" sz="16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3" tooltip="http://localhost:8888/lab/tree/Documents/Career/Khan%20Academy/Untitled.ipynb#Insight-and-Inference-on-Data-Discrepancies"/>
              </a:rPr>
              <a:t>s</a:t>
            </a:r>
            <a:r>
              <a:rPr lang="en-US" sz="1600" spc="19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  <a:hlinkClick r:id="rId4" tooltip="http://localhost:8888/lab/tree/Documents/Career/Khan%20Academy/Untitled.ipynb#Insight-and-Inference-on-Data-Discrepancies"/>
              </a:rPr>
              <a:t>¶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773006"/>
            <a:ext cx="5543550" cy="410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5"/>
              </a:lnSpc>
            </a:pPr>
            <a:r>
              <a:rPr lang="en-US" sz="16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1.</a:t>
            </a:r>
            <a:r>
              <a:rPr lang="en-US" sz="16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Discrepancies</a:t>
            </a:r>
            <a:r>
              <a:rPr lang="en-US" sz="16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</a:t>
            </a:r>
            <a:r>
              <a:rPr lang="en-US" sz="16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Active</a:t>
            </a:r>
            <a:r>
              <a:rPr lang="en-US" sz="16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Students</a:t>
            </a:r>
            <a:r>
              <a:rPr lang="en-US" sz="16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Percentage: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338455" y="1669705"/>
            <a:ext cx="1379919" cy="290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125" spc="1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●</a:t>
            </a:r>
            <a:r>
              <a:rPr lang="en-US" sz="1125" spc="1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25" spc="1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Exceeding100%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338455" y="2331773"/>
            <a:ext cx="88024" cy="187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4"/>
              </a:lnSpc>
            </a:pP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●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691224" y="1774480"/>
            <a:ext cx="3812649" cy="178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7"/>
              </a:lnSpc>
            </a:pP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line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plot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highlights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some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schools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with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Active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572250" y="1963426"/>
            <a:ext cx="5383140" cy="74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7"/>
              </a:lnSpc>
            </a:pP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Percentages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exceeding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100%.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example,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school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(ZPP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145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)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with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76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registered students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shows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more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than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99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101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active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students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certain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months. Data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Inaccuracies: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This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indicates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potential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inaccuracies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where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number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of active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students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recorded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exceeds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number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of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registered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students.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68351" y="8197240"/>
            <a:ext cx="16157391" cy="1061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45441" indent="-172721" lvl="1">
              <a:lnSpc>
                <a:spcPts val="2115"/>
              </a:lnSpc>
              <a:buFont typeface="Arial"/>
              <a:buChar char="•"/>
            </a:pPr>
            <a:r>
              <a:rPr lang="en-US" sz="1600" spc="-16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Observation: There is a peak in active students during the fourth and fifth months (April and May), with a noticeable decline towards the end of the year. The average learning time also follows a similar trend, peaking early and gradually declining.</a:t>
            </a:r>
          </a:p>
          <a:p>
            <a:pPr algn="just">
              <a:lnSpc>
                <a:spcPts val="2115"/>
              </a:lnSpc>
            </a:pPr>
            <a:r>
              <a:rPr lang="en-US" sz="1600" spc="-16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Insight: Engagement levels are highest at the beginning of the academic term and drop towards the end. This suggests a need for strategies to sustain engagement throughout the year.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24142" y="954665"/>
            <a:ext cx="6078682" cy="3010116"/>
          </a:xfrm>
          <a:custGeom>
            <a:avLst/>
            <a:gdLst/>
            <a:ahLst/>
            <a:cxnLst/>
            <a:rect r="r" b="b" t="t" l="l"/>
            <a:pathLst>
              <a:path h="3010116" w="6078682">
                <a:moveTo>
                  <a:pt x="0" y="0"/>
                </a:moveTo>
                <a:lnTo>
                  <a:pt x="6078682" y="0"/>
                </a:lnTo>
                <a:lnTo>
                  <a:pt x="6078682" y="3010116"/>
                </a:lnTo>
                <a:lnTo>
                  <a:pt x="0" y="30101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24142" y="4721236"/>
            <a:ext cx="6078682" cy="3010116"/>
          </a:xfrm>
          <a:custGeom>
            <a:avLst/>
            <a:gdLst/>
            <a:ahLst/>
            <a:cxnLst/>
            <a:rect r="r" b="b" t="t" l="l"/>
            <a:pathLst>
              <a:path h="3010116" w="6078682">
                <a:moveTo>
                  <a:pt x="0" y="0"/>
                </a:moveTo>
                <a:lnTo>
                  <a:pt x="6078682" y="0"/>
                </a:lnTo>
                <a:lnTo>
                  <a:pt x="6078682" y="3010117"/>
                </a:lnTo>
                <a:lnTo>
                  <a:pt x="0" y="30101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04659" y="3902943"/>
            <a:ext cx="1567813" cy="28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6"/>
              </a:lnSpc>
            </a:pPr>
            <a:r>
              <a:rPr lang="en-US" sz="1022" spc="12">
                <a:solidFill>
                  <a:srgbClr val="0E0E0E"/>
                </a:solidFill>
                <a:latin typeface="Open Sans"/>
                <a:ea typeface="Open Sans"/>
                <a:cs typeface="Open Sans"/>
                <a:sym typeface="Open Sans"/>
              </a:rPr>
              <a:t>2.</a:t>
            </a:r>
            <a:r>
              <a:rPr lang="en-US" sz="1022" spc="1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22" spc="12">
                <a:solidFill>
                  <a:srgbClr val="0E0E0E"/>
                </a:solidFill>
                <a:latin typeface="Open Sans"/>
                <a:ea typeface="Open Sans"/>
                <a:cs typeface="Open Sans"/>
                <a:sym typeface="Open Sans"/>
              </a:rPr>
              <a:t>District-Level</a:t>
            </a:r>
            <a:r>
              <a:rPr lang="en-US" sz="1022" spc="1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22" spc="12">
                <a:solidFill>
                  <a:srgbClr val="0E0E0E"/>
                </a:solidFill>
                <a:latin typeface="Open Sans"/>
                <a:ea typeface="Open Sans"/>
                <a:cs typeface="Open Sans"/>
                <a:sym typeface="Open Sans"/>
              </a:rPr>
              <a:t>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04659" y="4246467"/>
            <a:ext cx="2212582" cy="28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6"/>
              </a:lnSpc>
            </a:pPr>
            <a:r>
              <a:rPr lang="en-US" sz="1022" spc="12">
                <a:solidFill>
                  <a:srgbClr val="0E0E0E"/>
                </a:solidFill>
                <a:latin typeface="Open Sans"/>
                <a:ea typeface="Open Sans"/>
                <a:cs typeface="Open Sans"/>
                <a:sym typeface="Open Sans"/>
              </a:rPr>
              <a:t>Active</a:t>
            </a:r>
            <a:r>
              <a:rPr lang="en-US" sz="1022" spc="1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22" spc="12">
                <a:solidFill>
                  <a:srgbClr val="0E0E0E"/>
                </a:solidFill>
                <a:latin typeface="Open Sans"/>
                <a:ea typeface="Open Sans"/>
                <a:cs typeface="Open Sans"/>
                <a:sym typeface="Open Sans"/>
              </a:rPr>
              <a:t>Students</a:t>
            </a:r>
            <a:r>
              <a:rPr lang="en-US" sz="1022" spc="1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22" spc="12">
                <a:solidFill>
                  <a:srgbClr val="0E0E0E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-US" sz="1022" spc="1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22" spc="12">
                <a:solidFill>
                  <a:srgbClr val="0E0E0E"/>
                </a:solidFill>
                <a:latin typeface="Open Sans"/>
                <a:ea typeface="Open Sans"/>
                <a:cs typeface="Open Sans"/>
                <a:sym typeface="Open Sans"/>
              </a:rPr>
              <a:t>Learning</a:t>
            </a:r>
            <a:r>
              <a:rPr lang="en-US" sz="1022" spc="1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22" spc="12">
                <a:solidFill>
                  <a:srgbClr val="0E0E0E"/>
                </a:solidFill>
                <a:latin typeface="Open Sans"/>
                <a:ea typeface="Open Sans"/>
                <a:cs typeface="Open Sans"/>
                <a:sym typeface="Open Sans"/>
              </a:rPr>
              <a:t>Time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72250" y="7948855"/>
            <a:ext cx="112621" cy="17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2"/>
              </a:lnSpc>
            </a:pP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39841" y="7948855"/>
            <a:ext cx="4983642" cy="17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2"/>
              </a:lnSpc>
            </a:pP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Observation:Districts13,14,and15showhighengagement,whileDistricts9and10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104659" y="8120617"/>
            <a:ext cx="5967444" cy="343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2"/>
              </a:lnSpc>
            </a:pP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exhibit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low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engagement.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Average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learning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also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varies,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with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Districts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5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8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showing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consistently higher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engagement.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572250" y="8464130"/>
            <a:ext cx="112621" cy="17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2"/>
              </a:lnSpc>
            </a:pP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039841" y="8464130"/>
            <a:ext cx="4862916" cy="17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2"/>
              </a:lnSpc>
            </a:pP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Insight:High-performingdistrictslikelyhavebetterinfrastructureandmoreeffective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104659" y="8635892"/>
            <a:ext cx="6087771" cy="343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2"/>
              </a:lnSpc>
            </a:pP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teacher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engagement.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Low-performing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districts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may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face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challenges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such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as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inadequate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infrastructure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or socio-economic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barriers.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104659" y="4909705"/>
            <a:ext cx="6078682" cy="337708"/>
            <a:chOff x="0" y="0"/>
            <a:chExt cx="5943600" cy="330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943600" cy="330200"/>
            </a:xfrm>
            <a:custGeom>
              <a:avLst/>
              <a:gdLst/>
              <a:ahLst/>
              <a:cxnLst/>
              <a:rect r="r" b="b" t="t" l="l"/>
              <a:pathLst>
                <a:path h="330200" w="5943600">
                  <a:moveTo>
                    <a:pt x="0" y="0"/>
                  </a:moveTo>
                  <a:lnTo>
                    <a:pt x="5943600" y="0"/>
                  </a:lnTo>
                  <a:lnTo>
                    <a:pt x="5943600" y="330200"/>
                  </a:lnTo>
                  <a:lnTo>
                    <a:pt x="0" y="3302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6250781" y="954665"/>
            <a:ext cx="6078682" cy="3010116"/>
          </a:xfrm>
          <a:custGeom>
            <a:avLst/>
            <a:gdLst/>
            <a:ahLst/>
            <a:cxnLst/>
            <a:rect r="r" b="b" t="t" l="l"/>
            <a:pathLst>
              <a:path h="3010116" w="6078682">
                <a:moveTo>
                  <a:pt x="0" y="0"/>
                </a:moveTo>
                <a:lnTo>
                  <a:pt x="6078682" y="0"/>
                </a:lnTo>
                <a:lnTo>
                  <a:pt x="6078682" y="3010116"/>
                </a:lnTo>
                <a:lnTo>
                  <a:pt x="0" y="30101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591733" y="6583427"/>
            <a:ext cx="5348071" cy="2649682"/>
          </a:xfrm>
          <a:custGeom>
            <a:avLst/>
            <a:gdLst/>
            <a:ahLst/>
            <a:cxnLst/>
            <a:rect r="r" b="b" t="t" l="l"/>
            <a:pathLst>
              <a:path h="2649682" w="5348071">
                <a:moveTo>
                  <a:pt x="0" y="0"/>
                </a:moveTo>
                <a:lnTo>
                  <a:pt x="5348071" y="0"/>
                </a:lnTo>
                <a:lnTo>
                  <a:pt x="5348071" y="2649682"/>
                </a:lnTo>
                <a:lnTo>
                  <a:pt x="0" y="26496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806045" y="5258714"/>
            <a:ext cx="84020" cy="294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4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●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806045" y="5619411"/>
            <a:ext cx="84020" cy="294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4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●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67679" y="4013766"/>
            <a:ext cx="5706567" cy="720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9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Observation:Someschoolshaveahighpercentageofactivestudents,whileothersshow significantly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lower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engagement. •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Insight:Schoolswithhigherengagementcanserveasmodelsforbestpractices.Schools with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low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engagement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need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targeted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interventions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to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improve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performance.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039841" y="5373014"/>
            <a:ext cx="5049466" cy="720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9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number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of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active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shows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significant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peaks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months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4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5, indicating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strong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engagement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during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these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periods. The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average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learning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also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peaks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early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months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but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declines over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time,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suggesting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initial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high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engagement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tapers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off.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04659" y="5056854"/>
            <a:ext cx="1584597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3"/>
              </a:lnSpc>
            </a:pPr>
            <a:r>
              <a:rPr lang="en-US" sz="1073" spc="12">
                <a:solidFill>
                  <a:srgbClr val="0E0E0E"/>
                </a:solidFill>
                <a:latin typeface="Open Sans"/>
                <a:ea typeface="Open Sans"/>
                <a:cs typeface="Open Sans"/>
                <a:sym typeface="Open Sans"/>
              </a:rPr>
              <a:t>Overall</a:t>
            </a:r>
            <a:r>
              <a:rPr lang="en-US" sz="1073" spc="1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73" spc="12">
                <a:solidFill>
                  <a:srgbClr val="0E0E0E"/>
                </a:solidFill>
                <a:latin typeface="Open Sans"/>
                <a:ea typeface="Open Sans"/>
                <a:cs typeface="Open Sans"/>
                <a:sym typeface="Open Sans"/>
              </a:rPr>
              <a:t>Monthly</a:t>
            </a:r>
            <a:r>
              <a:rPr lang="en-US" sz="1073" spc="1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73" spc="12">
                <a:solidFill>
                  <a:srgbClr val="0E0E0E"/>
                </a:solidFill>
                <a:latin typeface="Open Sans"/>
                <a:ea typeface="Open Sans"/>
                <a:cs typeface="Open Sans"/>
                <a:sym typeface="Open Sans"/>
              </a:rPr>
              <a:t>Trends: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338455" y="935182"/>
            <a:ext cx="5844886" cy="194830"/>
            <a:chOff x="0" y="0"/>
            <a:chExt cx="5715000" cy="190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15000" cy="190500"/>
            </a:xfrm>
            <a:custGeom>
              <a:avLst/>
              <a:gdLst/>
              <a:ahLst/>
              <a:cxnLst/>
              <a:rect r="r" b="b" t="t" l="l"/>
              <a:pathLst>
                <a:path h="190500" w="5715000">
                  <a:moveTo>
                    <a:pt x="0" y="0"/>
                  </a:moveTo>
                  <a:lnTo>
                    <a:pt x="5715000" y="0"/>
                  </a:lnTo>
                  <a:lnTo>
                    <a:pt x="57150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338455" y="2558765"/>
            <a:ext cx="5844886" cy="194830"/>
            <a:chOff x="0" y="0"/>
            <a:chExt cx="5715000" cy="1905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15000" cy="190500"/>
            </a:xfrm>
            <a:custGeom>
              <a:avLst/>
              <a:gdLst/>
              <a:ahLst/>
              <a:cxnLst/>
              <a:rect r="r" b="b" t="t" l="l"/>
              <a:pathLst>
                <a:path h="190500" w="5715000">
                  <a:moveTo>
                    <a:pt x="0" y="0"/>
                  </a:moveTo>
                  <a:lnTo>
                    <a:pt x="5715000" y="0"/>
                  </a:lnTo>
                  <a:lnTo>
                    <a:pt x="57150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6338455" y="922213"/>
            <a:ext cx="116011" cy="189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3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2.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38455" y="2545347"/>
            <a:ext cx="116011" cy="189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3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3.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806045" y="2004306"/>
            <a:ext cx="84020" cy="189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3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●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806045" y="3266743"/>
            <a:ext cx="84020" cy="189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3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●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868266" y="931738"/>
            <a:ext cx="38644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9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737194" y="1112091"/>
            <a:ext cx="4337899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9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shows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consistently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high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engagement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with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relatively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stable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number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of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039841" y="1292435"/>
            <a:ext cx="4830214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9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active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learning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time,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indicating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effective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program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implementation.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207133" y="1472789"/>
            <a:ext cx="3765909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9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also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demonstrate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high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engagement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but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with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more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fluctuation,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039841" y="1653133"/>
            <a:ext cx="4995059" cy="901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9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suggesting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variability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participation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or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external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factors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affecting engagement. District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9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exhibit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lowest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engagement,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both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terms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of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active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students and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learning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time,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indicating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potential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challenges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these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areas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need addressing.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739953" y="2554872"/>
            <a:ext cx="38644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9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039841" y="2735216"/>
            <a:ext cx="4847934" cy="901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9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peaks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engagement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around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months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4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5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could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be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related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to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specific academic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schedules,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such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start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of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new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term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or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preparatory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periods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 exams. The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decline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towards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of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year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may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coincide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with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academic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fatigue, holidays,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or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exam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seasons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reducing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participation.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572250" y="948325"/>
            <a:ext cx="1321938" cy="170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9"/>
              </a:lnSpc>
            </a:pPr>
            <a:r>
              <a:rPr lang="en-US" sz="1073" spc="12">
                <a:solidFill>
                  <a:srgbClr val="0E0E0E"/>
                </a:solidFill>
                <a:latin typeface="Open Sans"/>
                <a:ea typeface="Open Sans"/>
                <a:cs typeface="Open Sans"/>
                <a:sym typeface="Open Sans"/>
              </a:rPr>
              <a:t>District-wise</a:t>
            </a:r>
            <a:r>
              <a:rPr lang="en-US" sz="1073" spc="1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73" spc="12">
                <a:solidFill>
                  <a:srgbClr val="0E0E0E"/>
                </a:solidFill>
                <a:latin typeface="Open Sans"/>
                <a:ea typeface="Open Sans"/>
                <a:cs typeface="Open Sans"/>
                <a:sym typeface="Open Sans"/>
              </a:rPr>
              <a:t>Trends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806045" y="1121616"/>
            <a:ext cx="911120" cy="177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9"/>
              </a:lnSpc>
            </a:pPr>
            <a:r>
              <a:rPr lang="en-US" sz="1073" spc="12">
                <a:solidFill>
                  <a:srgbClr val="0E0E0E"/>
                </a:solidFill>
                <a:latin typeface="Open Sans"/>
                <a:ea typeface="Open Sans"/>
                <a:cs typeface="Open Sans"/>
                <a:sym typeface="Open Sans"/>
              </a:rPr>
              <a:t>●</a:t>
            </a:r>
            <a:r>
              <a:rPr lang="en-US" sz="1073" spc="1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73" spc="12">
                <a:solidFill>
                  <a:srgbClr val="0E0E0E"/>
                </a:solidFill>
                <a:latin typeface="Open Sans"/>
                <a:ea typeface="Open Sans"/>
                <a:cs typeface="Open Sans"/>
                <a:sym typeface="Open Sans"/>
              </a:rPr>
              <a:t>District13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806045" y="1482314"/>
            <a:ext cx="1390459" cy="177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9"/>
              </a:lnSpc>
            </a:pPr>
            <a:r>
              <a:rPr lang="en-US" sz="1073" spc="12">
                <a:solidFill>
                  <a:srgbClr val="0E0E0E"/>
                </a:solidFill>
                <a:latin typeface="Open Sans"/>
                <a:ea typeface="Open Sans"/>
                <a:cs typeface="Open Sans"/>
                <a:sym typeface="Open Sans"/>
              </a:rPr>
              <a:t>●</a:t>
            </a:r>
            <a:r>
              <a:rPr lang="en-US" sz="1073" spc="1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73" spc="12">
                <a:solidFill>
                  <a:srgbClr val="0E0E0E"/>
                </a:solidFill>
                <a:latin typeface="Open Sans"/>
                <a:ea typeface="Open Sans"/>
                <a:cs typeface="Open Sans"/>
                <a:sym typeface="Open Sans"/>
              </a:rPr>
              <a:t>District14and15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572250" y="2571460"/>
            <a:ext cx="2211062" cy="170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9"/>
              </a:lnSpc>
            </a:pPr>
            <a:r>
              <a:rPr lang="en-US" sz="1073" spc="12">
                <a:solidFill>
                  <a:srgbClr val="0E0E0E"/>
                </a:solidFill>
                <a:latin typeface="Open Sans"/>
                <a:ea typeface="Open Sans"/>
                <a:cs typeface="Open Sans"/>
                <a:sym typeface="Open Sans"/>
              </a:rPr>
              <a:t>Seasonal</a:t>
            </a:r>
            <a:r>
              <a:rPr lang="en-US" sz="1073" spc="1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73" spc="12">
                <a:solidFill>
                  <a:srgbClr val="0E0E0E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-US" sz="1073" spc="1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73" spc="12">
                <a:solidFill>
                  <a:srgbClr val="0E0E0E"/>
                </a:solidFill>
                <a:latin typeface="Open Sans"/>
                <a:ea typeface="Open Sans"/>
                <a:cs typeface="Open Sans"/>
                <a:sym typeface="Open Sans"/>
              </a:rPr>
              <a:t>External</a:t>
            </a:r>
            <a:r>
              <a:rPr lang="en-US" sz="1073" spc="1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73" spc="12">
                <a:solidFill>
                  <a:srgbClr val="0E0E0E"/>
                </a:solidFill>
                <a:latin typeface="Open Sans"/>
                <a:ea typeface="Open Sans"/>
                <a:cs typeface="Open Sans"/>
                <a:sym typeface="Open Sans"/>
              </a:rPr>
              <a:t>Influences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806045" y="2735216"/>
            <a:ext cx="84020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9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●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117644" y="7650304"/>
            <a:ext cx="6130633" cy="1558636"/>
            <a:chOff x="0" y="0"/>
            <a:chExt cx="5994400" cy="1524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5867400" cy="203200"/>
            </a:xfrm>
            <a:custGeom>
              <a:avLst/>
              <a:gdLst/>
              <a:ahLst/>
              <a:cxnLst/>
              <a:rect r="r" b="b" t="t" l="l"/>
              <a:pathLst>
                <a:path h="203200" w="5867400">
                  <a:moveTo>
                    <a:pt x="0" y="0"/>
                  </a:moveTo>
                  <a:lnTo>
                    <a:pt x="5867400" y="0"/>
                  </a:lnTo>
                  <a:lnTo>
                    <a:pt x="5867400" y="203200"/>
                  </a:lnTo>
                  <a:lnTo>
                    <a:pt x="0" y="2032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15900" y="381000"/>
              <a:ext cx="5715000" cy="190500"/>
            </a:xfrm>
            <a:custGeom>
              <a:avLst/>
              <a:gdLst/>
              <a:ahLst/>
              <a:cxnLst/>
              <a:rect r="r" b="b" t="t" l="l"/>
              <a:pathLst>
                <a:path h="190500" w="5715000">
                  <a:moveTo>
                    <a:pt x="0" y="0"/>
                  </a:moveTo>
                  <a:lnTo>
                    <a:pt x="5715000" y="0"/>
                  </a:lnTo>
                  <a:lnTo>
                    <a:pt x="57150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215900" y="558800"/>
              <a:ext cx="5715000" cy="190500"/>
            </a:xfrm>
            <a:custGeom>
              <a:avLst/>
              <a:gdLst/>
              <a:ahLst/>
              <a:cxnLst/>
              <a:rect r="r" b="b" t="t" l="l"/>
              <a:pathLst>
                <a:path h="190500" w="5715000">
                  <a:moveTo>
                    <a:pt x="0" y="0"/>
                  </a:moveTo>
                  <a:lnTo>
                    <a:pt x="5715000" y="0"/>
                  </a:lnTo>
                  <a:lnTo>
                    <a:pt x="57150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15900" y="736600"/>
              <a:ext cx="5715000" cy="190500"/>
            </a:xfrm>
            <a:custGeom>
              <a:avLst/>
              <a:gdLst/>
              <a:ahLst/>
              <a:cxnLst/>
              <a:rect r="r" b="b" t="t" l="l"/>
              <a:pathLst>
                <a:path h="190500" w="5715000">
                  <a:moveTo>
                    <a:pt x="0" y="0"/>
                  </a:moveTo>
                  <a:lnTo>
                    <a:pt x="5715000" y="0"/>
                  </a:lnTo>
                  <a:lnTo>
                    <a:pt x="57150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15900" y="914400"/>
              <a:ext cx="5715000" cy="190500"/>
            </a:xfrm>
            <a:custGeom>
              <a:avLst/>
              <a:gdLst/>
              <a:ahLst/>
              <a:cxnLst/>
              <a:rect r="r" b="b" t="t" l="l"/>
              <a:pathLst>
                <a:path h="190500" w="5715000">
                  <a:moveTo>
                    <a:pt x="0" y="0"/>
                  </a:moveTo>
                  <a:lnTo>
                    <a:pt x="5715000" y="0"/>
                  </a:lnTo>
                  <a:lnTo>
                    <a:pt x="57150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15900" y="1092200"/>
              <a:ext cx="5715000" cy="190500"/>
            </a:xfrm>
            <a:custGeom>
              <a:avLst/>
              <a:gdLst/>
              <a:ahLst/>
              <a:cxnLst/>
              <a:rect r="r" b="b" t="t" l="l"/>
              <a:pathLst>
                <a:path h="190500" w="5715000">
                  <a:moveTo>
                    <a:pt x="0" y="0"/>
                  </a:moveTo>
                  <a:lnTo>
                    <a:pt x="5715000" y="0"/>
                  </a:lnTo>
                  <a:lnTo>
                    <a:pt x="57150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15900" y="1270000"/>
              <a:ext cx="5715000" cy="190500"/>
            </a:xfrm>
            <a:custGeom>
              <a:avLst/>
              <a:gdLst/>
              <a:ahLst/>
              <a:cxnLst/>
              <a:rect r="r" b="b" t="t" l="l"/>
              <a:pathLst>
                <a:path h="190500" w="5715000">
                  <a:moveTo>
                    <a:pt x="0" y="0"/>
                  </a:moveTo>
                  <a:lnTo>
                    <a:pt x="5715000" y="0"/>
                  </a:lnTo>
                  <a:lnTo>
                    <a:pt x="57150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6591733" y="954665"/>
            <a:ext cx="6078682" cy="6468341"/>
          </a:xfrm>
          <a:custGeom>
            <a:avLst/>
            <a:gdLst/>
            <a:ahLst/>
            <a:cxnLst/>
            <a:rect r="r" b="b" t="t" l="l"/>
            <a:pathLst>
              <a:path h="6468341" w="6078682">
                <a:moveTo>
                  <a:pt x="0" y="0"/>
                </a:moveTo>
                <a:lnTo>
                  <a:pt x="6078682" y="0"/>
                </a:lnTo>
                <a:lnTo>
                  <a:pt x="6078682" y="6468341"/>
                </a:lnTo>
                <a:lnTo>
                  <a:pt x="0" y="64683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182591" y="7706526"/>
            <a:ext cx="2018278" cy="187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4"/>
              </a:lnSpc>
            </a:pPr>
            <a:r>
              <a:rPr lang="en-US" sz="1125" spc="-11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1.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Overall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Engagement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Trends: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338455" y="8028075"/>
            <a:ext cx="84020" cy="189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3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●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338455" y="8569107"/>
            <a:ext cx="84020" cy="189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3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●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572250" y="8037600"/>
            <a:ext cx="5544430" cy="1081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9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Peak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Engagement: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highest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engagement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terms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of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active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observed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fourth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fifth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months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(April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May).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This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could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be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attributed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to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start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of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new academic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term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or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focused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intervention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period. Declining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Engagement: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There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noticeable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decline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both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active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learning time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towards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of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year.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This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might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be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due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to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academic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fatigue,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exam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periods,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or holidays.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182591" y="935182"/>
            <a:ext cx="6000750" cy="207815"/>
            <a:chOff x="0" y="0"/>
            <a:chExt cx="5867400" cy="203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67400" cy="203200"/>
            </a:xfrm>
            <a:custGeom>
              <a:avLst/>
              <a:gdLst/>
              <a:ahLst/>
              <a:cxnLst/>
              <a:rect r="r" b="b" t="t" l="l"/>
              <a:pathLst>
                <a:path h="203200" w="5867400">
                  <a:moveTo>
                    <a:pt x="0" y="0"/>
                  </a:moveTo>
                  <a:lnTo>
                    <a:pt x="5867400" y="0"/>
                  </a:lnTo>
                  <a:lnTo>
                    <a:pt x="5867400" y="203200"/>
                  </a:lnTo>
                  <a:lnTo>
                    <a:pt x="0" y="2032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182591" y="2039213"/>
            <a:ext cx="6000750" cy="207815"/>
            <a:chOff x="0" y="0"/>
            <a:chExt cx="5867400" cy="203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867400" cy="203200"/>
            </a:xfrm>
            <a:custGeom>
              <a:avLst/>
              <a:gdLst/>
              <a:ahLst/>
              <a:cxnLst/>
              <a:rect r="r" b="b" t="t" l="l"/>
              <a:pathLst>
                <a:path h="203200" w="5867400">
                  <a:moveTo>
                    <a:pt x="0" y="0"/>
                  </a:moveTo>
                  <a:lnTo>
                    <a:pt x="5867400" y="0"/>
                  </a:lnTo>
                  <a:lnTo>
                    <a:pt x="5867400" y="203200"/>
                  </a:lnTo>
                  <a:lnTo>
                    <a:pt x="0" y="2032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6273508" y="1207943"/>
            <a:ext cx="5974769" cy="675406"/>
            <a:chOff x="0" y="0"/>
            <a:chExt cx="5842000" cy="660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3500" y="63500"/>
              <a:ext cx="5715000" cy="190500"/>
            </a:xfrm>
            <a:custGeom>
              <a:avLst/>
              <a:gdLst/>
              <a:ahLst/>
              <a:cxnLst/>
              <a:rect r="r" b="b" t="t" l="l"/>
              <a:pathLst>
                <a:path h="190500" w="5715000">
                  <a:moveTo>
                    <a:pt x="0" y="0"/>
                  </a:moveTo>
                  <a:lnTo>
                    <a:pt x="5715000" y="0"/>
                  </a:lnTo>
                  <a:lnTo>
                    <a:pt x="57150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3500" y="228600"/>
              <a:ext cx="5715000" cy="190500"/>
            </a:xfrm>
            <a:custGeom>
              <a:avLst/>
              <a:gdLst/>
              <a:ahLst/>
              <a:cxnLst/>
              <a:rect r="r" b="b" t="t" l="l"/>
              <a:pathLst>
                <a:path h="190500" w="5715000">
                  <a:moveTo>
                    <a:pt x="0" y="0"/>
                  </a:moveTo>
                  <a:lnTo>
                    <a:pt x="5715000" y="0"/>
                  </a:lnTo>
                  <a:lnTo>
                    <a:pt x="57150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63500" y="406400"/>
              <a:ext cx="5715000" cy="190500"/>
            </a:xfrm>
            <a:custGeom>
              <a:avLst/>
              <a:gdLst/>
              <a:ahLst/>
              <a:cxnLst/>
              <a:rect r="r" b="b" t="t" l="l"/>
              <a:pathLst>
                <a:path h="190500" w="5715000">
                  <a:moveTo>
                    <a:pt x="0" y="0"/>
                  </a:moveTo>
                  <a:lnTo>
                    <a:pt x="5715000" y="0"/>
                  </a:lnTo>
                  <a:lnTo>
                    <a:pt x="57150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6273508" y="2311974"/>
            <a:ext cx="5974769" cy="1220938"/>
            <a:chOff x="0" y="0"/>
            <a:chExt cx="5842000" cy="1193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63500" y="63500"/>
              <a:ext cx="5715000" cy="190500"/>
            </a:xfrm>
            <a:custGeom>
              <a:avLst/>
              <a:gdLst/>
              <a:ahLst/>
              <a:cxnLst/>
              <a:rect r="r" b="b" t="t" l="l"/>
              <a:pathLst>
                <a:path h="190500" w="5715000">
                  <a:moveTo>
                    <a:pt x="0" y="0"/>
                  </a:moveTo>
                  <a:lnTo>
                    <a:pt x="5715000" y="0"/>
                  </a:lnTo>
                  <a:lnTo>
                    <a:pt x="57150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63500" y="241300"/>
              <a:ext cx="5715000" cy="190500"/>
            </a:xfrm>
            <a:custGeom>
              <a:avLst/>
              <a:gdLst/>
              <a:ahLst/>
              <a:cxnLst/>
              <a:rect r="r" b="b" t="t" l="l"/>
              <a:pathLst>
                <a:path h="190500" w="5715000">
                  <a:moveTo>
                    <a:pt x="0" y="0"/>
                  </a:moveTo>
                  <a:lnTo>
                    <a:pt x="5715000" y="0"/>
                  </a:lnTo>
                  <a:lnTo>
                    <a:pt x="57150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63500" y="419100"/>
              <a:ext cx="5715000" cy="190500"/>
            </a:xfrm>
            <a:custGeom>
              <a:avLst/>
              <a:gdLst/>
              <a:ahLst/>
              <a:cxnLst/>
              <a:rect r="r" b="b" t="t" l="l"/>
              <a:pathLst>
                <a:path h="190500" w="5715000">
                  <a:moveTo>
                    <a:pt x="0" y="0"/>
                  </a:moveTo>
                  <a:lnTo>
                    <a:pt x="5715000" y="0"/>
                  </a:lnTo>
                  <a:lnTo>
                    <a:pt x="57150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3500" y="584200"/>
              <a:ext cx="5715000" cy="190500"/>
            </a:xfrm>
            <a:custGeom>
              <a:avLst/>
              <a:gdLst/>
              <a:ahLst/>
              <a:cxnLst/>
              <a:rect r="r" b="b" t="t" l="l"/>
              <a:pathLst>
                <a:path h="190500" w="5715000">
                  <a:moveTo>
                    <a:pt x="0" y="0"/>
                  </a:moveTo>
                  <a:lnTo>
                    <a:pt x="5715000" y="0"/>
                  </a:lnTo>
                  <a:lnTo>
                    <a:pt x="57150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63500" y="762000"/>
              <a:ext cx="5715000" cy="190500"/>
            </a:xfrm>
            <a:custGeom>
              <a:avLst/>
              <a:gdLst/>
              <a:ahLst/>
              <a:cxnLst/>
              <a:rect r="r" b="b" t="t" l="l"/>
              <a:pathLst>
                <a:path h="190500" w="5715000">
                  <a:moveTo>
                    <a:pt x="0" y="0"/>
                  </a:moveTo>
                  <a:lnTo>
                    <a:pt x="5715000" y="0"/>
                  </a:lnTo>
                  <a:lnTo>
                    <a:pt x="57150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63500" y="939800"/>
              <a:ext cx="5715000" cy="190500"/>
            </a:xfrm>
            <a:custGeom>
              <a:avLst/>
              <a:gdLst/>
              <a:ahLst/>
              <a:cxnLst/>
              <a:rect r="r" b="b" t="t" l="l"/>
              <a:pathLst>
                <a:path h="190500" w="5715000">
                  <a:moveTo>
                    <a:pt x="0" y="0"/>
                  </a:moveTo>
                  <a:lnTo>
                    <a:pt x="5715000" y="0"/>
                  </a:lnTo>
                  <a:lnTo>
                    <a:pt x="57150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6117644" y="3623839"/>
            <a:ext cx="6130633" cy="1194948"/>
            <a:chOff x="0" y="0"/>
            <a:chExt cx="5994400" cy="1168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63500" y="63500"/>
              <a:ext cx="5867400" cy="203200"/>
            </a:xfrm>
            <a:custGeom>
              <a:avLst/>
              <a:gdLst/>
              <a:ahLst/>
              <a:cxnLst/>
              <a:rect r="r" b="b" t="t" l="l"/>
              <a:pathLst>
                <a:path h="203200" w="5867400">
                  <a:moveTo>
                    <a:pt x="0" y="0"/>
                  </a:moveTo>
                  <a:lnTo>
                    <a:pt x="5867400" y="0"/>
                  </a:lnTo>
                  <a:lnTo>
                    <a:pt x="5867400" y="203200"/>
                  </a:lnTo>
                  <a:lnTo>
                    <a:pt x="0" y="2032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215900" y="393700"/>
              <a:ext cx="5715000" cy="190500"/>
            </a:xfrm>
            <a:custGeom>
              <a:avLst/>
              <a:gdLst/>
              <a:ahLst/>
              <a:cxnLst/>
              <a:rect r="r" b="b" t="t" l="l"/>
              <a:pathLst>
                <a:path h="190500" w="5715000">
                  <a:moveTo>
                    <a:pt x="0" y="0"/>
                  </a:moveTo>
                  <a:lnTo>
                    <a:pt x="5715000" y="0"/>
                  </a:lnTo>
                  <a:lnTo>
                    <a:pt x="57150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15900" y="558800"/>
              <a:ext cx="5715000" cy="190500"/>
            </a:xfrm>
            <a:custGeom>
              <a:avLst/>
              <a:gdLst/>
              <a:ahLst/>
              <a:cxnLst/>
              <a:rect r="r" b="b" t="t" l="l"/>
              <a:pathLst>
                <a:path h="190500" w="5715000">
                  <a:moveTo>
                    <a:pt x="0" y="0"/>
                  </a:moveTo>
                  <a:lnTo>
                    <a:pt x="5715000" y="0"/>
                  </a:lnTo>
                  <a:lnTo>
                    <a:pt x="57150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15900" y="736600"/>
              <a:ext cx="5715000" cy="190500"/>
            </a:xfrm>
            <a:custGeom>
              <a:avLst/>
              <a:gdLst/>
              <a:ahLst/>
              <a:cxnLst/>
              <a:rect r="r" b="b" t="t" l="l"/>
              <a:pathLst>
                <a:path h="190500" w="5715000">
                  <a:moveTo>
                    <a:pt x="0" y="0"/>
                  </a:moveTo>
                  <a:lnTo>
                    <a:pt x="5715000" y="0"/>
                  </a:lnTo>
                  <a:lnTo>
                    <a:pt x="57150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15900" y="914400"/>
              <a:ext cx="5715000" cy="190500"/>
            </a:xfrm>
            <a:custGeom>
              <a:avLst/>
              <a:gdLst/>
              <a:ahLst/>
              <a:cxnLst/>
              <a:rect r="r" b="b" t="t" l="l"/>
              <a:pathLst>
                <a:path h="190500" w="5715000">
                  <a:moveTo>
                    <a:pt x="0" y="0"/>
                  </a:moveTo>
                  <a:lnTo>
                    <a:pt x="5715000" y="0"/>
                  </a:lnTo>
                  <a:lnTo>
                    <a:pt x="57150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6124142" y="4827155"/>
            <a:ext cx="4383665" cy="3682278"/>
          </a:xfrm>
          <a:custGeom>
            <a:avLst/>
            <a:gdLst/>
            <a:ahLst/>
            <a:cxnLst/>
            <a:rect r="r" b="b" t="t" l="l"/>
            <a:pathLst>
              <a:path h="3682278" w="4383665">
                <a:moveTo>
                  <a:pt x="0" y="0"/>
                </a:moveTo>
                <a:lnTo>
                  <a:pt x="4383665" y="0"/>
                </a:lnTo>
                <a:lnTo>
                  <a:pt x="4383665" y="3682279"/>
                </a:lnTo>
                <a:lnTo>
                  <a:pt x="0" y="36822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6182591" y="2039129"/>
            <a:ext cx="1707398" cy="187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4"/>
              </a:lnSpc>
            </a:pPr>
            <a:r>
              <a:rPr lang="en-US" sz="1125" spc="-11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3.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District-wise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Disparities: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182591" y="932488"/>
            <a:ext cx="1961534" cy="187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4"/>
              </a:lnSpc>
            </a:pPr>
            <a:r>
              <a:rPr lang="en-US" sz="1125" spc="-11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2.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Learning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Consistency: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182591" y="3686832"/>
            <a:ext cx="2372118" cy="187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4"/>
              </a:lnSpc>
            </a:pPr>
            <a:r>
              <a:rPr lang="en-US" sz="1125" spc="-11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4.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Seasonal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External</a:t>
            </a:r>
            <a:r>
              <a:rPr lang="en-US" sz="1125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125" spc="-11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Influences: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338455" y="1254027"/>
            <a:ext cx="84020" cy="189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3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●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338455" y="4008371"/>
            <a:ext cx="84020" cy="189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3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●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572250" y="1263552"/>
            <a:ext cx="5520924" cy="540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9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average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learning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starts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strong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but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steadily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declines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over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months. This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indicates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initial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enthusiasm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or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compliance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with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program,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which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fades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over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time. Sustained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engagement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remains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challenge.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572250" y="4017896"/>
            <a:ext cx="5513588" cy="720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9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Peaks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engagement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around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certain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months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(April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May)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suggest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external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academic schedules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or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targeted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intervention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periods.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decline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towards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of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year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aligns with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common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academic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cycles,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indicating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need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strategies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to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maintain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engagement during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these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periods.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338455" y="2370203"/>
            <a:ext cx="5875280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9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●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HighEngagementDistricts:Districtslike13,14,and15consistentlyshowhighengagement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572250" y="2550547"/>
            <a:ext cx="5435618" cy="360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9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both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active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learning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time.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These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districts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likely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have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better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infrastructure, more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effective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teacher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engagement,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or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other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supportive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factors.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338455" y="2911255"/>
            <a:ext cx="5774543" cy="1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9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●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LowEngagementDistricts:Districts10and9showsignificantlylowerengagement.These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572250" y="3091599"/>
            <a:ext cx="5332709" cy="360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9"/>
              </a:lnSpc>
            </a:pP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districts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might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challenges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such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inadequate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infrastructure,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less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effective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teacher training,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or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socio-economic</a:t>
            </a:r>
            <a:r>
              <a:rPr lang="en-US" sz="1073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73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barriers.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104659" y="8555174"/>
            <a:ext cx="5999708" cy="515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2"/>
              </a:lnSpc>
            </a:pP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1.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Correlation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Analysis: Heatmap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Analysis: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heatmap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shows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correlation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between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number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of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active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students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average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learning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24142" y="1641702"/>
            <a:ext cx="6078682" cy="4636943"/>
          </a:xfrm>
          <a:custGeom>
            <a:avLst/>
            <a:gdLst/>
            <a:ahLst/>
            <a:cxnLst/>
            <a:rect r="r" b="b" t="t" l="l"/>
            <a:pathLst>
              <a:path h="4636943" w="6078682">
                <a:moveTo>
                  <a:pt x="0" y="0"/>
                </a:moveTo>
                <a:lnTo>
                  <a:pt x="6078682" y="0"/>
                </a:lnTo>
                <a:lnTo>
                  <a:pt x="6078682" y="4636943"/>
                </a:lnTo>
                <a:lnTo>
                  <a:pt x="0" y="46369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104659" y="930997"/>
            <a:ext cx="6014057" cy="515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2"/>
              </a:lnSpc>
            </a:pP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Weak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Correlation: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correlation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coefficient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is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close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to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zero,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indicating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weak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linear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relationship between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two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variables.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This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suggests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simply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increasing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number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of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active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students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may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 directly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lead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to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longer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learning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104659" y="6496147"/>
            <a:ext cx="6171119" cy="1031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2"/>
              </a:lnSpc>
            </a:pP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2.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Heatmap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of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Active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Students:¶ Visualization: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heatmap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visualizes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number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of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active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students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across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different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months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districts. High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Engagement: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Districts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13,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14,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15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consistently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show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high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numbers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of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active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students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across most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months,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reinforcing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their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strong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engagement. Peak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Periods: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concentration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of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active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students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in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certain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months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(like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April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May)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is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evident, aligning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with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earlier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observations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of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peak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engagement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during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these</a:t>
            </a:r>
            <a:r>
              <a:rPr lang="en-US" sz="1022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022" spc="-10">
                <a:solidFill>
                  <a:srgbClr val="0E0E0E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periods.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DAGJ5G3cY8E</dc:identifier>
  <dcterms:modified xsi:type="dcterms:W3CDTF">2011-08-01T06:04:30Z</dcterms:modified>
  <cp:revision>1</cp:revision>
  <dc:title>Comprehensive Report on Khan Academy;s Program Implementation and Engagement Analysis on Indian Schools:</dc:title>
</cp:coreProperties>
</file>