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Merriweather"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6b7efa922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6b7efa922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46b7efa922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6b7efa92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6b7efa922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46b7efa922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6b7efa922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6b7efa922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46b7efa922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6b7efa922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6b7efa922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46b7efa922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6b7efa922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6b7efa922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46b7efa922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6b7efa922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6b7efa922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46b7efa922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268278" y="705802"/>
            <a:ext cx="9181075" cy="984886"/>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000"/>
              <a:buFont typeface="Times New Roman"/>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404949" y="1854926"/>
            <a:ext cx="11168742" cy="434426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IN"/>
              <a:t>1</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1268278" y="705802"/>
            <a:ext cx="9181075" cy="984886"/>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1268278" y="705802"/>
            <a:ext cx="9181075" cy="984886"/>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8200" y="987424"/>
            <a:ext cx="3933825" cy="1069975"/>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72891" y="987425"/>
            <a:ext cx="6182497" cy="4873626"/>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987424"/>
            <a:ext cx="3933825" cy="1069975"/>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68278" y="705802"/>
            <a:ext cx="9181075" cy="984886"/>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000"/>
              <a:buFont typeface="Times New Roman"/>
              <a:buNone/>
              <a:defRPr sz="40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IN"/>
              <a:t>1</a:t>
            </a:r>
            <a:endParaRPr sz="1400">
              <a:solidFill>
                <a:srgbClr val="000000"/>
              </a:solidFill>
              <a:latin typeface="Arial"/>
              <a:ea typeface="Arial"/>
              <a:cs typeface="Arial"/>
              <a:sym typeface="Arial"/>
            </a:endParaRPr>
          </a:p>
        </p:txBody>
      </p:sp>
      <p:pic>
        <p:nvPicPr>
          <p:cNvPr id="15" name="Google Shape;15;p1"/>
          <p:cNvPicPr preferRelativeResize="0"/>
          <p:nvPr/>
        </p:nvPicPr>
        <p:blipFill rotWithShape="1">
          <a:blip r:embed="rId13">
            <a:alphaModFix/>
          </a:blip>
          <a:srcRect/>
          <a:stretch/>
        </p:blipFill>
        <p:spPr>
          <a:xfrm>
            <a:off x="10449353" y="325938"/>
            <a:ext cx="1446786" cy="379864"/>
          </a:xfrm>
          <a:prstGeom prst="rect">
            <a:avLst/>
          </a:prstGeom>
          <a:noFill/>
          <a:ln>
            <a:noFill/>
          </a:ln>
        </p:spPr>
      </p:pic>
      <p:pic>
        <p:nvPicPr>
          <p:cNvPr id="16" name="Google Shape;16;p1"/>
          <p:cNvPicPr preferRelativeResize="0"/>
          <p:nvPr/>
        </p:nvPicPr>
        <p:blipFill rotWithShape="1">
          <a:blip r:embed="rId14">
            <a:alphaModFix/>
          </a:blip>
          <a:srcRect/>
          <a:stretch/>
        </p:blipFill>
        <p:spPr>
          <a:xfrm>
            <a:off x="0" y="177766"/>
            <a:ext cx="1268279" cy="8150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1391478" y="344557"/>
            <a:ext cx="9144000" cy="319377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Times New Roman"/>
              <a:buNone/>
            </a:pPr>
            <a:r>
              <a:rPr lang="en-IN" sz="2800"/>
              <a:t>LENDING CLUB CASE STUDY </a:t>
            </a:r>
            <a:br>
              <a:rPr lang="en-IN" sz="2800"/>
            </a:br>
            <a:br>
              <a:rPr lang="en-IN" sz="2800"/>
            </a:br>
            <a:r>
              <a:rPr lang="en-IN" sz="2800"/>
              <a:t>SUBMISSION </a:t>
            </a:r>
            <a:endParaRPr/>
          </a:p>
        </p:txBody>
      </p:sp>
      <p:sp>
        <p:nvSpPr>
          <p:cNvPr id="91" name="Google Shape;91;p13"/>
          <p:cNvSpPr txBox="1">
            <a:spLocks noGrp="1"/>
          </p:cNvSpPr>
          <p:nvPr>
            <p:ph type="subTitle" idx="1"/>
          </p:nvPr>
        </p:nvSpPr>
        <p:spPr>
          <a:xfrm>
            <a:off x="388442" y="4793845"/>
            <a:ext cx="6138856" cy="1531917"/>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110"/>
              <a:buNone/>
            </a:pPr>
            <a:r>
              <a:rPr lang="en-IN" sz="1650" b="1"/>
              <a:t>Submitted By:</a:t>
            </a:r>
            <a:endParaRPr sz="1650" b="1"/>
          </a:p>
          <a:p>
            <a:pPr marL="457200" lvl="0" indent="-457200" algn="l" rtl="0">
              <a:lnSpc>
                <a:spcPct val="70000"/>
              </a:lnSpc>
              <a:spcBef>
                <a:spcPts val="1000"/>
              </a:spcBef>
              <a:spcAft>
                <a:spcPts val="0"/>
              </a:spcAft>
              <a:buClr>
                <a:schemeClr val="dk1"/>
              </a:buClr>
              <a:buSzPts val="1665"/>
              <a:buFont typeface="Calibri"/>
              <a:buAutoNum type="arabicPeriod"/>
            </a:pPr>
            <a:r>
              <a:rPr lang="en-IN" sz="1665" b="1"/>
              <a:t> Rajeev Agarwal</a:t>
            </a:r>
            <a:endParaRPr b="1"/>
          </a:p>
          <a:p>
            <a:pPr marL="457200" lvl="0" indent="-457200" algn="l" rtl="0">
              <a:lnSpc>
                <a:spcPct val="70000"/>
              </a:lnSpc>
              <a:spcBef>
                <a:spcPts val="1000"/>
              </a:spcBef>
              <a:spcAft>
                <a:spcPts val="0"/>
              </a:spcAft>
              <a:buClr>
                <a:schemeClr val="dk1"/>
              </a:buClr>
              <a:buSzPts val="1665"/>
              <a:buFont typeface="Calibri"/>
              <a:buAutoNum type="arabicPeriod"/>
            </a:pPr>
            <a:r>
              <a:rPr lang="en-IN" sz="1665" b="1"/>
              <a:t> Pradeep Bhaganna</a:t>
            </a:r>
            <a:endParaRPr b="1"/>
          </a:p>
          <a:p>
            <a:pPr marL="457200" lvl="0" indent="-457200" algn="l" rtl="0">
              <a:lnSpc>
                <a:spcPct val="70000"/>
              </a:lnSpc>
              <a:spcBef>
                <a:spcPts val="1000"/>
              </a:spcBef>
              <a:spcAft>
                <a:spcPts val="0"/>
              </a:spcAft>
              <a:buClr>
                <a:schemeClr val="dk1"/>
              </a:buClr>
              <a:buSzPts val="1665"/>
              <a:buFont typeface="Calibri"/>
              <a:buAutoNum type="arabicPeriod"/>
            </a:pPr>
            <a:r>
              <a:rPr lang="en-IN" sz="1665" b="1"/>
              <a:t> Vivek Mallampalli</a:t>
            </a:r>
            <a:endParaRPr b="1"/>
          </a:p>
          <a:p>
            <a:pPr marL="457200" lvl="0" indent="-351472" algn="l" rtl="0">
              <a:lnSpc>
                <a:spcPct val="70000"/>
              </a:lnSpc>
              <a:spcBef>
                <a:spcPts val="1000"/>
              </a:spcBef>
              <a:spcAft>
                <a:spcPts val="0"/>
              </a:spcAft>
              <a:buClr>
                <a:schemeClr val="dk1"/>
              </a:buClr>
              <a:buSzPts val="1665"/>
              <a:buFont typeface="Calibri"/>
              <a:buNone/>
            </a:pPr>
            <a:endParaRPr sz="166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2"/>
          <p:cNvPicPr preferRelativeResize="0"/>
          <p:nvPr/>
        </p:nvPicPr>
        <p:blipFill>
          <a:blip r:embed="rId3">
            <a:alphaModFix/>
          </a:blip>
          <a:stretch>
            <a:fillRect/>
          </a:stretch>
        </p:blipFill>
        <p:spPr>
          <a:xfrm>
            <a:off x="0" y="0"/>
            <a:ext cx="12192001" cy="6857999"/>
          </a:xfrm>
          <a:prstGeom prst="rect">
            <a:avLst/>
          </a:prstGeom>
          <a:noFill/>
          <a:ln>
            <a:noFill/>
          </a:ln>
        </p:spPr>
      </p:pic>
      <p:sp>
        <p:nvSpPr>
          <p:cNvPr id="152" name="Google Shape;152;p22"/>
          <p:cNvSpPr txBox="1"/>
          <p:nvPr/>
        </p:nvSpPr>
        <p:spPr>
          <a:xfrm>
            <a:off x="2839750" y="82350"/>
            <a:ext cx="6886500" cy="46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a:t>Correlation Heat Map of Numerical Variables</a:t>
            </a: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136469" y="640080"/>
            <a:ext cx="9313800" cy="856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a:t>Correlation Heat Map Explained</a:t>
            </a:r>
            <a:endParaRPr b="1"/>
          </a:p>
        </p:txBody>
      </p:sp>
      <p:sp>
        <p:nvSpPr>
          <p:cNvPr id="159" name="Google Shape;159;p23"/>
          <p:cNvSpPr txBox="1">
            <a:spLocks noGrp="1"/>
          </p:cNvSpPr>
          <p:nvPr>
            <p:ph type="body" idx="1"/>
          </p:nvPr>
        </p:nvSpPr>
        <p:spPr>
          <a:xfrm>
            <a:off x="404950" y="1382575"/>
            <a:ext cx="11168700" cy="5294400"/>
          </a:xfrm>
          <a:prstGeom prst="rect">
            <a:avLst/>
          </a:prstGeom>
        </p:spPr>
        <p:txBody>
          <a:bodyPr spcFirstLastPara="1" wrap="square" lIns="91425" tIns="45700" rIns="91425" bIns="45700" anchor="t" anchorCtr="0">
            <a:noAutofit/>
          </a:bodyPr>
          <a:lstStyle/>
          <a:p>
            <a:pPr marL="190500" marR="190500" lvl="0" indent="0" algn="l" rtl="0">
              <a:lnSpc>
                <a:spcPct val="100000"/>
              </a:lnSpc>
              <a:spcBef>
                <a:spcPts val="1000"/>
              </a:spcBef>
              <a:spcAft>
                <a:spcPts val="0"/>
              </a:spcAft>
              <a:buNone/>
            </a:pPr>
            <a:r>
              <a:rPr lang="en-IN" sz="1500" b="1"/>
              <a:t>Continuous Variables with strong negative correlation with loan default (where loan_status:0=Not default,1=Default):</a:t>
            </a:r>
            <a:endParaRPr sz="1500" b="1"/>
          </a:p>
          <a:p>
            <a:pPr marL="457200" marR="190500" lvl="0" indent="-323850" algn="l" rtl="0">
              <a:lnSpc>
                <a:spcPct val="100000"/>
              </a:lnSpc>
              <a:spcBef>
                <a:spcPts val="1000"/>
              </a:spcBef>
              <a:spcAft>
                <a:spcPts val="0"/>
              </a:spcAft>
              <a:buSzPts val="1500"/>
              <a:buFont typeface="Times New Roman"/>
              <a:buChar char="•"/>
            </a:pPr>
            <a:r>
              <a:rPr lang="en-IN" sz="1500"/>
              <a:t>total_rec_prncp (-0.49) : Loans with higher principal received to-date are less likely to default.</a:t>
            </a:r>
            <a:endParaRPr sz="1500"/>
          </a:p>
          <a:p>
            <a:pPr marL="457200" marR="190500" lvl="0" indent="-323850" algn="l" rtl="0">
              <a:lnSpc>
                <a:spcPct val="100000"/>
              </a:lnSpc>
              <a:spcBef>
                <a:spcPts val="0"/>
              </a:spcBef>
              <a:spcAft>
                <a:spcPts val="0"/>
              </a:spcAft>
              <a:buSzPts val="1500"/>
              <a:buFont typeface="Times New Roman"/>
              <a:buChar char="•"/>
            </a:pPr>
            <a:r>
              <a:rPr lang="en-IN" sz="1500"/>
              <a:t>account_age(-0.25) : Loans with higher account age are less likely to default. Newer loans have more probability to get defaulted.</a:t>
            </a:r>
            <a:endParaRPr sz="1500"/>
          </a:p>
          <a:p>
            <a:pPr marL="457200" marR="190500" lvl="0" indent="-323850" algn="l" rtl="0">
              <a:lnSpc>
                <a:spcPct val="100000"/>
              </a:lnSpc>
              <a:spcBef>
                <a:spcPts val="0"/>
              </a:spcBef>
              <a:spcAft>
                <a:spcPts val="0"/>
              </a:spcAft>
              <a:buSzPts val="1500"/>
              <a:buFont typeface="Times New Roman"/>
              <a:buChar char="•"/>
            </a:pPr>
            <a:r>
              <a:rPr lang="en-IN" sz="1500"/>
              <a:t>total_pymnt and total_pymnt_inv (-0.23) : Loans with higher total payment received are less likely to default.</a:t>
            </a:r>
            <a:endParaRPr sz="1500"/>
          </a:p>
          <a:p>
            <a:pPr marL="457200" marR="190500" lvl="0" indent="-323850" algn="l" rtl="0">
              <a:lnSpc>
                <a:spcPct val="100000"/>
              </a:lnSpc>
              <a:spcBef>
                <a:spcPts val="0"/>
              </a:spcBef>
              <a:spcAft>
                <a:spcPts val="0"/>
              </a:spcAft>
              <a:buSzPts val="1500"/>
              <a:buFont typeface="Times New Roman"/>
              <a:buChar char="•"/>
            </a:pPr>
            <a:r>
              <a:rPr lang="en-IN" sz="1500"/>
              <a:t>last_pymnt_amnt (-0.21) : Loans where last payment amount was higher are less likely to default. </a:t>
            </a:r>
            <a:endParaRPr sz="1500"/>
          </a:p>
          <a:p>
            <a:pPr marL="190500" marR="190500" lvl="0" indent="0" algn="l" rtl="0">
              <a:lnSpc>
                <a:spcPct val="100000"/>
              </a:lnSpc>
              <a:spcBef>
                <a:spcPts val="2000"/>
              </a:spcBef>
              <a:spcAft>
                <a:spcPts val="0"/>
              </a:spcAft>
              <a:buNone/>
            </a:pPr>
            <a:r>
              <a:rPr lang="en-IN" sz="1500" b="1"/>
              <a:t>Continuous Variables with strong positive correlation with loan default (where loan_status:0=Not default,1=Default):</a:t>
            </a:r>
            <a:endParaRPr sz="1500"/>
          </a:p>
          <a:p>
            <a:pPr marL="457200" marR="190500" lvl="0" indent="-323850" algn="l" rtl="0">
              <a:lnSpc>
                <a:spcPct val="100000"/>
              </a:lnSpc>
              <a:spcBef>
                <a:spcPts val="2200"/>
              </a:spcBef>
              <a:spcAft>
                <a:spcPts val="0"/>
              </a:spcAft>
              <a:buSzPts val="1500"/>
              <a:buFont typeface="Times New Roman"/>
              <a:buChar char="•"/>
            </a:pPr>
            <a:r>
              <a:rPr lang="en-IN" sz="1500"/>
              <a:t>int_rate (0.20) : Loans with higher interest rate are more likely to default.</a:t>
            </a:r>
            <a:endParaRPr sz="1500"/>
          </a:p>
          <a:p>
            <a:pPr marL="457200" lvl="0" indent="-323850" algn="l" rtl="0">
              <a:lnSpc>
                <a:spcPct val="100000"/>
              </a:lnSpc>
              <a:spcBef>
                <a:spcPts val="0"/>
              </a:spcBef>
              <a:spcAft>
                <a:spcPts val="0"/>
              </a:spcAft>
              <a:buSzPts val="1500"/>
              <a:buFont typeface="Times New Roman"/>
              <a:buChar char="•"/>
            </a:pPr>
            <a:r>
              <a:rPr lang="en-IN" sz="1500"/>
              <a:t>revol_util (0.10) : Loans from borrower’s with higher revolving line utilization rate are more likely to default.</a:t>
            </a:r>
            <a:endParaRPr sz="1500"/>
          </a:p>
          <a:p>
            <a:pPr marL="190500" marR="190500" lvl="0" indent="0" algn="l" rtl="0">
              <a:lnSpc>
                <a:spcPct val="100000"/>
              </a:lnSpc>
              <a:spcBef>
                <a:spcPts val="2000"/>
              </a:spcBef>
              <a:spcAft>
                <a:spcPts val="0"/>
              </a:spcAft>
              <a:buNone/>
            </a:pPr>
            <a:r>
              <a:rPr lang="en-IN" sz="1500" b="1"/>
              <a:t>Other important bivariate correlations:</a:t>
            </a:r>
            <a:endParaRPr sz="1500" b="1"/>
          </a:p>
          <a:p>
            <a:pPr marL="457200" marR="190500" lvl="0" indent="-323850" algn="l" rtl="0">
              <a:lnSpc>
                <a:spcPct val="100000"/>
              </a:lnSpc>
              <a:spcBef>
                <a:spcPts val="2200"/>
              </a:spcBef>
              <a:spcAft>
                <a:spcPts val="0"/>
              </a:spcAft>
              <a:buSzPts val="1500"/>
              <a:buFont typeface="Times New Roman"/>
              <a:buChar char="•"/>
            </a:pPr>
            <a:r>
              <a:rPr lang="en-IN" sz="1500"/>
              <a:t>total_pymnt and total_pymnt_inv have correlation coeff value 0.98, so one variable can be ignored from the analysis.</a:t>
            </a:r>
            <a:endParaRPr sz="1500"/>
          </a:p>
          <a:p>
            <a:pPr marL="457200" marR="190500" lvl="0" indent="-323850" algn="l" rtl="0">
              <a:lnSpc>
                <a:spcPct val="100000"/>
              </a:lnSpc>
              <a:spcBef>
                <a:spcPts val="0"/>
              </a:spcBef>
              <a:spcAft>
                <a:spcPts val="0"/>
              </a:spcAft>
              <a:buSzPts val="1500"/>
              <a:buFont typeface="Times New Roman"/>
              <a:buChar char="•"/>
            </a:pPr>
            <a:r>
              <a:rPr lang="en-IN" sz="1500"/>
              <a:t>total_recv_prncp has strong correlation with total_pymnt, total_pymnt_inv, funded_amnt and installment variables.</a:t>
            </a:r>
            <a:endParaRPr sz="1500"/>
          </a:p>
          <a:p>
            <a:pPr marL="457200" marR="190500" lvl="0" indent="-323850" algn="l" rtl="0">
              <a:lnSpc>
                <a:spcPct val="100000"/>
              </a:lnSpc>
              <a:spcBef>
                <a:spcPts val="0"/>
              </a:spcBef>
              <a:spcAft>
                <a:spcPts val="0"/>
              </a:spcAft>
              <a:buSzPts val="1500"/>
              <a:buFont typeface="Times New Roman"/>
              <a:buChar char="•"/>
            </a:pPr>
            <a:r>
              <a:rPr lang="en-IN" sz="1500"/>
              <a:t>total_pymnt and total_pymnt_inv have strong correlation with loan_amnt, funded_amnt, installment and total_rec_int variables.</a:t>
            </a:r>
            <a:endParaRPr sz="1500"/>
          </a:p>
          <a:p>
            <a:pPr marL="457200" marR="190500" lvl="0" indent="-323850" algn="l" rtl="0">
              <a:lnSpc>
                <a:spcPct val="100000"/>
              </a:lnSpc>
              <a:spcBef>
                <a:spcPts val="0"/>
              </a:spcBef>
              <a:spcAft>
                <a:spcPts val="0"/>
              </a:spcAft>
              <a:buSzPts val="1500"/>
              <a:buFont typeface="Times New Roman"/>
              <a:buChar char="•"/>
            </a:pPr>
            <a:r>
              <a:rPr lang="en-IN" sz="1500"/>
              <a:t>int_rate has strong correlation with revol_util and total_rec_int variables.</a:t>
            </a:r>
            <a:endParaRPr sz="1500"/>
          </a:p>
          <a:p>
            <a:pPr marL="457200" marR="190500" lvl="0" indent="-323850" algn="l" rtl="0">
              <a:lnSpc>
                <a:spcPct val="100000"/>
              </a:lnSpc>
              <a:spcBef>
                <a:spcPts val="0"/>
              </a:spcBef>
              <a:spcAft>
                <a:spcPts val="0"/>
              </a:spcAft>
              <a:buSzPts val="1500"/>
              <a:buFont typeface="Times New Roman"/>
              <a:buChar char="•"/>
            </a:pPr>
            <a:r>
              <a:rPr lang="en-IN" sz="1500"/>
              <a:t>dti has strong correlation with open_acc, revol_util, revol_bal, total_acc, int_rate variables.</a:t>
            </a:r>
            <a:endParaRPr sz="1500"/>
          </a:p>
          <a:p>
            <a:pPr marL="457200" lvl="0" indent="-323850" algn="l" rtl="0">
              <a:lnSpc>
                <a:spcPct val="100000"/>
              </a:lnSpc>
              <a:spcBef>
                <a:spcPts val="0"/>
              </a:spcBef>
              <a:spcAft>
                <a:spcPts val="0"/>
              </a:spcAft>
              <a:buSzPts val="1500"/>
              <a:buFont typeface="Times New Roman"/>
              <a:buChar char="•"/>
            </a:pPr>
            <a:r>
              <a:rPr lang="en-IN" sz="1500"/>
              <a:t>funded_amnt has strong correlation with loan_amnt, installment, total_pymnt, total_pymnt_inv, funded_amnt_inv, total_recv_prncp, annual_inc, total_recv_int.</a:t>
            </a:r>
            <a:endParaRPr sz="1500"/>
          </a:p>
          <a:p>
            <a:pPr marL="457200" lvl="0" indent="0" algn="l" rtl="0">
              <a:lnSpc>
                <a:spcPct val="100000"/>
              </a:lnSpc>
              <a:spcBef>
                <a:spcPts val="2200"/>
              </a:spcBef>
              <a:spcAft>
                <a:spcPts val="0"/>
              </a:spcAft>
              <a:buNone/>
            </a:pPr>
            <a:endParaRPr sz="1600"/>
          </a:p>
          <a:p>
            <a:pPr marL="457200" marR="190500" lvl="0" indent="0" algn="l" rtl="0">
              <a:lnSpc>
                <a:spcPct val="100000"/>
              </a:lnSpc>
              <a:spcBef>
                <a:spcPts val="1000"/>
              </a:spcBef>
              <a:spcAft>
                <a:spcPts val="0"/>
              </a:spcAft>
              <a:buNone/>
            </a:pPr>
            <a:endParaRPr sz="1600"/>
          </a:p>
          <a:p>
            <a:pPr marL="457200" marR="190500" lvl="0" indent="0" algn="l" rtl="0">
              <a:lnSpc>
                <a:spcPct val="100000"/>
              </a:lnSpc>
              <a:spcBef>
                <a:spcPts val="1000"/>
              </a:spcBef>
              <a:spcAft>
                <a:spcPts val="0"/>
              </a:spcAft>
              <a:buNone/>
            </a:pPr>
            <a:endParaRPr sz="1600"/>
          </a:p>
          <a:p>
            <a:pPr marL="0" lvl="0" indent="0" algn="l" rtl="0">
              <a:spcBef>
                <a:spcPts val="1000"/>
              </a:spcBef>
              <a:spcAft>
                <a:spcPts val="0"/>
              </a:spcAft>
              <a:buNone/>
            </a:pP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136469" y="412905"/>
            <a:ext cx="9313800" cy="856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a:t>Bivariate Analysis - Term and Grade</a:t>
            </a:r>
            <a:endParaRPr b="1"/>
          </a:p>
        </p:txBody>
      </p:sp>
      <p:sp>
        <p:nvSpPr>
          <p:cNvPr id="166" name="Google Shape;166;p24"/>
          <p:cNvSpPr txBox="1">
            <a:spLocks noGrp="1"/>
          </p:cNvSpPr>
          <p:nvPr>
            <p:ph type="body" idx="1"/>
          </p:nvPr>
        </p:nvSpPr>
        <p:spPr>
          <a:xfrm>
            <a:off x="404949" y="1854926"/>
            <a:ext cx="11168700" cy="4344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457200" lvl="0" indent="-342900" algn="l" rtl="0">
              <a:spcBef>
                <a:spcPts val="1000"/>
              </a:spcBef>
              <a:spcAft>
                <a:spcPts val="0"/>
              </a:spcAft>
              <a:buSzPts val="1800"/>
              <a:buChar char="•"/>
            </a:pPr>
            <a:endParaRPr lang="en-IN" sz="1800" dirty="0"/>
          </a:p>
          <a:p>
            <a:pPr marL="457200" lvl="0" indent="-342900" algn="l" rtl="0">
              <a:spcBef>
                <a:spcPts val="1000"/>
              </a:spcBef>
              <a:spcAft>
                <a:spcPts val="0"/>
              </a:spcAft>
              <a:buSzPts val="1800"/>
              <a:buChar char="•"/>
            </a:pPr>
            <a:r>
              <a:rPr lang="en-IN" sz="1800" dirty="0"/>
              <a:t>Within 36 month loans, grade G loans are driving the default rates exceeding the next highest grade E by over 10%</a:t>
            </a:r>
            <a:endParaRPr sz="1800" dirty="0"/>
          </a:p>
          <a:p>
            <a:pPr marL="457200" lvl="0" indent="-342900" algn="l" rtl="0">
              <a:spcBef>
                <a:spcPts val="0"/>
              </a:spcBef>
              <a:spcAft>
                <a:spcPts val="0"/>
              </a:spcAft>
              <a:buSzPts val="1800"/>
              <a:buChar char="•"/>
            </a:pPr>
            <a:r>
              <a:rPr lang="en-IN" sz="1800" dirty="0"/>
              <a:t>Within 60 month loans, Grades D-G are closer to each other in default rates and together drive default rates for the term group</a:t>
            </a:r>
            <a:endParaRPr sz="1800" dirty="0"/>
          </a:p>
          <a:p>
            <a:pPr marL="457200" lvl="0" indent="-342900" algn="l" rtl="0">
              <a:spcBef>
                <a:spcPts val="0"/>
              </a:spcBef>
              <a:spcAft>
                <a:spcPts val="0"/>
              </a:spcAft>
              <a:buSzPts val="1800"/>
              <a:buChar char="•"/>
            </a:pPr>
            <a:r>
              <a:rPr lang="en-IN" sz="1800" dirty="0"/>
              <a:t>Expected trends show throughout in that default rate increase across grades in both term groups for the exception of the slight drop in defaults for grade G in 60 months making grade F the highest there</a:t>
            </a: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p:txBody>
      </p:sp>
      <p:pic>
        <p:nvPicPr>
          <p:cNvPr id="167" name="Google Shape;167;p24"/>
          <p:cNvPicPr preferRelativeResize="0"/>
          <p:nvPr/>
        </p:nvPicPr>
        <p:blipFill>
          <a:blip r:embed="rId3">
            <a:alphaModFix/>
          </a:blip>
          <a:stretch>
            <a:fillRect/>
          </a:stretch>
        </p:blipFill>
        <p:spPr>
          <a:xfrm>
            <a:off x="519112" y="1269105"/>
            <a:ext cx="11153775" cy="35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136469" y="640080"/>
            <a:ext cx="9313800" cy="856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b="1"/>
              <a:t>Bivariate Analysis - Term and Purpose</a:t>
            </a:r>
            <a:endParaRPr b="1"/>
          </a:p>
        </p:txBody>
      </p:sp>
      <p:sp>
        <p:nvSpPr>
          <p:cNvPr id="174" name="Google Shape;174;p25"/>
          <p:cNvSpPr txBox="1">
            <a:spLocks noGrp="1"/>
          </p:cNvSpPr>
          <p:nvPr>
            <p:ph type="body" idx="1"/>
          </p:nvPr>
        </p:nvSpPr>
        <p:spPr>
          <a:xfrm>
            <a:off x="404949" y="1854926"/>
            <a:ext cx="11168700" cy="4344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457200" lvl="0" indent="-342900" algn="l" rtl="0">
              <a:spcBef>
                <a:spcPts val="1000"/>
              </a:spcBef>
              <a:spcAft>
                <a:spcPts val="0"/>
              </a:spcAft>
              <a:buSzPts val="1800"/>
              <a:buChar char="•"/>
            </a:pPr>
            <a:r>
              <a:rPr lang="en-IN" sz="1800"/>
              <a:t>In 60 month loans, educational loans carry the largest default rates which is as expected because educational loans are usually longer term and as stated earlier are the largest source of debt for Americans</a:t>
            </a:r>
            <a:endParaRPr sz="1800"/>
          </a:p>
          <a:p>
            <a:pPr marL="457200" lvl="0" indent="-342900" algn="l" rtl="0">
              <a:spcBef>
                <a:spcPts val="0"/>
              </a:spcBef>
              <a:spcAft>
                <a:spcPts val="0"/>
              </a:spcAft>
              <a:buSzPts val="1800"/>
              <a:buChar char="•"/>
            </a:pPr>
            <a:r>
              <a:rPr lang="en-IN" sz="1800"/>
              <a:t>In 30 month loans, small business loans lead since most educational loans are not shorter term and because of the inherent risk of startups. They are the second largest default group in the 60 month loans</a:t>
            </a:r>
            <a:endParaRPr sz="1800"/>
          </a:p>
        </p:txBody>
      </p:sp>
      <p:pic>
        <p:nvPicPr>
          <p:cNvPr id="175" name="Google Shape;175;p25"/>
          <p:cNvPicPr preferRelativeResize="0"/>
          <p:nvPr/>
        </p:nvPicPr>
        <p:blipFill>
          <a:blip r:embed="rId3">
            <a:alphaModFix/>
          </a:blip>
          <a:stretch>
            <a:fillRect/>
          </a:stretch>
        </p:blipFill>
        <p:spPr>
          <a:xfrm>
            <a:off x="419863" y="1384763"/>
            <a:ext cx="11153775" cy="35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1110644" y="110555"/>
            <a:ext cx="9313800" cy="856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a:t>Bivariate Analysis - Verification Status and Interest Rate Percentile</a:t>
            </a:r>
            <a:endParaRPr b="1"/>
          </a:p>
        </p:txBody>
      </p:sp>
      <p:sp>
        <p:nvSpPr>
          <p:cNvPr id="182" name="Google Shape;182;p26"/>
          <p:cNvSpPr txBox="1">
            <a:spLocks noGrp="1"/>
          </p:cNvSpPr>
          <p:nvPr>
            <p:ph type="body" idx="1"/>
          </p:nvPr>
        </p:nvSpPr>
        <p:spPr>
          <a:xfrm>
            <a:off x="379124" y="1777426"/>
            <a:ext cx="11168700" cy="4344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457200" lvl="0" indent="-342900" algn="l" rtl="0">
              <a:spcBef>
                <a:spcPts val="1000"/>
              </a:spcBef>
              <a:spcAft>
                <a:spcPts val="0"/>
              </a:spcAft>
              <a:buSzPts val="1800"/>
              <a:buChar char="•"/>
            </a:pPr>
            <a:endParaRPr lang="en-IN" sz="1800" dirty="0"/>
          </a:p>
          <a:p>
            <a:pPr marL="457200" lvl="0" indent="-342900" algn="l" rtl="0">
              <a:spcBef>
                <a:spcPts val="1000"/>
              </a:spcBef>
              <a:spcAft>
                <a:spcPts val="0"/>
              </a:spcAft>
              <a:buSzPts val="1800"/>
              <a:buChar char="•"/>
            </a:pPr>
            <a:r>
              <a:rPr lang="en-IN" sz="1800" dirty="0"/>
              <a:t>Corresponding interest rate percentiles get lower across the different verification statuses</a:t>
            </a:r>
            <a:endParaRPr sz="1800" dirty="0"/>
          </a:p>
          <a:p>
            <a:pPr marL="457200" lvl="0" indent="-342900" algn="l" rtl="0">
              <a:spcBef>
                <a:spcPts val="0"/>
              </a:spcBef>
              <a:spcAft>
                <a:spcPts val="0"/>
              </a:spcAft>
              <a:buSzPts val="1800"/>
              <a:buChar char="•"/>
            </a:pPr>
            <a:r>
              <a:rPr lang="en-IN" sz="1800" dirty="0"/>
              <a:t>Under verified, we can see that the interval containing the median has the highest default rate indicating that an average individual in this status of loans would most likely default compared to the other statuses</a:t>
            </a:r>
            <a:endParaRPr sz="1800" dirty="0"/>
          </a:p>
          <a:p>
            <a:pPr marL="457200" lvl="0" indent="-342900" algn="l" rtl="0">
              <a:spcBef>
                <a:spcPts val="0"/>
              </a:spcBef>
              <a:spcAft>
                <a:spcPts val="0"/>
              </a:spcAft>
              <a:buSzPts val="1800"/>
              <a:buChar char="•"/>
            </a:pPr>
            <a:r>
              <a:rPr lang="en-IN" sz="1800" dirty="0"/>
              <a:t>This indicates again that the verification processes need to be reworked because we would expect not verified incomes to have the larger default rates because of the lack of scrutiny taken before approval</a:t>
            </a: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p:txBody>
      </p:sp>
      <p:pic>
        <p:nvPicPr>
          <p:cNvPr id="183" name="Google Shape;183;p26"/>
          <p:cNvPicPr preferRelativeResize="0"/>
          <p:nvPr/>
        </p:nvPicPr>
        <p:blipFill>
          <a:blip r:embed="rId3">
            <a:alphaModFix/>
          </a:blip>
          <a:stretch>
            <a:fillRect/>
          </a:stretch>
        </p:blipFill>
        <p:spPr>
          <a:xfrm>
            <a:off x="379124" y="1505339"/>
            <a:ext cx="11168701" cy="35204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136469" y="640080"/>
            <a:ext cx="9313800" cy="856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a:t>Bivariate Analysis - Home Ownership and Verification Status</a:t>
            </a:r>
            <a:endParaRPr b="1"/>
          </a:p>
        </p:txBody>
      </p:sp>
      <p:sp>
        <p:nvSpPr>
          <p:cNvPr id="190" name="Google Shape;190;p27"/>
          <p:cNvSpPr txBox="1">
            <a:spLocks noGrp="1"/>
          </p:cNvSpPr>
          <p:nvPr>
            <p:ph type="body" idx="1"/>
          </p:nvPr>
        </p:nvSpPr>
        <p:spPr>
          <a:xfrm>
            <a:off x="404949" y="1854926"/>
            <a:ext cx="11168700" cy="4344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p>
          <a:p>
            <a:pPr marL="457200" lvl="0" indent="-342900" algn="l" rtl="0">
              <a:spcBef>
                <a:spcPts val="1000"/>
              </a:spcBef>
              <a:spcAft>
                <a:spcPts val="0"/>
              </a:spcAft>
              <a:buSzPts val="1800"/>
              <a:buChar char="•"/>
            </a:pPr>
            <a:endParaRPr lang="en-IN" sz="1800" dirty="0"/>
          </a:p>
          <a:p>
            <a:pPr marL="457200" lvl="0" indent="-342900" algn="l" rtl="0">
              <a:spcBef>
                <a:spcPts val="1000"/>
              </a:spcBef>
              <a:spcAft>
                <a:spcPts val="0"/>
              </a:spcAft>
              <a:buSzPts val="1800"/>
              <a:buChar char="•"/>
            </a:pPr>
            <a:r>
              <a:rPr lang="en-IN" sz="1800" dirty="0"/>
              <a:t>Those in the Rent and Own statuses have similar default rates, but those in the Mortgage Category have lower rates</a:t>
            </a:r>
            <a:endParaRPr sz="1800" dirty="0"/>
          </a:p>
          <a:p>
            <a:pPr marL="457200" lvl="0" indent="-342900" algn="l" rtl="0">
              <a:spcBef>
                <a:spcPts val="0"/>
              </a:spcBef>
              <a:spcAft>
                <a:spcPts val="0"/>
              </a:spcAft>
              <a:buSzPts val="1800"/>
              <a:buChar char="•"/>
            </a:pPr>
            <a:r>
              <a:rPr lang="en-IN" sz="1800" dirty="0"/>
              <a:t>Because this data is post-2007 after the burst of the housing bubble, banks were more stringent on whom they gave loans to, thus people who had mortgages were less likely to default on any loan</a:t>
            </a:r>
            <a:endParaRPr sz="1800" dirty="0"/>
          </a:p>
        </p:txBody>
      </p:sp>
      <p:pic>
        <p:nvPicPr>
          <p:cNvPr id="191" name="Google Shape;191;p27"/>
          <p:cNvPicPr preferRelativeResize="0"/>
          <p:nvPr/>
        </p:nvPicPr>
        <p:blipFill>
          <a:blip r:embed="rId3">
            <a:alphaModFix/>
          </a:blip>
          <a:stretch>
            <a:fillRect/>
          </a:stretch>
        </p:blipFill>
        <p:spPr>
          <a:xfrm>
            <a:off x="285750" y="1715763"/>
            <a:ext cx="11906250" cy="376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body" idx="1"/>
          </p:nvPr>
        </p:nvSpPr>
        <p:spPr>
          <a:xfrm>
            <a:off x="404949" y="1854926"/>
            <a:ext cx="11168742" cy="4344261"/>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IN" sz="1800"/>
              <a:t>60 month term loans are most likely to default by over 10%</a:t>
            </a:r>
            <a:endParaRPr sz="1800"/>
          </a:p>
          <a:p>
            <a:pPr marL="457200" lvl="0" indent="-342900" algn="l" rtl="0">
              <a:lnSpc>
                <a:spcPct val="90000"/>
              </a:lnSpc>
              <a:spcBef>
                <a:spcPts val="0"/>
              </a:spcBef>
              <a:spcAft>
                <a:spcPts val="0"/>
              </a:spcAft>
              <a:buSzPts val="1800"/>
              <a:buChar char="•"/>
            </a:pPr>
            <a:r>
              <a:rPr lang="en-IN" sz="1800"/>
              <a:t>Lower grade loan can be applied with higher interest rates than they are at now to discourage potential borrowers who are likely to default</a:t>
            </a:r>
            <a:endParaRPr sz="1800"/>
          </a:p>
          <a:p>
            <a:pPr marL="457200" lvl="0" indent="-342900" algn="l" rtl="0">
              <a:lnSpc>
                <a:spcPct val="90000"/>
              </a:lnSpc>
              <a:spcBef>
                <a:spcPts val="0"/>
              </a:spcBef>
              <a:spcAft>
                <a:spcPts val="0"/>
              </a:spcAft>
              <a:buSzPts val="1800"/>
              <a:buChar char="•"/>
            </a:pPr>
            <a:r>
              <a:rPr lang="en-IN" sz="1800"/>
              <a:t>The income verification process will need to be reworked because those who were not verified are actually less likely to default which is not what would be expected</a:t>
            </a:r>
            <a:endParaRPr sz="1800"/>
          </a:p>
          <a:p>
            <a:pPr marL="457200" lvl="0" indent="-342900" algn="l" rtl="0">
              <a:lnSpc>
                <a:spcPct val="90000"/>
              </a:lnSpc>
              <a:spcBef>
                <a:spcPts val="0"/>
              </a:spcBef>
              <a:spcAft>
                <a:spcPts val="0"/>
              </a:spcAft>
              <a:buSzPts val="1800"/>
              <a:buChar char="•"/>
            </a:pPr>
            <a:r>
              <a:rPr lang="en-IN" sz="1800"/>
              <a:t>Some states such as NV, AK, and TN have higher risk of default, these states deserve more scrutiny in approving loans from applicants who live in them</a:t>
            </a:r>
            <a:endParaRPr sz="1800"/>
          </a:p>
          <a:p>
            <a:pPr marL="457200" lvl="0" indent="-342900" algn="l" rtl="0">
              <a:lnSpc>
                <a:spcPct val="90000"/>
              </a:lnSpc>
              <a:spcBef>
                <a:spcPts val="0"/>
              </a:spcBef>
              <a:spcAft>
                <a:spcPts val="0"/>
              </a:spcAft>
              <a:buSzPts val="1800"/>
              <a:buChar char="•"/>
            </a:pPr>
            <a:r>
              <a:rPr lang="en-IN" sz="1800"/>
              <a:t>To prevent the large default rate caused by educational loans in the 60 month term category, cosigners or an additional borrower can be made required since most students are not financially stable enough to pay off their own debt</a:t>
            </a:r>
            <a:endParaRPr sz="1800"/>
          </a:p>
          <a:p>
            <a:pPr marL="457200" lvl="0" indent="-342900" algn="l" rtl="0">
              <a:lnSpc>
                <a:spcPct val="90000"/>
              </a:lnSpc>
              <a:spcBef>
                <a:spcPts val="0"/>
              </a:spcBef>
              <a:spcAft>
                <a:spcPts val="0"/>
              </a:spcAft>
              <a:buSzPts val="1800"/>
              <a:buChar char="•"/>
            </a:pPr>
            <a:r>
              <a:rPr lang="en-IN" sz="1800"/>
              <a:t>Small businesses should be required to go through a more stringent approval process to ensure lower default rates such as collateral</a:t>
            </a:r>
            <a:endParaRPr sz="1800"/>
          </a:p>
          <a:p>
            <a:pPr marL="457200" lvl="0" indent="-342900" algn="l" rtl="0">
              <a:lnSpc>
                <a:spcPct val="90000"/>
              </a:lnSpc>
              <a:spcBef>
                <a:spcPts val="0"/>
              </a:spcBef>
              <a:spcAft>
                <a:spcPts val="0"/>
              </a:spcAft>
              <a:buSzPts val="1800"/>
              <a:buChar char="•"/>
            </a:pPr>
            <a:r>
              <a:rPr lang="en-IN" sz="1800"/>
              <a:t>Rent and Own home ownership statuses should have more stringent approval statuses similar to Mortgage status</a:t>
            </a:r>
            <a:endParaRPr sz="1800"/>
          </a:p>
        </p:txBody>
      </p:sp>
      <p:sp>
        <p:nvSpPr>
          <p:cNvPr id="197" name="Google Shape;197;p28"/>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IN" b="1"/>
              <a:t>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body" idx="1"/>
          </p:nvPr>
        </p:nvSpPr>
        <p:spPr>
          <a:xfrm>
            <a:off x="404950" y="1854925"/>
            <a:ext cx="11168700" cy="4835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r>
              <a:rPr lang="en-IN" sz="2600" b="1">
                <a:latin typeface="Arial"/>
                <a:ea typeface="Arial"/>
                <a:cs typeface="Arial"/>
                <a:sym typeface="Arial"/>
              </a:rPr>
              <a:t>Business objective: </a:t>
            </a:r>
            <a:r>
              <a:rPr lang="en-IN" sz="2200"/>
              <a:t>The objective is to</a:t>
            </a:r>
            <a:r>
              <a:rPr lang="en-IN" sz="2200">
                <a:latin typeface="Arial"/>
                <a:ea typeface="Arial"/>
                <a:cs typeface="Arial"/>
                <a:sym typeface="Arial"/>
              </a:rPr>
              <a:t> i</a:t>
            </a:r>
            <a:r>
              <a:rPr lang="en-IN" sz="2200"/>
              <a:t>dentify patterns which indicate if a person is likely to default, which may be used for taking actions such as denying the loan, reducing the amount of loan, lending (to risky applicants) at a higher interest rate, etc. Lending club company wants to understand the </a:t>
            </a:r>
            <a:r>
              <a:rPr lang="en-IN" sz="2200" b="1"/>
              <a:t>driving factors (or driver variables) </a:t>
            </a:r>
            <a:r>
              <a:rPr lang="en-IN" sz="2200"/>
              <a:t>behind loan default, i.e. the variables which are strong indicators of default. The company can utilise this knowledge for its portfolio and risk assessment.</a:t>
            </a:r>
            <a:endParaRPr sz="2200"/>
          </a:p>
          <a:p>
            <a:pPr marL="0" lvl="0" indent="0" algn="l" rtl="0">
              <a:lnSpc>
                <a:spcPct val="90000"/>
              </a:lnSpc>
              <a:spcBef>
                <a:spcPts val="0"/>
              </a:spcBef>
              <a:spcAft>
                <a:spcPts val="0"/>
              </a:spcAft>
              <a:buClr>
                <a:schemeClr val="dk1"/>
              </a:buClr>
              <a:buSzPts val="1400"/>
              <a:buNone/>
            </a:pPr>
            <a:endParaRPr sz="1200">
              <a:solidFill>
                <a:srgbClr val="333333"/>
              </a:solidFill>
              <a:highlight>
                <a:srgbClr val="F5F5F5"/>
              </a:highlight>
              <a:latin typeface="Merriweather"/>
              <a:ea typeface="Merriweather"/>
              <a:cs typeface="Merriweather"/>
              <a:sym typeface="Merriweather"/>
            </a:endParaRPr>
          </a:p>
          <a:p>
            <a:pPr marL="0" lvl="0" indent="0" algn="l" rtl="0">
              <a:lnSpc>
                <a:spcPct val="90000"/>
              </a:lnSpc>
              <a:spcBef>
                <a:spcPts val="0"/>
              </a:spcBef>
              <a:spcAft>
                <a:spcPts val="0"/>
              </a:spcAft>
              <a:buClr>
                <a:schemeClr val="dk1"/>
              </a:buClr>
              <a:buSzPts val="1400"/>
              <a:buNone/>
            </a:pPr>
            <a:endParaRPr sz="1200">
              <a:solidFill>
                <a:srgbClr val="333333"/>
              </a:solidFill>
              <a:highlight>
                <a:srgbClr val="F5F5F5"/>
              </a:highlight>
              <a:latin typeface="Merriweather"/>
              <a:ea typeface="Merriweather"/>
              <a:cs typeface="Merriweather"/>
              <a:sym typeface="Merriweather"/>
            </a:endParaRPr>
          </a:p>
          <a:p>
            <a:pPr marL="0" lvl="0" indent="0" algn="l" rtl="0">
              <a:spcBef>
                <a:spcPts val="1000"/>
              </a:spcBef>
              <a:spcAft>
                <a:spcPts val="0"/>
              </a:spcAft>
              <a:buClr>
                <a:schemeClr val="dk1"/>
              </a:buClr>
              <a:buSzPts val="1100"/>
              <a:buNone/>
            </a:pPr>
            <a:r>
              <a:rPr lang="en-IN" sz="2200" b="1"/>
              <a:t>Goals of data analysis</a:t>
            </a:r>
            <a:r>
              <a:rPr lang="en-IN" sz="2200"/>
              <a:t>:</a:t>
            </a:r>
            <a:endParaRPr sz="2200"/>
          </a:p>
          <a:p>
            <a:pPr marL="457200" lvl="0" indent="-368300" algn="l" rtl="0">
              <a:spcBef>
                <a:spcPts val="1000"/>
              </a:spcBef>
              <a:spcAft>
                <a:spcPts val="0"/>
              </a:spcAft>
              <a:buSzPts val="2200"/>
              <a:buChar char="•"/>
            </a:pPr>
            <a:r>
              <a:rPr lang="en-IN" sz="2200"/>
              <a:t>Univariate and Segmented Univariate Analysis - Identify at least 5 important driver variables (i.e. variables which are strong indicators of default).</a:t>
            </a:r>
            <a:endParaRPr sz="2200"/>
          </a:p>
          <a:p>
            <a:pPr marL="457200" lvl="0" indent="-368300" algn="l" rtl="0">
              <a:spcBef>
                <a:spcPts val="0"/>
              </a:spcBef>
              <a:spcAft>
                <a:spcPts val="0"/>
              </a:spcAft>
              <a:buSzPts val="2200"/>
              <a:buFont typeface="Arial"/>
              <a:buChar char="•"/>
            </a:pPr>
            <a:r>
              <a:rPr lang="en-IN" sz="2200"/>
              <a:t>Bivariate Analysis - Identify the important combinations of driver variables. The combinations of variables are chosen such that they make business or analytical sense.</a:t>
            </a:r>
            <a:endParaRPr sz="2200"/>
          </a:p>
          <a:p>
            <a:pPr marL="457200" lvl="0" indent="-368300" algn="l" rtl="0">
              <a:spcBef>
                <a:spcPts val="0"/>
              </a:spcBef>
              <a:spcAft>
                <a:spcPts val="0"/>
              </a:spcAft>
              <a:buSzPts val="2200"/>
              <a:buChar char="•"/>
            </a:pPr>
            <a:r>
              <a:rPr lang="en-IN" sz="2200"/>
              <a:t>Explain the most useful insights from the given data.</a:t>
            </a:r>
            <a:endParaRPr sz="2200"/>
          </a:p>
          <a:p>
            <a:pPr marL="457200" lvl="0" indent="0" algn="l" rtl="0">
              <a:spcBef>
                <a:spcPts val="1000"/>
              </a:spcBef>
              <a:spcAft>
                <a:spcPts val="0"/>
              </a:spcAft>
              <a:buNone/>
            </a:pPr>
            <a:endParaRPr sz="2000">
              <a:latin typeface="Arial"/>
              <a:ea typeface="Arial"/>
              <a:cs typeface="Arial"/>
              <a:sym typeface="Arial"/>
            </a:endParaRPr>
          </a:p>
        </p:txBody>
      </p:sp>
      <p:sp>
        <p:nvSpPr>
          <p:cNvPr id="97" name="Google Shape;97;p14"/>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IN" b="1"/>
              <a:t> </a:t>
            </a:r>
            <a:r>
              <a:rPr lang="en-IN" sz="3600" b="1"/>
              <a:t>Lending club case study</a:t>
            </a:r>
            <a:endParaRPr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body" idx="1"/>
          </p:nvPr>
        </p:nvSpPr>
        <p:spPr>
          <a:xfrm>
            <a:off x="404950" y="1190550"/>
            <a:ext cx="11168700" cy="5008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IN"/>
              <a:t>Flow Chart</a:t>
            </a:r>
            <a:endParaRPr/>
          </a:p>
          <a:p>
            <a:pPr marL="0" lvl="0" indent="0" algn="l" rtl="0">
              <a:lnSpc>
                <a:spcPct val="90000"/>
              </a:lnSpc>
              <a:spcBef>
                <a:spcPts val="0"/>
              </a:spcBef>
              <a:spcAft>
                <a:spcPts val="0"/>
              </a:spcAft>
              <a:buClr>
                <a:schemeClr val="dk1"/>
              </a:buClr>
              <a:buSzPts val="1800"/>
              <a:buFont typeface="Arial"/>
              <a:buNone/>
            </a:pPr>
            <a:r>
              <a:rPr lang="en-IN"/>
              <a:t> </a:t>
            </a:r>
            <a:endParaRPr/>
          </a:p>
        </p:txBody>
      </p:sp>
      <p:sp>
        <p:nvSpPr>
          <p:cNvPr id="103" name="Google Shape;103;p15"/>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IN" sz="2800" b="1">
                <a:latin typeface="Arial"/>
                <a:ea typeface="Arial"/>
                <a:cs typeface="Arial"/>
                <a:sym typeface="Arial"/>
              </a:rPr>
              <a:t>Problem solving methodology</a:t>
            </a:r>
            <a:endParaRPr b="1"/>
          </a:p>
        </p:txBody>
      </p:sp>
      <p:pic>
        <p:nvPicPr>
          <p:cNvPr id="104" name="Google Shape;104;p15"/>
          <p:cNvPicPr preferRelativeResize="0"/>
          <p:nvPr/>
        </p:nvPicPr>
        <p:blipFill>
          <a:blip r:embed="rId3">
            <a:alphaModFix/>
          </a:blip>
          <a:stretch>
            <a:fillRect/>
          </a:stretch>
        </p:blipFill>
        <p:spPr>
          <a:xfrm>
            <a:off x="152013" y="1741450"/>
            <a:ext cx="11887976" cy="49521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IN" sz="2800" b="1">
                <a:latin typeface="Arial"/>
                <a:ea typeface="Arial"/>
                <a:cs typeface="Arial"/>
                <a:sym typeface="Arial"/>
              </a:rPr>
              <a:t>Data Cleaning and Understanding</a:t>
            </a:r>
            <a:endParaRPr/>
          </a:p>
        </p:txBody>
      </p:sp>
      <p:sp>
        <p:nvSpPr>
          <p:cNvPr id="110" name="Google Shape;110;p16"/>
          <p:cNvSpPr txBox="1">
            <a:spLocks noGrp="1"/>
          </p:cNvSpPr>
          <p:nvPr>
            <p:ph type="body" idx="1"/>
          </p:nvPr>
        </p:nvSpPr>
        <p:spPr>
          <a:xfrm>
            <a:off x="404949" y="1854926"/>
            <a:ext cx="11168742" cy="4344261"/>
          </a:xfrm>
          <a:prstGeom prst="rect">
            <a:avLst/>
          </a:prstGeom>
          <a:noFill/>
          <a:ln>
            <a:noFill/>
          </a:ln>
        </p:spPr>
        <p:txBody>
          <a:bodyPr spcFirstLastPara="1" wrap="square" lIns="91425" tIns="45700" rIns="91425" bIns="45700" anchor="t" anchorCtr="0">
            <a:noAutofit/>
          </a:bodyPr>
          <a:lstStyle/>
          <a:p>
            <a:pPr marL="457200" lvl="0" indent="-355600" algn="l" rtl="0">
              <a:spcBef>
                <a:spcPts val="1000"/>
              </a:spcBef>
              <a:spcAft>
                <a:spcPts val="0"/>
              </a:spcAft>
              <a:buSzPts val="2000"/>
              <a:buChar char="●"/>
            </a:pPr>
            <a:r>
              <a:rPr lang="en-IN" sz="2000"/>
              <a:t>We have taken complete loan data for all loans issued through the time period 2007 to 2011.</a:t>
            </a:r>
            <a:endParaRPr sz="2000"/>
          </a:p>
          <a:p>
            <a:pPr marL="457200" lvl="0" indent="-355600" algn="l" rtl="0">
              <a:spcBef>
                <a:spcPts val="0"/>
              </a:spcBef>
              <a:spcAft>
                <a:spcPts val="0"/>
              </a:spcAft>
              <a:buSzPts val="2000"/>
              <a:buChar char="●"/>
            </a:pPr>
            <a:r>
              <a:rPr lang="en-IN" sz="2000"/>
              <a:t>There is no transactional history of the applicants whom loan was rejected and so this data is not available with the company (and thus in this dataset).</a:t>
            </a:r>
            <a:endParaRPr sz="2000"/>
          </a:p>
          <a:p>
            <a:pPr marL="457200" lvl="0" indent="-355600" algn="l" rtl="0">
              <a:spcBef>
                <a:spcPts val="0"/>
              </a:spcBef>
              <a:spcAft>
                <a:spcPts val="0"/>
              </a:spcAft>
              <a:buSzPts val="2000"/>
              <a:buChar char="●"/>
            </a:pPr>
            <a:r>
              <a:rPr lang="en-IN" sz="2000"/>
              <a:t>Following data set was used to do the analysis:</a:t>
            </a:r>
            <a:endParaRPr sz="2000"/>
          </a:p>
          <a:p>
            <a:pPr marL="914400" lvl="1" indent="-355600" algn="l" rtl="0">
              <a:spcBef>
                <a:spcPts val="0"/>
              </a:spcBef>
              <a:spcAft>
                <a:spcPts val="0"/>
              </a:spcAft>
              <a:buSzPts val="2000"/>
              <a:buChar char="○"/>
            </a:pPr>
            <a:r>
              <a:rPr lang="en-IN" sz="2000"/>
              <a:t>Loan Data set - loan.csv</a:t>
            </a:r>
            <a:endParaRPr sz="2000"/>
          </a:p>
          <a:p>
            <a:pPr marL="457200" lvl="0" indent="-355600" algn="l" rtl="0">
              <a:spcBef>
                <a:spcPts val="0"/>
              </a:spcBef>
              <a:spcAft>
                <a:spcPts val="0"/>
              </a:spcAft>
              <a:buSzPts val="2000"/>
              <a:buChar char="●"/>
            </a:pPr>
            <a:r>
              <a:rPr lang="en-IN" sz="2000"/>
              <a:t>Data_Dictionary spreadsheet was used to understand the metadata.</a:t>
            </a:r>
            <a:endParaRPr sz="2000"/>
          </a:p>
          <a:p>
            <a:pPr marL="457200" lvl="0" indent="-355600" algn="l" rtl="0">
              <a:spcBef>
                <a:spcPts val="0"/>
              </a:spcBef>
              <a:spcAft>
                <a:spcPts val="0"/>
              </a:spcAft>
              <a:buSzPts val="2000"/>
              <a:buChar char="●"/>
            </a:pPr>
            <a:r>
              <a:rPr lang="en-IN" sz="2000"/>
              <a:t>Default encoding was used to load the data set.</a:t>
            </a:r>
            <a:endParaRPr sz="1800"/>
          </a:p>
          <a:p>
            <a:pPr marL="457200" lvl="0" indent="-355600" algn="l" rtl="0">
              <a:spcBef>
                <a:spcPts val="0"/>
              </a:spcBef>
              <a:spcAft>
                <a:spcPts val="0"/>
              </a:spcAft>
              <a:buSzPts val="2000"/>
              <a:buChar char="●"/>
            </a:pPr>
            <a:r>
              <a:rPr lang="en-IN" sz="2000"/>
              <a:t>An overwhelming amount of data and at times incomplete data drives the need of data cleaning to pinpoint which variables are of particular importance towards the business objectives</a:t>
            </a:r>
            <a:endParaRPr sz="2000"/>
          </a:p>
          <a:p>
            <a:pPr marL="457200" lvl="0" indent="-355600" algn="l" rtl="0">
              <a:spcBef>
                <a:spcPts val="0"/>
              </a:spcBef>
              <a:spcAft>
                <a:spcPts val="0"/>
              </a:spcAft>
              <a:buSzPts val="2000"/>
              <a:buFont typeface="Times New Roman"/>
              <a:buChar char="●"/>
            </a:pPr>
            <a:r>
              <a:rPr lang="en-IN" sz="2000"/>
              <a:t>Data was cleaned before analysis to remove null and invalid values. </a:t>
            </a:r>
            <a:endParaRPr sz="2000"/>
          </a:p>
          <a:p>
            <a:pPr marL="914400" lvl="1" indent="-342900" algn="l" rtl="0">
              <a:spcBef>
                <a:spcPts val="0"/>
              </a:spcBef>
              <a:spcAft>
                <a:spcPts val="0"/>
              </a:spcAft>
              <a:buSzPts val="1800"/>
              <a:buChar char="○"/>
            </a:pPr>
            <a:r>
              <a:rPr lang="en-IN" sz="1800"/>
              <a:t>Columns having most of the null values were dropped.</a:t>
            </a:r>
            <a:endParaRPr sz="1800"/>
          </a:p>
          <a:p>
            <a:pPr marL="914400" lvl="1" indent="-342900" algn="l" rtl="0">
              <a:spcBef>
                <a:spcPts val="0"/>
              </a:spcBef>
              <a:spcAft>
                <a:spcPts val="0"/>
              </a:spcAft>
              <a:buSzPts val="1800"/>
              <a:buChar char="○"/>
            </a:pPr>
            <a:r>
              <a:rPr lang="en-IN" sz="1800"/>
              <a:t>For columns where we had very few number of null values, we deleted the rows having the null values.</a:t>
            </a:r>
            <a:endParaRPr sz="1800"/>
          </a:p>
          <a:p>
            <a:pPr marL="914400" lvl="1" indent="-342900" algn="l" rtl="0">
              <a:spcBef>
                <a:spcPts val="0"/>
              </a:spcBef>
              <a:spcAft>
                <a:spcPts val="0"/>
              </a:spcAft>
              <a:buSzPts val="1800"/>
              <a:buChar char="○"/>
            </a:pPr>
            <a:r>
              <a:rPr lang="en-IN" sz="1800"/>
              <a:t>Columns where the values were constant in all rows were dropped.</a:t>
            </a:r>
            <a:endParaRPr sz="1800"/>
          </a:p>
          <a:p>
            <a:pPr marL="0" lvl="0" indent="0" algn="l" rtl="0">
              <a:lnSpc>
                <a:spcPct val="90000"/>
              </a:lnSpc>
              <a:spcBef>
                <a:spcPts val="0"/>
              </a:spcBef>
              <a:spcAft>
                <a:spcPts val="0"/>
              </a:spcAft>
              <a:buClr>
                <a:schemeClr val="dk1"/>
              </a:buClr>
              <a:buSzPts val="1400"/>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IN" b="1"/>
              <a:t>Univariate Analysis - Term</a:t>
            </a:r>
            <a:endParaRPr/>
          </a:p>
        </p:txBody>
      </p:sp>
      <p:sp>
        <p:nvSpPr>
          <p:cNvPr id="116" name="Google Shape;116;p17"/>
          <p:cNvSpPr txBox="1">
            <a:spLocks noGrp="1"/>
          </p:cNvSpPr>
          <p:nvPr>
            <p:ph type="body" idx="1"/>
          </p:nvPr>
        </p:nvSpPr>
        <p:spPr>
          <a:xfrm>
            <a:off x="404949" y="1854926"/>
            <a:ext cx="11168742" cy="43442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457200" lvl="0" indent="-342900" algn="l" rtl="0">
              <a:lnSpc>
                <a:spcPct val="90000"/>
              </a:lnSpc>
              <a:spcBef>
                <a:spcPts val="0"/>
              </a:spcBef>
              <a:spcAft>
                <a:spcPts val="0"/>
              </a:spcAft>
              <a:buSzPts val="1800"/>
              <a:buChar char="•"/>
            </a:pPr>
            <a:endParaRPr lang="en-IN" sz="1800" dirty="0"/>
          </a:p>
          <a:p>
            <a:pPr marL="457200" lvl="0" indent="-342900" algn="l" rtl="0">
              <a:lnSpc>
                <a:spcPct val="90000"/>
              </a:lnSpc>
              <a:spcBef>
                <a:spcPts val="0"/>
              </a:spcBef>
              <a:spcAft>
                <a:spcPts val="0"/>
              </a:spcAft>
              <a:buSzPts val="1800"/>
              <a:buChar char="•"/>
            </a:pPr>
            <a:r>
              <a:rPr lang="en-IN" sz="1800" dirty="0"/>
              <a:t>Loans with 60 month terms are over 10% more likely to default on payment than those with 36 month terms</a:t>
            </a:r>
            <a:endParaRPr sz="1800" dirty="0"/>
          </a:p>
          <a:p>
            <a:pPr marL="457200" lvl="0" indent="-342900" algn="l" rtl="0">
              <a:lnSpc>
                <a:spcPct val="90000"/>
              </a:lnSpc>
              <a:spcBef>
                <a:spcPts val="0"/>
              </a:spcBef>
              <a:spcAft>
                <a:spcPts val="0"/>
              </a:spcAft>
              <a:buSzPts val="1800"/>
              <a:buChar char="•"/>
            </a:pPr>
            <a:r>
              <a:rPr lang="en-IN" sz="1800" dirty="0"/>
              <a:t>Additional scrutiny can be added to evaluation processes surrounding 60 month term loans</a:t>
            </a:r>
            <a:endParaRPr sz="1800" dirty="0"/>
          </a:p>
        </p:txBody>
      </p:sp>
      <p:pic>
        <p:nvPicPr>
          <p:cNvPr id="117" name="Google Shape;117;p17"/>
          <p:cNvPicPr preferRelativeResize="0"/>
          <p:nvPr/>
        </p:nvPicPr>
        <p:blipFill>
          <a:blip r:embed="rId3">
            <a:alphaModFix/>
          </a:blip>
          <a:stretch>
            <a:fillRect/>
          </a:stretch>
        </p:blipFill>
        <p:spPr>
          <a:xfrm>
            <a:off x="183150" y="1243850"/>
            <a:ext cx="11220450" cy="35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IN" b="1"/>
              <a:t>Univariate Analysis - Grade</a:t>
            </a:r>
            <a:endParaRPr/>
          </a:p>
        </p:txBody>
      </p:sp>
      <p:sp>
        <p:nvSpPr>
          <p:cNvPr id="123" name="Google Shape;123;p18"/>
          <p:cNvSpPr txBox="1">
            <a:spLocks noGrp="1"/>
          </p:cNvSpPr>
          <p:nvPr>
            <p:ph type="body" idx="1"/>
          </p:nvPr>
        </p:nvSpPr>
        <p:spPr>
          <a:xfrm>
            <a:off x="404949" y="1854926"/>
            <a:ext cx="11168742" cy="43442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0" lvl="0" indent="0" algn="l" rtl="0">
              <a:lnSpc>
                <a:spcPct val="90000"/>
              </a:lnSpc>
              <a:spcBef>
                <a:spcPts val="0"/>
              </a:spcBef>
              <a:spcAft>
                <a:spcPts val="0"/>
              </a:spcAft>
              <a:buClr>
                <a:schemeClr val="dk1"/>
              </a:buClr>
              <a:buSzPts val="1400"/>
              <a:buNone/>
            </a:pPr>
            <a:endParaRPr sz="1400" dirty="0"/>
          </a:p>
          <a:p>
            <a:pPr marL="457200" lvl="0" indent="-342900" algn="l" rtl="0">
              <a:lnSpc>
                <a:spcPct val="90000"/>
              </a:lnSpc>
              <a:spcBef>
                <a:spcPts val="0"/>
              </a:spcBef>
              <a:spcAft>
                <a:spcPts val="0"/>
              </a:spcAft>
              <a:buSzPts val="1800"/>
              <a:buChar char="•"/>
            </a:pPr>
            <a:endParaRPr lang="en-IN" sz="1800" dirty="0"/>
          </a:p>
          <a:p>
            <a:pPr marL="457200" lvl="0" indent="-342900" algn="l" rtl="0">
              <a:lnSpc>
                <a:spcPct val="90000"/>
              </a:lnSpc>
              <a:spcBef>
                <a:spcPts val="0"/>
              </a:spcBef>
              <a:spcAft>
                <a:spcPts val="0"/>
              </a:spcAft>
              <a:buSzPts val="1800"/>
              <a:buChar char="•"/>
            </a:pPr>
            <a:endParaRPr lang="en-IN" sz="1800" dirty="0"/>
          </a:p>
          <a:p>
            <a:pPr marL="457200" lvl="0" indent="-342900" algn="l" rtl="0">
              <a:lnSpc>
                <a:spcPct val="90000"/>
              </a:lnSpc>
              <a:spcBef>
                <a:spcPts val="0"/>
              </a:spcBef>
              <a:spcAft>
                <a:spcPts val="0"/>
              </a:spcAft>
              <a:buSzPts val="1800"/>
              <a:buChar char="•"/>
            </a:pPr>
            <a:r>
              <a:rPr lang="en-IN" sz="1800" dirty="0"/>
              <a:t>Grade A loans have the lowest default rate and default rates increase gradually across the grade levels</a:t>
            </a:r>
            <a:endParaRPr sz="1800" dirty="0"/>
          </a:p>
          <a:p>
            <a:pPr marL="457200" lvl="0" indent="-342900" algn="l" rtl="0">
              <a:lnSpc>
                <a:spcPct val="90000"/>
              </a:lnSpc>
              <a:spcBef>
                <a:spcPts val="0"/>
              </a:spcBef>
              <a:spcAft>
                <a:spcPts val="0"/>
              </a:spcAft>
              <a:buSzPts val="1800"/>
              <a:buChar char="•"/>
            </a:pPr>
            <a:r>
              <a:rPr lang="en-IN" sz="1800" dirty="0"/>
              <a:t>This is as expected because grade A loans are rated as least risky and grade G loans are most risky, these applicants are probably assigned higher interest rates</a:t>
            </a:r>
            <a:endParaRPr sz="1800" dirty="0"/>
          </a:p>
        </p:txBody>
      </p:sp>
      <p:pic>
        <p:nvPicPr>
          <p:cNvPr id="124" name="Google Shape;124;p18"/>
          <p:cNvPicPr preferRelativeResize="0"/>
          <p:nvPr/>
        </p:nvPicPr>
        <p:blipFill>
          <a:blip r:embed="rId3">
            <a:alphaModFix/>
          </a:blip>
          <a:stretch>
            <a:fillRect/>
          </a:stretch>
        </p:blipFill>
        <p:spPr>
          <a:xfrm>
            <a:off x="72779" y="1301415"/>
            <a:ext cx="11220450" cy="35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1"/>
          </p:nvPr>
        </p:nvSpPr>
        <p:spPr>
          <a:xfrm>
            <a:off x="404949" y="1854926"/>
            <a:ext cx="11168742" cy="43442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457200" lvl="0" indent="-342900" algn="l" rtl="0">
              <a:lnSpc>
                <a:spcPct val="90000"/>
              </a:lnSpc>
              <a:spcBef>
                <a:spcPts val="0"/>
              </a:spcBef>
              <a:spcAft>
                <a:spcPts val="0"/>
              </a:spcAft>
              <a:buSzPts val="1800"/>
              <a:buChar char="•"/>
            </a:pPr>
            <a:endParaRPr lang="en-IN" sz="1800" dirty="0"/>
          </a:p>
          <a:p>
            <a:pPr marL="457200" lvl="0" indent="-342900" algn="l" rtl="0">
              <a:lnSpc>
                <a:spcPct val="90000"/>
              </a:lnSpc>
              <a:spcBef>
                <a:spcPts val="0"/>
              </a:spcBef>
              <a:spcAft>
                <a:spcPts val="0"/>
              </a:spcAft>
              <a:buSzPts val="1800"/>
              <a:buChar char="•"/>
            </a:pPr>
            <a:endParaRPr lang="en-IN" sz="1800" dirty="0"/>
          </a:p>
          <a:p>
            <a:pPr marL="457200" lvl="0" indent="-342900" algn="l" rtl="0">
              <a:lnSpc>
                <a:spcPct val="90000"/>
              </a:lnSpc>
              <a:spcBef>
                <a:spcPts val="0"/>
              </a:spcBef>
              <a:spcAft>
                <a:spcPts val="0"/>
              </a:spcAft>
              <a:buSzPts val="1800"/>
              <a:buChar char="•"/>
            </a:pPr>
            <a:r>
              <a:rPr lang="en-IN" sz="1800" dirty="0"/>
              <a:t>Verified loans have the highest default rates, followed by loans having their sources verified, and finally those loans which have not been verified</a:t>
            </a:r>
            <a:endParaRPr sz="1800" dirty="0"/>
          </a:p>
          <a:p>
            <a:pPr marL="457200" lvl="0" indent="-342900" algn="l" rtl="0">
              <a:lnSpc>
                <a:spcPct val="90000"/>
              </a:lnSpc>
              <a:spcBef>
                <a:spcPts val="0"/>
              </a:spcBef>
              <a:spcAft>
                <a:spcPts val="0"/>
              </a:spcAft>
              <a:buSzPts val="1800"/>
              <a:buChar char="•"/>
            </a:pPr>
            <a:r>
              <a:rPr lang="en-IN" sz="1800" dirty="0"/>
              <a:t>This is of particular interest because we would expect verified loans to have the lowest default rates</a:t>
            </a:r>
            <a:endParaRPr sz="1800" dirty="0"/>
          </a:p>
          <a:p>
            <a:pPr marL="457200" lvl="0" indent="-342900" algn="l" rtl="0">
              <a:lnSpc>
                <a:spcPct val="90000"/>
              </a:lnSpc>
              <a:spcBef>
                <a:spcPts val="0"/>
              </a:spcBef>
              <a:spcAft>
                <a:spcPts val="0"/>
              </a:spcAft>
              <a:buSzPts val="1800"/>
              <a:buChar char="•"/>
            </a:pPr>
            <a:r>
              <a:rPr lang="en-IN" sz="1800" dirty="0"/>
              <a:t>This indicates that the business must rework its verification processes to fix its inefficiencies in this realm</a:t>
            </a:r>
            <a:endParaRPr sz="1800" dirty="0"/>
          </a:p>
        </p:txBody>
      </p:sp>
      <p:sp>
        <p:nvSpPr>
          <p:cNvPr id="130" name="Google Shape;130;p19"/>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IN" b="1"/>
              <a:t>Univariate Analysis - Verification Status</a:t>
            </a:r>
            <a:endParaRPr/>
          </a:p>
        </p:txBody>
      </p:sp>
      <p:pic>
        <p:nvPicPr>
          <p:cNvPr id="131" name="Google Shape;131;p19"/>
          <p:cNvPicPr preferRelativeResize="0"/>
          <p:nvPr/>
        </p:nvPicPr>
        <p:blipFill>
          <a:blip r:embed="rId3">
            <a:alphaModFix/>
          </a:blip>
          <a:stretch>
            <a:fillRect/>
          </a:stretch>
        </p:blipFill>
        <p:spPr>
          <a:xfrm>
            <a:off x="183152" y="1496218"/>
            <a:ext cx="11220450" cy="357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body" idx="1"/>
          </p:nvPr>
        </p:nvSpPr>
        <p:spPr>
          <a:xfrm>
            <a:off x="404950" y="1854925"/>
            <a:ext cx="11168700" cy="4900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0" lvl="0" indent="0" algn="l" rtl="0">
              <a:lnSpc>
                <a:spcPct val="90000"/>
              </a:lnSpc>
              <a:spcBef>
                <a:spcPts val="0"/>
              </a:spcBef>
              <a:spcAft>
                <a:spcPts val="0"/>
              </a:spcAft>
              <a:buClr>
                <a:schemeClr val="dk1"/>
              </a:buClr>
              <a:buSzPts val="1800"/>
              <a:buNone/>
            </a:pPr>
            <a:endParaRPr sz="1800" dirty="0"/>
          </a:p>
          <a:p>
            <a:pPr marL="457200" lvl="0" indent="-342900" algn="l" rtl="0">
              <a:lnSpc>
                <a:spcPct val="90000"/>
              </a:lnSpc>
              <a:spcBef>
                <a:spcPts val="0"/>
              </a:spcBef>
              <a:spcAft>
                <a:spcPts val="0"/>
              </a:spcAft>
              <a:buSzPts val="1800"/>
              <a:buChar char="•"/>
            </a:pPr>
            <a:endParaRPr lang="en-IN" sz="1800" dirty="0"/>
          </a:p>
          <a:p>
            <a:pPr marL="457200" lvl="0" indent="-342900" algn="l" rtl="0">
              <a:lnSpc>
                <a:spcPct val="90000"/>
              </a:lnSpc>
              <a:spcBef>
                <a:spcPts val="0"/>
              </a:spcBef>
              <a:spcAft>
                <a:spcPts val="0"/>
              </a:spcAft>
              <a:buSzPts val="1800"/>
              <a:buChar char="•"/>
            </a:pPr>
            <a:r>
              <a:rPr lang="en-IN" sz="1800" dirty="0"/>
              <a:t>The purpose that has the lowest default rate is wedding which is not unusual because this decision usually takes place if both individuals are financially secure</a:t>
            </a:r>
            <a:endParaRPr sz="1800" dirty="0"/>
          </a:p>
          <a:p>
            <a:pPr marL="457200" lvl="0" indent="-342900" algn="l" rtl="0">
              <a:lnSpc>
                <a:spcPct val="90000"/>
              </a:lnSpc>
              <a:spcBef>
                <a:spcPts val="0"/>
              </a:spcBef>
              <a:spcAft>
                <a:spcPts val="0"/>
              </a:spcAft>
              <a:buSzPts val="1800"/>
              <a:buChar char="•"/>
            </a:pPr>
            <a:r>
              <a:rPr lang="en-IN" sz="1800" dirty="0"/>
              <a:t>Small business loans have the largest default rate which is not surprising considering the large amount of risk involved with start-up companies</a:t>
            </a:r>
            <a:endParaRPr sz="1800" dirty="0"/>
          </a:p>
          <a:p>
            <a:pPr marL="457200" lvl="0" indent="-342900" algn="l" rtl="0">
              <a:lnSpc>
                <a:spcPct val="90000"/>
              </a:lnSpc>
              <a:spcBef>
                <a:spcPts val="0"/>
              </a:spcBef>
              <a:spcAft>
                <a:spcPts val="0"/>
              </a:spcAft>
              <a:buSzPts val="1800"/>
              <a:buChar char="•"/>
            </a:pPr>
            <a:r>
              <a:rPr lang="en-IN" sz="1800" dirty="0"/>
              <a:t>Renewable energy is next in highest default rates which is probably due to the inherent risk involved in an industry that is up and coming</a:t>
            </a:r>
            <a:endParaRPr sz="1800" dirty="0"/>
          </a:p>
          <a:p>
            <a:pPr marL="457200" lvl="0" indent="-342900" algn="l" rtl="0">
              <a:lnSpc>
                <a:spcPct val="90000"/>
              </a:lnSpc>
              <a:spcBef>
                <a:spcPts val="0"/>
              </a:spcBef>
              <a:spcAft>
                <a:spcPts val="0"/>
              </a:spcAft>
              <a:buSzPts val="1800"/>
              <a:buChar char="•"/>
            </a:pPr>
            <a:r>
              <a:rPr lang="en-IN" sz="1800" dirty="0"/>
              <a:t>Educational loans are the next highest which is reasonable considering education is the largest debt facing Americans today, surpassing even mortgage debt</a:t>
            </a:r>
            <a:endParaRPr sz="1800" dirty="0"/>
          </a:p>
        </p:txBody>
      </p:sp>
      <p:sp>
        <p:nvSpPr>
          <p:cNvPr id="137" name="Google Shape;137;p20"/>
          <p:cNvSpPr txBox="1">
            <a:spLocks noGrp="1"/>
          </p:cNvSpPr>
          <p:nvPr>
            <p:ph type="title"/>
          </p:nvPr>
        </p:nvSpPr>
        <p:spPr>
          <a:xfrm>
            <a:off x="1136469" y="426205"/>
            <a:ext cx="9313800" cy="856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IN" b="1"/>
              <a:t>Univariate Analysis - Purpose</a:t>
            </a:r>
            <a:endParaRPr/>
          </a:p>
        </p:txBody>
      </p:sp>
      <p:pic>
        <p:nvPicPr>
          <p:cNvPr id="138" name="Google Shape;138;p20"/>
          <p:cNvPicPr preferRelativeResize="0"/>
          <p:nvPr/>
        </p:nvPicPr>
        <p:blipFill>
          <a:blip r:embed="rId3">
            <a:alphaModFix/>
          </a:blip>
          <a:stretch>
            <a:fillRect/>
          </a:stretch>
        </p:blipFill>
        <p:spPr>
          <a:xfrm>
            <a:off x="183144" y="1115855"/>
            <a:ext cx="11220450" cy="357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a:off x="390699" y="1797901"/>
            <a:ext cx="11168700" cy="4344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endParaRPr dirty="0"/>
          </a:p>
          <a:p>
            <a:pPr marL="0" lvl="0" indent="0" algn="l" rtl="0">
              <a:lnSpc>
                <a:spcPct val="90000"/>
              </a:lnSpc>
              <a:spcBef>
                <a:spcPts val="0"/>
              </a:spcBef>
              <a:spcAft>
                <a:spcPts val="0"/>
              </a:spcAft>
              <a:buClr>
                <a:schemeClr val="dk1"/>
              </a:buClr>
              <a:buSzPts val="1800"/>
              <a:buNone/>
            </a:pPr>
            <a:endParaRPr dirty="0"/>
          </a:p>
          <a:p>
            <a:pPr marL="0" lvl="0" indent="0" algn="l" rtl="0">
              <a:lnSpc>
                <a:spcPct val="90000"/>
              </a:lnSpc>
              <a:spcBef>
                <a:spcPts val="0"/>
              </a:spcBef>
              <a:spcAft>
                <a:spcPts val="0"/>
              </a:spcAft>
              <a:buClr>
                <a:schemeClr val="dk1"/>
              </a:buClr>
              <a:buSzPts val="1800"/>
              <a:buNone/>
            </a:pPr>
            <a:endParaRPr dirty="0"/>
          </a:p>
          <a:p>
            <a:pPr marL="0" lvl="0" indent="0" algn="l" rtl="0">
              <a:lnSpc>
                <a:spcPct val="90000"/>
              </a:lnSpc>
              <a:spcBef>
                <a:spcPts val="0"/>
              </a:spcBef>
              <a:spcAft>
                <a:spcPts val="0"/>
              </a:spcAft>
              <a:buClr>
                <a:schemeClr val="dk1"/>
              </a:buClr>
              <a:buSzPts val="1800"/>
              <a:buNone/>
            </a:pPr>
            <a:endParaRPr dirty="0"/>
          </a:p>
          <a:p>
            <a:pPr marL="0" lvl="0" indent="0" algn="l" rtl="0">
              <a:lnSpc>
                <a:spcPct val="90000"/>
              </a:lnSpc>
              <a:spcBef>
                <a:spcPts val="0"/>
              </a:spcBef>
              <a:spcAft>
                <a:spcPts val="0"/>
              </a:spcAft>
              <a:buClr>
                <a:schemeClr val="dk1"/>
              </a:buClr>
              <a:buSzPts val="1800"/>
              <a:buNone/>
            </a:pPr>
            <a:endParaRPr dirty="0"/>
          </a:p>
          <a:p>
            <a:pPr marL="0" lvl="0" indent="0" algn="l" rtl="0">
              <a:lnSpc>
                <a:spcPct val="90000"/>
              </a:lnSpc>
              <a:spcBef>
                <a:spcPts val="0"/>
              </a:spcBef>
              <a:spcAft>
                <a:spcPts val="0"/>
              </a:spcAft>
              <a:buClr>
                <a:schemeClr val="dk1"/>
              </a:buClr>
              <a:buSzPts val="1800"/>
              <a:buNone/>
            </a:pPr>
            <a:endParaRPr dirty="0"/>
          </a:p>
          <a:p>
            <a:pPr marL="0" lvl="0" indent="0" algn="l" rtl="0">
              <a:lnSpc>
                <a:spcPct val="90000"/>
              </a:lnSpc>
              <a:spcBef>
                <a:spcPts val="0"/>
              </a:spcBef>
              <a:spcAft>
                <a:spcPts val="0"/>
              </a:spcAft>
              <a:buClr>
                <a:schemeClr val="dk1"/>
              </a:buClr>
              <a:buSzPts val="1800"/>
              <a:buNone/>
            </a:pPr>
            <a:endParaRPr dirty="0"/>
          </a:p>
          <a:p>
            <a:pPr marL="457200" lvl="0" indent="-342900" algn="l" rtl="0">
              <a:lnSpc>
                <a:spcPct val="90000"/>
              </a:lnSpc>
              <a:spcBef>
                <a:spcPts val="0"/>
              </a:spcBef>
              <a:spcAft>
                <a:spcPts val="0"/>
              </a:spcAft>
              <a:buSzPts val="1800"/>
              <a:buChar char="•"/>
            </a:pPr>
            <a:endParaRPr lang="en-IN" sz="1800" dirty="0"/>
          </a:p>
          <a:p>
            <a:pPr marL="457200" lvl="0" indent="-342900" algn="l" rtl="0">
              <a:lnSpc>
                <a:spcPct val="90000"/>
              </a:lnSpc>
              <a:spcBef>
                <a:spcPts val="0"/>
              </a:spcBef>
              <a:spcAft>
                <a:spcPts val="0"/>
              </a:spcAft>
              <a:buSzPts val="1800"/>
              <a:buChar char="•"/>
            </a:pPr>
            <a:endParaRPr lang="en-IN" sz="1800" dirty="0"/>
          </a:p>
          <a:p>
            <a:pPr marL="457200" lvl="0" indent="-342900" algn="l" rtl="0">
              <a:lnSpc>
                <a:spcPct val="90000"/>
              </a:lnSpc>
              <a:spcBef>
                <a:spcPts val="0"/>
              </a:spcBef>
              <a:spcAft>
                <a:spcPts val="0"/>
              </a:spcAft>
              <a:buSzPts val="1800"/>
              <a:buChar char="•"/>
            </a:pPr>
            <a:r>
              <a:rPr lang="en-IN" sz="1800" dirty="0"/>
              <a:t>Nevada (NV) has the highest level of default rate followed by Alaska (AK) and Tennessee (TN) these states might require more scrutiny when evaluating</a:t>
            </a:r>
            <a:endParaRPr sz="1800" dirty="0"/>
          </a:p>
          <a:p>
            <a:pPr marL="457200" lvl="0" indent="-342900" algn="l" rtl="0">
              <a:lnSpc>
                <a:spcPct val="90000"/>
              </a:lnSpc>
              <a:spcBef>
                <a:spcPts val="0"/>
              </a:spcBef>
              <a:spcAft>
                <a:spcPts val="0"/>
              </a:spcAft>
              <a:buSzPts val="1800"/>
              <a:buChar char="•"/>
            </a:pPr>
            <a:r>
              <a:rPr lang="en-IN" sz="1800" dirty="0"/>
              <a:t>Wyoming (WY), District of Columbia (DC), and Kansas (KS) have the lowest level of default rates as compared with the others, they can be considered less relatively risky</a:t>
            </a:r>
            <a:endParaRPr sz="1800" dirty="0"/>
          </a:p>
        </p:txBody>
      </p:sp>
      <p:sp>
        <p:nvSpPr>
          <p:cNvPr id="144" name="Google Shape;144;p21"/>
          <p:cNvSpPr txBox="1">
            <a:spLocks noGrp="1"/>
          </p:cNvSpPr>
          <p:nvPr>
            <p:ph type="title"/>
          </p:nvPr>
        </p:nvSpPr>
        <p:spPr>
          <a:xfrm>
            <a:off x="1136469" y="640080"/>
            <a:ext cx="9313817" cy="8561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Times New Roman"/>
              <a:buNone/>
            </a:pPr>
            <a:r>
              <a:rPr lang="en-IN" sz="2800" b="1"/>
              <a:t>Univariate Analysis - Address State</a:t>
            </a:r>
            <a:endParaRPr b="1"/>
          </a:p>
        </p:txBody>
      </p:sp>
      <p:pic>
        <p:nvPicPr>
          <p:cNvPr id="145" name="Google Shape;145;p21"/>
          <p:cNvPicPr preferRelativeResize="0"/>
          <p:nvPr/>
        </p:nvPicPr>
        <p:blipFill>
          <a:blip r:embed="rId3">
            <a:alphaModFix/>
          </a:blip>
          <a:stretch>
            <a:fillRect/>
          </a:stretch>
        </p:blipFill>
        <p:spPr>
          <a:xfrm>
            <a:off x="318980" y="1366709"/>
            <a:ext cx="11153775" cy="35718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1554</Words>
  <Application>Microsoft Office PowerPoint</Application>
  <PresentationFormat>Widescreen</PresentationFormat>
  <Paragraphs>199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Merriweather</vt:lpstr>
      <vt:lpstr>Times New Roman</vt:lpstr>
      <vt:lpstr>Arial</vt:lpstr>
      <vt:lpstr>Office Theme</vt:lpstr>
      <vt:lpstr>LENDING CLUB CASE STUDY   SUBMISSION </vt:lpstr>
      <vt:lpstr> Lending club case study</vt:lpstr>
      <vt:lpstr>Problem solving methodology</vt:lpstr>
      <vt:lpstr>Data Cleaning and Understanding</vt:lpstr>
      <vt:lpstr>Univariate Analysis - Term</vt:lpstr>
      <vt:lpstr>Univariate Analysis - Grade</vt:lpstr>
      <vt:lpstr>Univariate Analysis - Verification Status</vt:lpstr>
      <vt:lpstr>Univariate Analysis - Purpose</vt:lpstr>
      <vt:lpstr>Univariate Analysis - Address State</vt:lpstr>
      <vt:lpstr>PowerPoint Presentation</vt:lpstr>
      <vt:lpstr>Correlation Heat Map Explained</vt:lpstr>
      <vt:lpstr>Bivariate Analysis - Term and Grade</vt:lpstr>
      <vt:lpstr>Bivariate Analysis - Term and Purpose</vt:lpstr>
      <vt:lpstr>Bivariate Analysis - Verification Status and Interest Rate Percentile</vt:lpstr>
      <vt:lpstr>Bivariate Analysis - Home Ownership and Verification Status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SUBMISSION</dc:title>
  <dc:creator>Rajeev Agarwal</dc:creator>
  <cp:lastModifiedBy>Rajeev Agarwal</cp:lastModifiedBy>
  <cp:revision>2</cp:revision>
  <dcterms:modified xsi:type="dcterms:W3CDTF">2018-11-04T17:51:24Z</dcterms:modified>
</cp:coreProperties>
</file>