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7" r:id="rId7"/>
    <p:sldId id="270" r:id="rId8"/>
    <p:sldId id="262"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07-10-2018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07-10-2018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endParaRPr lang="en-IN" sz="1800" dirty="0"/>
          </a:p>
          <a:p>
            <a:pPr algn="l"/>
            <a:r>
              <a:rPr lang="en-IN" sz="1800" dirty="0"/>
              <a:t>Rajeev Agarwal</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Plot3</a:t>
            </a:r>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sz="2800" b="1" dirty="0"/>
              <a:t>Total number of investments per main sector in the top three countries</a:t>
            </a:r>
            <a:endParaRPr lang="en-IN" sz="2800" dirty="0"/>
          </a:p>
        </p:txBody>
      </p:sp>
      <p:pic>
        <p:nvPicPr>
          <p:cNvPr id="4" name="Picture 3" descr="A picture containing screenshot&#10;&#10;Description generated with high confidence">
            <a:extLst>
              <a:ext uri="{FF2B5EF4-FFF2-40B4-BE49-F238E27FC236}">
                <a16:creationId xmlns:a16="http://schemas.microsoft.com/office/drawing/2014/main" id="{C9992FAA-F155-474E-AA47-43C423806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211" y="1916983"/>
            <a:ext cx="10127068" cy="4282203"/>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endParaRPr lang="en-IN" sz="1400" dirty="0"/>
          </a:p>
          <a:p>
            <a:pPr marL="0" indent="0">
              <a:buNone/>
            </a:pPr>
            <a:r>
              <a:rPr lang="en-IN" b="1" dirty="0"/>
              <a:t>Most Suitable Investment Type:</a:t>
            </a:r>
          </a:p>
          <a:p>
            <a:pPr marL="0" indent="0">
              <a:buNone/>
            </a:pPr>
            <a:r>
              <a:rPr lang="en-IN" dirty="0"/>
              <a:t>Sparks Funds should invest in the Venture funding type as it has the highest total number of investment with average investment amount value USD 11.75 Million.</a:t>
            </a:r>
          </a:p>
          <a:p>
            <a:pPr marL="0" indent="0">
              <a:buNone/>
            </a:pPr>
            <a:endParaRPr lang="en-IN" dirty="0"/>
          </a:p>
          <a:p>
            <a:pPr marL="0" indent="0">
              <a:buNone/>
            </a:pPr>
            <a:r>
              <a:rPr lang="en-IN" b="1" dirty="0"/>
              <a:t>Top three English speaking countries:</a:t>
            </a:r>
          </a:p>
          <a:p>
            <a:pPr marL="0" indent="0">
              <a:buNone/>
            </a:pPr>
            <a:r>
              <a:rPr lang="en-US" dirty="0"/>
              <a:t>USA, Great Britain and India are three top English speaking countries with highest amount of funding for the chosen investment type (Venture). </a:t>
            </a:r>
          </a:p>
          <a:p>
            <a:pPr marL="0" indent="0">
              <a:buNone/>
            </a:pPr>
            <a:endParaRPr lang="en-IN" b="1" dirty="0"/>
          </a:p>
          <a:p>
            <a:pPr marL="0" indent="0">
              <a:buNone/>
            </a:pPr>
            <a:r>
              <a:rPr lang="en-IN" b="1" dirty="0"/>
              <a:t>Top three Most invested sectors for each of the three countries:</a:t>
            </a:r>
          </a:p>
          <a:p>
            <a:pPr marL="0" indent="0">
              <a:buNone/>
            </a:pPr>
            <a:r>
              <a:rPr lang="en-IN" dirty="0"/>
              <a:t>USA – 1. Others, 2. </a:t>
            </a:r>
            <a:r>
              <a:rPr lang="en-US" dirty="0"/>
              <a:t>Cleantech / Semiconductors, 3. Social, Finance, Analytics, Advertising</a:t>
            </a:r>
          </a:p>
          <a:p>
            <a:pPr marL="0" indent="0">
              <a:buNone/>
            </a:pPr>
            <a:r>
              <a:rPr lang="en-US" dirty="0"/>
              <a:t>GBR </a:t>
            </a:r>
            <a:r>
              <a:rPr lang="en-IN" dirty="0"/>
              <a:t>– 1. Others, 2. </a:t>
            </a:r>
            <a:r>
              <a:rPr lang="en-US" dirty="0"/>
              <a:t>Cleantech / Semiconductors, 3. Social, Finance, Analytics, Advertising</a:t>
            </a:r>
          </a:p>
          <a:p>
            <a:pPr marL="0" indent="0">
              <a:buNone/>
            </a:pPr>
            <a:r>
              <a:rPr lang="en-US" dirty="0"/>
              <a:t>IND </a:t>
            </a:r>
            <a:r>
              <a:rPr lang="en-IN" dirty="0"/>
              <a:t>– 1. Others, 2. </a:t>
            </a:r>
            <a:r>
              <a:rPr lang="en-US" dirty="0"/>
              <a:t>News, Search and Messaging, 3. Entertainment</a:t>
            </a:r>
          </a:p>
          <a:p>
            <a:pPr marL="0" indent="0">
              <a:buNone/>
            </a:pPr>
            <a:endParaRPr lang="en-US" dirty="0"/>
          </a:p>
          <a:p>
            <a:pPr marL="0" indent="0">
              <a:buNone/>
            </a:pPr>
            <a:r>
              <a:rPr lang="en-IN" sz="1400" dirty="0"/>
              <a:t> </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Investment Recommendations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a:t>Business objective:</a:t>
            </a:r>
            <a:r>
              <a:rPr lang="en-US" dirty="0"/>
              <a:t> 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0" indent="0">
              <a:buNone/>
            </a:pPr>
            <a:endParaRPr lang="en-US" sz="1400" dirty="0"/>
          </a:p>
          <a:p>
            <a:pPr marL="0" indent="0">
              <a:buNone/>
            </a:pPr>
            <a:r>
              <a:rPr lang="en-US" b="1" dirty="0"/>
              <a:t>Goals of data analysis</a:t>
            </a:r>
            <a:r>
              <a:rPr lang="en-US" dirty="0"/>
              <a:t>: </a:t>
            </a:r>
          </a:p>
          <a:p>
            <a:r>
              <a:rPr lang="en-US" b="1" dirty="0"/>
              <a:t>Investment type analysis</a:t>
            </a:r>
            <a:r>
              <a:rPr lang="en-US" dirty="0"/>
              <a:t>: Identify Funding Type that is best suited for Spark Funds’ strategy.</a:t>
            </a:r>
          </a:p>
          <a:p>
            <a:r>
              <a:rPr lang="en-US" b="1" dirty="0"/>
              <a:t>Country analysis</a:t>
            </a:r>
            <a:r>
              <a:rPr lang="en-US" dirty="0"/>
              <a:t>: Identify the English speaking countries which have been the most heavily invested in the past. </a:t>
            </a:r>
          </a:p>
          <a:p>
            <a:r>
              <a:rPr lang="en-US" b="1" dirty="0"/>
              <a:t>Sector analysis</a:t>
            </a:r>
            <a:r>
              <a:rPr lang="en-US" dirty="0"/>
              <a:t>: Identify the most invested sectors in the selected countries for the chosen funding type.</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Investment Strategy for Spark Funds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Flow chart:</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sp>
        <p:nvSpPr>
          <p:cNvPr id="2" name="Flowchart: Process 1">
            <a:extLst>
              <a:ext uri="{FF2B5EF4-FFF2-40B4-BE49-F238E27FC236}">
                <a16:creationId xmlns:a16="http://schemas.microsoft.com/office/drawing/2014/main" id="{0202B89B-E7E9-4385-81AC-E183B28BECEF}"/>
              </a:ext>
            </a:extLst>
          </p:cNvPr>
          <p:cNvSpPr/>
          <p:nvPr/>
        </p:nvSpPr>
        <p:spPr>
          <a:xfrm>
            <a:off x="914400" y="2215666"/>
            <a:ext cx="1485900" cy="12485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Load companies and rounds2 data sets</a:t>
            </a:r>
          </a:p>
        </p:txBody>
      </p:sp>
      <p:sp>
        <p:nvSpPr>
          <p:cNvPr id="4" name="Flowchart: Process 3">
            <a:extLst>
              <a:ext uri="{FF2B5EF4-FFF2-40B4-BE49-F238E27FC236}">
                <a16:creationId xmlns:a16="http://schemas.microsoft.com/office/drawing/2014/main" id="{29E9B9A0-BC90-4A36-ABD3-9F255394193A}"/>
              </a:ext>
            </a:extLst>
          </p:cNvPr>
          <p:cNvSpPr/>
          <p:nvPr/>
        </p:nvSpPr>
        <p:spPr>
          <a:xfrm>
            <a:off x="2787161" y="2198080"/>
            <a:ext cx="1406769" cy="12660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cleaning on companies and rounds2 data frames</a:t>
            </a:r>
          </a:p>
        </p:txBody>
      </p:sp>
      <p:sp>
        <p:nvSpPr>
          <p:cNvPr id="6" name="Flowchart: Process 5">
            <a:extLst>
              <a:ext uri="{FF2B5EF4-FFF2-40B4-BE49-F238E27FC236}">
                <a16:creationId xmlns:a16="http://schemas.microsoft.com/office/drawing/2014/main" id="{2AF92AD9-FD17-4B2E-A567-C080A314295A}"/>
              </a:ext>
            </a:extLst>
          </p:cNvPr>
          <p:cNvSpPr/>
          <p:nvPr/>
        </p:nvSpPr>
        <p:spPr>
          <a:xfrm>
            <a:off x="4580791" y="2215665"/>
            <a:ext cx="1485900" cy="12485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Merge the two data frames to create </a:t>
            </a:r>
            <a:r>
              <a:rPr lang="en-US" sz="1200" dirty="0" err="1"/>
              <a:t>master_frame</a:t>
            </a:r>
            <a:r>
              <a:rPr lang="en-US" sz="1200" dirty="0"/>
              <a:t> data frame</a:t>
            </a:r>
          </a:p>
        </p:txBody>
      </p:sp>
      <p:sp>
        <p:nvSpPr>
          <p:cNvPr id="7" name="Flowchart: Process 6">
            <a:extLst>
              <a:ext uri="{FF2B5EF4-FFF2-40B4-BE49-F238E27FC236}">
                <a16:creationId xmlns:a16="http://schemas.microsoft.com/office/drawing/2014/main" id="{77061051-49F3-445F-811A-EA9233E8637E}"/>
              </a:ext>
            </a:extLst>
          </p:cNvPr>
          <p:cNvSpPr/>
          <p:nvPr/>
        </p:nvSpPr>
        <p:spPr>
          <a:xfrm>
            <a:off x="6576142" y="2215665"/>
            <a:ext cx="1671040" cy="12485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Identify the most suitable investment type from </a:t>
            </a:r>
            <a:r>
              <a:rPr lang="en-US" sz="1200" dirty="0" err="1"/>
              <a:t>master_frame</a:t>
            </a:r>
            <a:r>
              <a:rPr lang="en-US" sz="1200" dirty="0"/>
              <a:t> using mean value of the investment amount per round</a:t>
            </a:r>
          </a:p>
        </p:txBody>
      </p:sp>
      <p:sp>
        <p:nvSpPr>
          <p:cNvPr id="8" name="Flowchart: Process 7">
            <a:extLst>
              <a:ext uri="{FF2B5EF4-FFF2-40B4-BE49-F238E27FC236}">
                <a16:creationId xmlns:a16="http://schemas.microsoft.com/office/drawing/2014/main" id="{A906A55D-CD98-4C1D-8384-76E8C60E6C8A}"/>
              </a:ext>
            </a:extLst>
          </p:cNvPr>
          <p:cNvSpPr/>
          <p:nvPr/>
        </p:nvSpPr>
        <p:spPr>
          <a:xfrm>
            <a:off x="8701454" y="2215665"/>
            <a:ext cx="1748832" cy="12485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the chosen investment type, make data frame top9 with the top nine countries based on the total investment amount per country</a:t>
            </a:r>
          </a:p>
        </p:txBody>
      </p:sp>
      <p:sp>
        <p:nvSpPr>
          <p:cNvPr id="9" name="Flowchart: Process 8">
            <a:extLst>
              <a:ext uri="{FF2B5EF4-FFF2-40B4-BE49-F238E27FC236}">
                <a16:creationId xmlns:a16="http://schemas.microsoft.com/office/drawing/2014/main" id="{CD6A81A7-E16F-4551-99D1-557C9A408704}"/>
              </a:ext>
            </a:extLst>
          </p:cNvPr>
          <p:cNvSpPr/>
          <p:nvPr/>
        </p:nvSpPr>
        <p:spPr>
          <a:xfrm>
            <a:off x="914400" y="3868865"/>
            <a:ext cx="1485900" cy="12485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top three English speak countries from the data frame top9 </a:t>
            </a:r>
          </a:p>
        </p:txBody>
      </p:sp>
      <p:sp>
        <p:nvSpPr>
          <p:cNvPr id="10" name="Flowchart: Process 9">
            <a:extLst>
              <a:ext uri="{FF2B5EF4-FFF2-40B4-BE49-F238E27FC236}">
                <a16:creationId xmlns:a16="http://schemas.microsoft.com/office/drawing/2014/main" id="{921C1B4F-140D-4F4F-949C-B02A9E08357E}"/>
              </a:ext>
            </a:extLst>
          </p:cNvPr>
          <p:cNvSpPr/>
          <p:nvPr/>
        </p:nvSpPr>
        <p:spPr>
          <a:xfrm>
            <a:off x="2835519" y="3851279"/>
            <a:ext cx="1485900" cy="12485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Load mapping data set and do the data cleaning</a:t>
            </a:r>
          </a:p>
        </p:txBody>
      </p:sp>
      <p:sp>
        <p:nvSpPr>
          <p:cNvPr id="11" name="Flowchart: Process 10">
            <a:extLst>
              <a:ext uri="{FF2B5EF4-FFF2-40B4-BE49-F238E27FC236}">
                <a16:creationId xmlns:a16="http://schemas.microsoft.com/office/drawing/2014/main" id="{A78213E6-4EDD-400D-BE1E-D8067FDDF7F1}"/>
              </a:ext>
            </a:extLst>
          </p:cNvPr>
          <p:cNvSpPr/>
          <p:nvPr/>
        </p:nvSpPr>
        <p:spPr>
          <a:xfrm>
            <a:off x="4580791" y="3851279"/>
            <a:ext cx="1485900" cy="12485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primary sector of each category list from the mapping data frame</a:t>
            </a:r>
          </a:p>
        </p:txBody>
      </p:sp>
      <p:sp>
        <p:nvSpPr>
          <p:cNvPr id="12" name="Flowchart: Process 11">
            <a:extLst>
              <a:ext uri="{FF2B5EF4-FFF2-40B4-BE49-F238E27FC236}">
                <a16:creationId xmlns:a16="http://schemas.microsoft.com/office/drawing/2014/main" id="{5DBAD273-DCD2-42FC-BB42-32130CD338C2}"/>
              </a:ext>
            </a:extLst>
          </p:cNvPr>
          <p:cNvSpPr/>
          <p:nvPr/>
        </p:nvSpPr>
        <p:spPr>
          <a:xfrm>
            <a:off x="6591341" y="3868865"/>
            <a:ext cx="1485900" cy="12485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Merge mapping data frame in companies data frame and remove the rows where primary sector is ‘Blanks’</a:t>
            </a:r>
          </a:p>
        </p:txBody>
      </p:sp>
      <p:sp>
        <p:nvSpPr>
          <p:cNvPr id="13" name="Flowchart: Process 12">
            <a:extLst>
              <a:ext uri="{FF2B5EF4-FFF2-40B4-BE49-F238E27FC236}">
                <a16:creationId xmlns:a16="http://schemas.microsoft.com/office/drawing/2014/main" id="{5AFE825A-A198-4732-BAF5-9C8DA33D212E}"/>
              </a:ext>
            </a:extLst>
          </p:cNvPr>
          <p:cNvSpPr/>
          <p:nvPr/>
        </p:nvSpPr>
        <p:spPr>
          <a:xfrm>
            <a:off x="8701453" y="3868865"/>
            <a:ext cx="1748832" cy="12309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Convert wide to long data format. Eight main sectors should be converted into a single column ‘</a:t>
            </a:r>
            <a:r>
              <a:rPr lang="en-US" sz="1200" dirty="0" err="1"/>
              <a:t>main_sector</a:t>
            </a:r>
            <a:r>
              <a:rPr lang="en-US" sz="1200" dirty="0"/>
              <a:t>’. Remove the extra rows.</a:t>
            </a:r>
          </a:p>
        </p:txBody>
      </p:sp>
      <p:sp>
        <p:nvSpPr>
          <p:cNvPr id="14" name="Flowchart: Process 13">
            <a:extLst>
              <a:ext uri="{FF2B5EF4-FFF2-40B4-BE49-F238E27FC236}">
                <a16:creationId xmlns:a16="http://schemas.microsoft.com/office/drawing/2014/main" id="{9CD375B2-6DAE-48D8-A47B-9ABE7734B813}"/>
              </a:ext>
            </a:extLst>
          </p:cNvPr>
          <p:cNvSpPr/>
          <p:nvPr/>
        </p:nvSpPr>
        <p:spPr>
          <a:xfrm>
            <a:off x="914400" y="5355374"/>
            <a:ext cx="1485900" cy="12485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a:t>
            </a:r>
            <a:r>
              <a:rPr lang="en-US" sz="1200" dirty="0" err="1"/>
              <a:t>master_frame</a:t>
            </a:r>
            <a:r>
              <a:rPr lang="en-US" sz="1200" dirty="0"/>
              <a:t> rows where investment amount is between 5 and 15 million</a:t>
            </a:r>
          </a:p>
        </p:txBody>
      </p:sp>
      <p:sp>
        <p:nvSpPr>
          <p:cNvPr id="15" name="Flowchart: Process 14">
            <a:extLst>
              <a:ext uri="{FF2B5EF4-FFF2-40B4-BE49-F238E27FC236}">
                <a16:creationId xmlns:a16="http://schemas.microsoft.com/office/drawing/2014/main" id="{2B90D5EA-C62A-4EE7-BC72-579638DAA229}"/>
              </a:ext>
            </a:extLst>
          </p:cNvPr>
          <p:cNvSpPr/>
          <p:nvPr/>
        </p:nvSpPr>
        <p:spPr>
          <a:xfrm>
            <a:off x="2835519" y="5355374"/>
            <a:ext cx="1947496" cy="12309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Create three data frames D1, D2 and D3 for the three countries each having total number of investments and average investment amount per main sector for that country</a:t>
            </a:r>
          </a:p>
        </p:txBody>
      </p:sp>
      <p:sp>
        <p:nvSpPr>
          <p:cNvPr id="16" name="Flowchart: Process 15">
            <a:extLst>
              <a:ext uri="{FF2B5EF4-FFF2-40B4-BE49-F238E27FC236}">
                <a16:creationId xmlns:a16="http://schemas.microsoft.com/office/drawing/2014/main" id="{7114F145-BAA9-401B-A69D-78245D64E18B}"/>
              </a:ext>
            </a:extLst>
          </p:cNvPr>
          <p:cNvSpPr/>
          <p:nvPr/>
        </p:nvSpPr>
        <p:spPr>
          <a:xfrm>
            <a:off x="5294455" y="5355374"/>
            <a:ext cx="1603090" cy="12309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Using D1, D2 and D3 identify top three main sectors of each of the three countries based on the count of investments</a:t>
            </a:r>
          </a:p>
        </p:txBody>
      </p:sp>
      <p:sp>
        <p:nvSpPr>
          <p:cNvPr id="17" name="Flowchart: Process 16">
            <a:extLst>
              <a:ext uri="{FF2B5EF4-FFF2-40B4-BE49-F238E27FC236}">
                <a16:creationId xmlns:a16="http://schemas.microsoft.com/office/drawing/2014/main" id="{F05DC8ED-F3CC-46AE-9D92-070A40E14FAD}"/>
              </a:ext>
            </a:extLst>
          </p:cNvPr>
          <p:cNvSpPr/>
          <p:nvPr/>
        </p:nvSpPr>
        <p:spPr>
          <a:xfrm>
            <a:off x="7376808" y="5372960"/>
            <a:ext cx="1603090" cy="12309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Plot graphs and provide the recommendations</a:t>
            </a:r>
          </a:p>
        </p:txBody>
      </p:sp>
      <p:cxnSp>
        <p:nvCxnSpPr>
          <p:cNvPr id="19" name="Straight Arrow Connector 18">
            <a:extLst>
              <a:ext uri="{FF2B5EF4-FFF2-40B4-BE49-F238E27FC236}">
                <a16:creationId xmlns:a16="http://schemas.microsoft.com/office/drawing/2014/main" id="{A13BB347-BF79-4B12-9C3A-CE3F311F3938}"/>
              </a:ext>
            </a:extLst>
          </p:cNvPr>
          <p:cNvCxnSpPr>
            <a:stCxn id="2" idx="3"/>
            <a:endCxn id="4" idx="1"/>
          </p:cNvCxnSpPr>
          <p:nvPr/>
        </p:nvCxnSpPr>
        <p:spPr>
          <a:xfrm flipV="1">
            <a:off x="2400300" y="2831126"/>
            <a:ext cx="386861"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DD39FE-86D1-411D-8636-EA2BFB6C6B48}"/>
              </a:ext>
            </a:extLst>
          </p:cNvPr>
          <p:cNvCxnSpPr/>
          <p:nvPr/>
        </p:nvCxnSpPr>
        <p:spPr>
          <a:xfrm flipV="1">
            <a:off x="4193930" y="2848706"/>
            <a:ext cx="386861"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4514C5-70A1-4348-8ED6-B4F0EBE310EB}"/>
              </a:ext>
            </a:extLst>
          </p:cNvPr>
          <p:cNvCxnSpPr>
            <a:cxnSpLocks/>
          </p:cNvCxnSpPr>
          <p:nvPr/>
        </p:nvCxnSpPr>
        <p:spPr>
          <a:xfrm>
            <a:off x="6066691" y="2866295"/>
            <a:ext cx="5094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29D5BE-AF18-4140-83E7-8550FA43E0BF}"/>
              </a:ext>
            </a:extLst>
          </p:cNvPr>
          <p:cNvCxnSpPr>
            <a:cxnSpLocks/>
          </p:cNvCxnSpPr>
          <p:nvPr/>
        </p:nvCxnSpPr>
        <p:spPr>
          <a:xfrm>
            <a:off x="8247182" y="2895605"/>
            <a:ext cx="486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24112F-B752-475D-8E0D-1A4590855193}"/>
              </a:ext>
            </a:extLst>
          </p:cNvPr>
          <p:cNvCxnSpPr>
            <a:cxnSpLocks/>
          </p:cNvCxnSpPr>
          <p:nvPr/>
        </p:nvCxnSpPr>
        <p:spPr>
          <a:xfrm>
            <a:off x="10450285" y="2895605"/>
            <a:ext cx="486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D0DD96F-15EB-4B60-A614-DD613CE1878A}"/>
              </a:ext>
            </a:extLst>
          </p:cNvPr>
          <p:cNvCxnSpPr>
            <a:cxnSpLocks/>
          </p:cNvCxnSpPr>
          <p:nvPr/>
        </p:nvCxnSpPr>
        <p:spPr>
          <a:xfrm>
            <a:off x="428106" y="4498985"/>
            <a:ext cx="486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9E9766-31C9-49B5-9E47-1ED9EBBE11BD}"/>
              </a:ext>
            </a:extLst>
          </p:cNvPr>
          <p:cNvCxnSpPr>
            <a:cxnSpLocks/>
          </p:cNvCxnSpPr>
          <p:nvPr/>
        </p:nvCxnSpPr>
        <p:spPr>
          <a:xfrm>
            <a:off x="2419563" y="4493118"/>
            <a:ext cx="415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AC6FD85-A1DB-419C-9C64-548EE7F8A9CB}"/>
              </a:ext>
            </a:extLst>
          </p:cNvPr>
          <p:cNvCxnSpPr>
            <a:cxnSpLocks/>
            <a:stCxn id="10" idx="3"/>
            <a:endCxn id="11" idx="1"/>
          </p:cNvCxnSpPr>
          <p:nvPr/>
        </p:nvCxnSpPr>
        <p:spPr>
          <a:xfrm>
            <a:off x="4321419" y="4475532"/>
            <a:ext cx="259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9820A3E-C19D-4E7F-855A-6618EB57E81D}"/>
              </a:ext>
            </a:extLst>
          </p:cNvPr>
          <p:cNvCxnSpPr>
            <a:cxnSpLocks/>
          </p:cNvCxnSpPr>
          <p:nvPr/>
        </p:nvCxnSpPr>
        <p:spPr>
          <a:xfrm>
            <a:off x="6081890" y="4475532"/>
            <a:ext cx="494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10FA3BA-8946-4344-A86A-9B8A953567A1}"/>
              </a:ext>
            </a:extLst>
          </p:cNvPr>
          <p:cNvCxnSpPr>
            <a:cxnSpLocks/>
            <a:endCxn id="13" idx="1"/>
          </p:cNvCxnSpPr>
          <p:nvPr/>
        </p:nvCxnSpPr>
        <p:spPr>
          <a:xfrm flipV="1">
            <a:off x="8092440" y="4484325"/>
            <a:ext cx="609013" cy="1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009260-9A61-43A4-869E-4A2364295B08}"/>
              </a:ext>
            </a:extLst>
          </p:cNvPr>
          <p:cNvCxnSpPr>
            <a:cxnSpLocks/>
          </p:cNvCxnSpPr>
          <p:nvPr/>
        </p:nvCxnSpPr>
        <p:spPr>
          <a:xfrm flipV="1">
            <a:off x="10450285" y="4505455"/>
            <a:ext cx="4862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E3A6B31-1977-4926-8EDF-178159FDF92B}"/>
              </a:ext>
            </a:extLst>
          </p:cNvPr>
          <p:cNvCxnSpPr>
            <a:cxnSpLocks/>
          </p:cNvCxnSpPr>
          <p:nvPr/>
        </p:nvCxnSpPr>
        <p:spPr>
          <a:xfrm>
            <a:off x="428106" y="5970833"/>
            <a:ext cx="486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8B60B60-D0F8-461B-9D0B-95BCAB1D1B5A}"/>
              </a:ext>
            </a:extLst>
          </p:cNvPr>
          <p:cNvCxnSpPr>
            <a:cxnSpLocks/>
            <a:endCxn id="15" idx="1"/>
          </p:cNvCxnSpPr>
          <p:nvPr/>
        </p:nvCxnSpPr>
        <p:spPr>
          <a:xfrm flipV="1">
            <a:off x="2419563" y="5970834"/>
            <a:ext cx="415956" cy="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7405F2B-0266-4903-8C01-D511D5A098F7}"/>
              </a:ext>
            </a:extLst>
          </p:cNvPr>
          <p:cNvCxnSpPr>
            <a:cxnSpLocks/>
            <a:stCxn id="15" idx="3"/>
            <a:endCxn id="16" idx="1"/>
          </p:cNvCxnSpPr>
          <p:nvPr/>
        </p:nvCxnSpPr>
        <p:spPr>
          <a:xfrm>
            <a:off x="4783015" y="5970834"/>
            <a:ext cx="511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B74ECE8-EFC4-42D3-9332-D7A0A22B724D}"/>
              </a:ext>
            </a:extLst>
          </p:cNvPr>
          <p:cNvCxnSpPr>
            <a:cxnSpLocks/>
          </p:cNvCxnSpPr>
          <p:nvPr/>
        </p:nvCxnSpPr>
        <p:spPr>
          <a:xfrm>
            <a:off x="6897545" y="5992207"/>
            <a:ext cx="511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Data Cleaning and Understanding</a:t>
            </a:r>
            <a:endParaRPr lang="en-IN" sz="2800" dirty="0"/>
          </a:p>
        </p:txBody>
      </p:sp>
      <p:sp>
        <p:nvSpPr>
          <p:cNvPr id="3" name="Content Placeholder 2"/>
          <p:cNvSpPr>
            <a:spLocks noGrp="1"/>
          </p:cNvSpPr>
          <p:nvPr>
            <p:ph idx="1"/>
          </p:nvPr>
        </p:nvSpPr>
        <p:spPr/>
        <p:txBody>
          <a:bodyPr>
            <a:normAutofit fontScale="70000" lnSpcReduction="20000"/>
          </a:bodyPr>
          <a:lstStyle/>
          <a:p>
            <a:pPr marL="0" indent="0">
              <a:buNone/>
            </a:pPr>
            <a:endParaRPr lang="en-IN" sz="1400" dirty="0"/>
          </a:p>
          <a:p>
            <a:r>
              <a:rPr lang="en-US" dirty="0"/>
              <a:t>We have taken real investment data from </a:t>
            </a:r>
            <a:r>
              <a:rPr lang="en-US" b="1" dirty="0"/>
              <a:t>crunchbase.com </a:t>
            </a:r>
            <a:r>
              <a:rPr lang="en-US" dirty="0"/>
              <a:t>for this analysis.</a:t>
            </a:r>
          </a:p>
          <a:p>
            <a:r>
              <a:rPr lang="en-US" dirty="0"/>
              <a:t>Following data sets were used to do the analysis. </a:t>
            </a:r>
          </a:p>
          <a:p>
            <a:pPr lvl="1">
              <a:buFont typeface="Wingdings" panose="05000000000000000000" pitchFamily="2" charset="2"/>
              <a:buChar char="§"/>
            </a:pPr>
            <a:r>
              <a:rPr lang="en-US" dirty="0"/>
              <a:t>Companies – Company details</a:t>
            </a:r>
          </a:p>
          <a:p>
            <a:pPr lvl="1">
              <a:buFont typeface="Wingdings" panose="05000000000000000000" pitchFamily="2" charset="2"/>
              <a:buChar char="§"/>
            </a:pPr>
            <a:r>
              <a:rPr lang="en-US" dirty="0"/>
              <a:t>Rounds2 – Funding round details</a:t>
            </a:r>
          </a:p>
          <a:p>
            <a:pPr lvl="1">
              <a:buFont typeface="Wingdings" panose="05000000000000000000" pitchFamily="2" charset="2"/>
              <a:buChar char="§"/>
            </a:pPr>
            <a:r>
              <a:rPr lang="en-IN" dirty="0"/>
              <a:t>Mapping – Sector details</a:t>
            </a:r>
          </a:p>
          <a:p>
            <a:r>
              <a:rPr lang="en-US" b="1" dirty="0"/>
              <a:t>iso-8859-1 </a:t>
            </a:r>
            <a:r>
              <a:rPr lang="en-US" dirty="0"/>
              <a:t>encoding was used to load the data files. Non-ascii characters from companies and rounds2 files were removed after loading.</a:t>
            </a:r>
            <a:endParaRPr lang="en-IN" dirty="0"/>
          </a:p>
          <a:p>
            <a:r>
              <a:rPr lang="en-IN" dirty="0"/>
              <a:t>Data was cleaned before analysis to remove null and invalid values.</a:t>
            </a:r>
          </a:p>
          <a:p>
            <a:pPr lvl="1"/>
            <a:r>
              <a:rPr lang="en-IN" dirty="0"/>
              <a:t>Rows with Null permalink values were checked and removed from companies and rounds2.</a:t>
            </a:r>
          </a:p>
          <a:p>
            <a:pPr lvl="1"/>
            <a:r>
              <a:rPr lang="en-IN" dirty="0"/>
              <a:t>Rows with Null investment amount values were removed.</a:t>
            </a:r>
          </a:p>
          <a:p>
            <a:pPr lvl="1"/>
            <a:r>
              <a:rPr lang="en-IN" dirty="0"/>
              <a:t>Rows with Null </a:t>
            </a:r>
            <a:r>
              <a:rPr lang="en-IN" dirty="0" err="1"/>
              <a:t>category_list</a:t>
            </a:r>
            <a:r>
              <a:rPr lang="en-IN" dirty="0"/>
              <a:t> values were removed from companies and mappings data sets.</a:t>
            </a:r>
          </a:p>
          <a:p>
            <a:r>
              <a:rPr lang="en-IN" dirty="0"/>
              <a:t>Cleaned data sets were merged for the analysis.</a:t>
            </a:r>
          </a:p>
          <a:p>
            <a:r>
              <a:rPr lang="en-IN" dirty="0"/>
              <a:t>Number of unique companies considered for this analysis – 66368</a:t>
            </a:r>
          </a:p>
          <a:p>
            <a:r>
              <a:rPr lang="en-US" dirty="0"/>
              <a:t>Number of total funding rounds across various funding types considered for these companies - 114949</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Funding Type Analysis</a:t>
            </a:r>
            <a:endParaRPr lang="en-IN" sz="2800" dirty="0"/>
          </a:p>
        </p:txBody>
      </p:sp>
      <p:sp>
        <p:nvSpPr>
          <p:cNvPr id="3" name="Content Placeholder 2"/>
          <p:cNvSpPr>
            <a:spLocks noGrp="1"/>
          </p:cNvSpPr>
          <p:nvPr>
            <p:ph idx="1"/>
          </p:nvPr>
        </p:nvSpPr>
        <p:spPr/>
        <p:txBody>
          <a:bodyPr>
            <a:normAutofit/>
          </a:bodyPr>
          <a:lstStyle/>
          <a:p>
            <a:pPr marL="0" indent="0">
              <a:buNone/>
            </a:pPr>
            <a:r>
              <a:rPr lang="en-IN" dirty="0"/>
              <a:t>Objective: Sparks Funds wants to choose one of the following four funding types- Seed, Angel, Venture and Private Equity Type.</a:t>
            </a:r>
          </a:p>
          <a:p>
            <a:pPr marL="0" indent="0">
              <a:buNone/>
            </a:pPr>
            <a:r>
              <a:rPr lang="en-IN" dirty="0"/>
              <a:t>Average Funding Amount per investment round for these four funding types: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Since company wants to invest between </a:t>
            </a:r>
            <a:r>
              <a:rPr lang="en-IN" b="1" dirty="0"/>
              <a:t>5 to 15 million USD </a:t>
            </a:r>
            <a:r>
              <a:rPr lang="en-IN" dirty="0"/>
              <a:t>per investment round, the most suitable investment type is – </a:t>
            </a:r>
            <a:r>
              <a:rPr lang="en-IN" b="1" dirty="0"/>
              <a:t>Venture </a:t>
            </a:r>
          </a:p>
        </p:txBody>
      </p:sp>
      <p:graphicFrame>
        <p:nvGraphicFramePr>
          <p:cNvPr id="5" name="Table 4">
            <a:extLst>
              <a:ext uri="{FF2B5EF4-FFF2-40B4-BE49-F238E27FC236}">
                <a16:creationId xmlns:a16="http://schemas.microsoft.com/office/drawing/2014/main" id="{3398FE40-B116-43B3-94F2-1AB75D9192AC}"/>
              </a:ext>
            </a:extLst>
          </p:cNvPr>
          <p:cNvGraphicFramePr>
            <a:graphicFrameLocks noGrp="1"/>
          </p:cNvGraphicFramePr>
          <p:nvPr>
            <p:extLst>
              <p:ext uri="{D42A27DB-BD31-4B8C-83A1-F6EECF244321}">
                <p14:modId xmlns:p14="http://schemas.microsoft.com/office/powerpoint/2010/main" val="692419801"/>
              </p:ext>
            </p:extLst>
          </p:nvPr>
        </p:nvGraphicFramePr>
        <p:xfrm>
          <a:off x="475762" y="3179087"/>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75666423"/>
                    </a:ext>
                  </a:extLst>
                </a:gridCol>
                <a:gridCol w="4064000">
                  <a:extLst>
                    <a:ext uri="{9D8B030D-6E8A-4147-A177-3AD203B41FA5}">
                      <a16:colId xmlns:a16="http://schemas.microsoft.com/office/drawing/2014/main" val="1677455648"/>
                    </a:ext>
                  </a:extLst>
                </a:gridCol>
              </a:tblGrid>
              <a:tr h="370840">
                <a:tc>
                  <a:txBody>
                    <a:bodyPr/>
                    <a:lstStyle/>
                    <a:p>
                      <a:r>
                        <a:rPr lang="en-US" dirty="0"/>
                        <a:t>Funding Type</a:t>
                      </a:r>
                    </a:p>
                  </a:txBody>
                  <a:tcPr/>
                </a:tc>
                <a:tc>
                  <a:txBody>
                    <a:bodyPr/>
                    <a:lstStyle/>
                    <a:p>
                      <a:r>
                        <a:rPr lang="en-US" dirty="0"/>
                        <a:t>Average Funding Amount (in Million USD)</a:t>
                      </a:r>
                    </a:p>
                  </a:txBody>
                  <a:tcPr/>
                </a:tc>
                <a:extLst>
                  <a:ext uri="{0D108BD9-81ED-4DB2-BD59-A6C34878D82A}">
                    <a16:rowId xmlns:a16="http://schemas.microsoft.com/office/drawing/2014/main" val="1124048706"/>
                  </a:ext>
                </a:extLst>
              </a:tr>
              <a:tr h="370840">
                <a:tc>
                  <a:txBody>
                    <a:bodyPr/>
                    <a:lstStyle/>
                    <a:p>
                      <a:r>
                        <a:rPr lang="en-US" b="1" dirty="0"/>
                        <a:t>Venture</a:t>
                      </a:r>
                    </a:p>
                  </a:txBody>
                  <a:tcPr/>
                </a:tc>
                <a:tc>
                  <a:txBody>
                    <a:bodyPr/>
                    <a:lstStyle/>
                    <a:p>
                      <a:r>
                        <a:rPr lang="en-US" b="1" dirty="0"/>
                        <a:t>11.75</a:t>
                      </a:r>
                    </a:p>
                  </a:txBody>
                  <a:tcPr/>
                </a:tc>
                <a:extLst>
                  <a:ext uri="{0D108BD9-81ED-4DB2-BD59-A6C34878D82A}">
                    <a16:rowId xmlns:a16="http://schemas.microsoft.com/office/drawing/2014/main" val="329012036"/>
                  </a:ext>
                </a:extLst>
              </a:tr>
              <a:tr h="370840">
                <a:tc>
                  <a:txBody>
                    <a:bodyPr/>
                    <a:lstStyle/>
                    <a:p>
                      <a:r>
                        <a:rPr lang="en-US" dirty="0"/>
                        <a:t>Angel</a:t>
                      </a:r>
                    </a:p>
                  </a:txBody>
                  <a:tcPr/>
                </a:tc>
                <a:tc>
                  <a:txBody>
                    <a:bodyPr/>
                    <a:lstStyle/>
                    <a:p>
                      <a:r>
                        <a:rPr lang="en-US" dirty="0"/>
                        <a:t>0.96</a:t>
                      </a:r>
                    </a:p>
                  </a:txBody>
                  <a:tcPr/>
                </a:tc>
                <a:extLst>
                  <a:ext uri="{0D108BD9-81ED-4DB2-BD59-A6C34878D82A}">
                    <a16:rowId xmlns:a16="http://schemas.microsoft.com/office/drawing/2014/main" val="2819671245"/>
                  </a:ext>
                </a:extLst>
              </a:tr>
              <a:tr h="370840">
                <a:tc>
                  <a:txBody>
                    <a:bodyPr/>
                    <a:lstStyle/>
                    <a:p>
                      <a:r>
                        <a:rPr lang="en-US" dirty="0"/>
                        <a:t>Seed</a:t>
                      </a:r>
                    </a:p>
                  </a:txBody>
                  <a:tcPr/>
                </a:tc>
                <a:tc>
                  <a:txBody>
                    <a:bodyPr/>
                    <a:lstStyle/>
                    <a:p>
                      <a:r>
                        <a:rPr lang="en-US" dirty="0"/>
                        <a:t>0.72</a:t>
                      </a:r>
                    </a:p>
                  </a:txBody>
                  <a:tcPr/>
                </a:tc>
                <a:extLst>
                  <a:ext uri="{0D108BD9-81ED-4DB2-BD59-A6C34878D82A}">
                    <a16:rowId xmlns:a16="http://schemas.microsoft.com/office/drawing/2014/main" val="2102924136"/>
                  </a:ext>
                </a:extLst>
              </a:tr>
              <a:tr h="370840">
                <a:tc>
                  <a:txBody>
                    <a:bodyPr/>
                    <a:lstStyle/>
                    <a:p>
                      <a:r>
                        <a:rPr lang="en-US" dirty="0"/>
                        <a:t>Private Equity Type</a:t>
                      </a:r>
                    </a:p>
                  </a:txBody>
                  <a:tcPr/>
                </a:tc>
                <a:tc>
                  <a:txBody>
                    <a:bodyPr/>
                    <a:lstStyle/>
                    <a:p>
                      <a:r>
                        <a:rPr lang="en-US" dirty="0"/>
                        <a:t>73.31</a:t>
                      </a:r>
                    </a:p>
                  </a:txBody>
                  <a:tcPr/>
                </a:tc>
                <a:extLst>
                  <a:ext uri="{0D108BD9-81ED-4DB2-BD59-A6C34878D82A}">
                    <a16:rowId xmlns:a16="http://schemas.microsoft.com/office/drawing/2014/main" val="3840551669"/>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Country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dirty="0"/>
              <a:t>Objective: Spark Funds wants to invest in English-speaking countries with the highest amount of funding for the chosen investment type (</a:t>
            </a:r>
            <a:r>
              <a:rPr lang="en-US" b="1" dirty="0"/>
              <a:t>Venture</a:t>
            </a:r>
            <a:r>
              <a:rPr lang="en-US" dirty="0"/>
              <a:t>).</a:t>
            </a:r>
          </a:p>
          <a:p>
            <a:pPr marL="0" indent="0">
              <a:buNone/>
            </a:pPr>
            <a:r>
              <a:rPr lang="en-US" dirty="0"/>
              <a:t>Top three English-speaking countries with the highest amounts of total funding for Venture investment type:</a:t>
            </a:r>
          </a:p>
          <a:p>
            <a:pPr marL="0" indent="0">
              <a:buNone/>
            </a:pPr>
            <a:r>
              <a:rPr lang="en-US" dirty="0"/>
              <a:t>  , ,llcjldjclkjlkjlkjlkjlkjjjjjjjjjjjjjjjjjjjjjjjjjjjjjjjjjjjjjjjjjjjjjjjjjj																																								</a:t>
            </a:r>
          </a:p>
          <a:p>
            <a:pPr marL="0" indent="0">
              <a:buNone/>
            </a:pPr>
            <a:r>
              <a:rPr lang="en-US" dirty="0"/>
              <a:t>The three selected countries are – USA, Great Britain, and India												</a:t>
            </a:r>
          </a:p>
          <a:p>
            <a:pPr marL="0" indent="0">
              <a:buNone/>
            </a:pPr>
            <a:endParaRPr lang="en-IN" sz="1400" dirty="0"/>
          </a:p>
        </p:txBody>
      </p:sp>
      <p:graphicFrame>
        <p:nvGraphicFramePr>
          <p:cNvPr id="5" name="Table 4">
            <a:extLst>
              <a:ext uri="{FF2B5EF4-FFF2-40B4-BE49-F238E27FC236}">
                <a16:creationId xmlns:a16="http://schemas.microsoft.com/office/drawing/2014/main" id="{3B4877E7-15C7-493A-BAD9-FED4114247F1}"/>
              </a:ext>
            </a:extLst>
          </p:cNvPr>
          <p:cNvGraphicFramePr>
            <a:graphicFrameLocks noGrp="1"/>
          </p:cNvGraphicFramePr>
          <p:nvPr>
            <p:extLst>
              <p:ext uri="{D42A27DB-BD31-4B8C-83A1-F6EECF244321}">
                <p14:modId xmlns:p14="http://schemas.microsoft.com/office/powerpoint/2010/main" val="842758639"/>
              </p:ext>
            </p:extLst>
          </p:nvPr>
        </p:nvGraphicFramePr>
        <p:xfrm>
          <a:off x="502137" y="3585958"/>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93615475"/>
                    </a:ext>
                  </a:extLst>
                </a:gridCol>
                <a:gridCol w="4064000">
                  <a:extLst>
                    <a:ext uri="{9D8B030D-6E8A-4147-A177-3AD203B41FA5}">
                      <a16:colId xmlns:a16="http://schemas.microsoft.com/office/drawing/2014/main" val="607921211"/>
                    </a:ext>
                  </a:extLst>
                </a:gridCol>
              </a:tblGrid>
              <a:tr h="370840">
                <a:tc>
                  <a:txBody>
                    <a:bodyPr/>
                    <a:lstStyle/>
                    <a:p>
                      <a:r>
                        <a:rPr lang="en-US" dirty="0"/>
                        <a:t>Country</a:t>
                      </a:r>
                    </a:p>
                  </a:txBody>
                  <a:tcPr/>
                </a:tc>
                <a:tc>
                  <a:txBody>
                    <a:bodyPr/>
                    <a:lstStyle/>
                    <a:p>
                      <a:r>
                        <a:rPr lang="en-US" dirty="0"/>
                        <a:t>Total Funding amount for Venture FT (In Billion USD)</a:t>
                      </a:r>
                    </a:p>
                  </a:txBody>
                  <a:tcPr/>
                </a:tc>
                <a:extLst>
                  <a:ext uri="{0D108BD9-81ED-4DB2-BD59-A6C34878D82A}">
                    <a16:rowId xmlns:a16="http://schemas.microsoft.com/office/drawing/2014/main" val="1389430496"/>
                  </a:ext>
                </a:extLst>
              </a:tr>
              <a:tr h="370840">
                <a:tc>
                  <a:txBody>
                    <a:bodyPr/>
                    <a:lstStyle/>
                    <a:p>
                      <a:r>
                        <a:rPr lang="en-US" dirty="0"/>
                        <a:t>USA</a:t>
                      </a:r>
                    </a:p>
                  </a:txBody>
                  <a:tcPr/>
                </a:tc>
                <a:tc>
                  <a:txBody>
                    <a:bodyPr/>
                    <a:lstStyle/>
                    <a:p>
                      <a:r>
                        <a:rPr lang="en-US" dirty="0"/>
                        <a:t>422.51</a:t>
                      </a:r>
                    </a:p>
                  </a:txBody>
                  <a:tcPr/>
                </a:tc>
                <a:extLst>
                  <a:ext uri="{0D108BD9-81ED-4DB2-BD59-A6C34878D82A}">
                    <a16:rowId xmlns:a16="http://schemas.microsoft.com/office/drawing/2014/main" val="403351890"/>
                  </a:ext>
                </a:extLst>
              </a:tr>
              <a:tr h="370840">
                <a:tc>
                  <a:txBody>
                    <a:bodyPr/>
                    <a:lstStyle/>
                    <a:p>
                      <a:r>
                        <a:rPr lang="en-US" dirty="0"/>
                        <a:t>GBR</a:t>
                      </a:r>
                    </a:p>
                  </a:txBody>
                  <a:tcPr/>
                </a:tc>
                <a:tc>
                  <a:txBody>
                    <a:bodyPr/>
                    <a:lstStyle/>
                    <a:p>
                      <a:r>
                        <a:rPr lang="en-US" dirty="0"/>
                        <a:t>20.25</a:t>
                      </a:r>
                    </a:p>
                  </a:txBody>
                  <a:tcPr/>
                </a:tc>
                <a:extLst>
                  <a:ext uri="{0D108BD9-81ED-4DB2-BD59-A6C34878D82A}">
                    <a16:rowId xmlns:a16="http://schemas.microsoft.com/office/drawing/2014/main" val="2718522454"/>
                  </a:ext>
                </a:extLst>
              </a:tr>
              <a:tr h="370840">
                <a:tc>
                  <a:txBody>
                    <a:bodyPr/>
                    <a:lstStyle/>
                    <a:p>
                      <a:r>
                        <a:rPr lang="en-US" dirty="0"/>
                        <a:t>IND</a:t>
                      </a:r>
                    </a:p>
                  </a:txBody>
                  <a:tcPr/>
                </a:tc>
                <a:tc>
                  <a:txBody>
                    <a:bodyPr/>
                    <a:lstStyle/>
                    <a:p>
                      <a:r>
                        <a:rPr lang="en-US" dirty="0"/>
                        <a:t>14.39</a:t>
                      </a:r>
                    </a:p>
                  </a:txBody>
                  <a:tcPr/>
                </a:tc>
                <a:extLst>
                  <a:ext uri="{0D108BD9-81ED-4DB2-BD59-A6C34878D82A}">
                    <a16:rowId xmlns:a16="http://schemas.microsoft.com/office/drawing/2014/main" val="368466939"/>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Sector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2000" dirty="0"/>
              <a:t>Objective: Spark Funds wants to select the most invested sectors in the chosen three English-speaking countries for the investment type - Venture.</a:t>
            </a:r>
          </a:p>
          <a:p>
            <a:pPr marL="0" indent="0">
              <a:buNone/>
            </a:pPr>
            <a:r>
              <a:rPr lang="en-US" sz="2000" dirty="0"/>
              <a:t>Top three sectors for the countries with the number of investments in each sector:</a:t>
            </a:r>
          </a:p>
          <a:p>
            <a:pPr marL="0" indent="0">
              <a:buNone/>
            </a:pPr>
            <a:r>
              <a:rPr lang="en-US" sz="2000" dirty="0"/>
              <a:t>Assumption: First sector in the </a:t>
            </a:r>
            <a:r>
              <a:rPr lang="en-US" sz="2000" dirty="0" err="1"/>
              <a:t>category_list</a:t>
            </a:r>
            <a:r>
              <a:rPr lang="en-US" sz="2000" dirty="0"/>
              <a:t> column in the companies set is considered as the primary sector of the company</a:t>
            </a:r>
          </a:p>
          <a:p>
            <a:pPr marL="0" indent="0">
              <a:buNone/>
            </a:pPr>
            <a:endParaRPr lang="en-US" dirty="0"/>
          </a:p>
          <a:p>
            <a:pPr marL="0" indent="0">
              <a:buNone/>
            </a:pPr>
            <a:endParaRPr lang="en-IN" sz="1400" dirty="0"/>
          </a:p>
        </p:txBody>
      </p:sp>
      <p:graphicFrame>
        <p:nvGraphicFramePr>
          <p:cNvPr id="6" name="Table 5">
            <a:extLst>
              <a:ext uri="{FF2B5EF4-FFF2-40B4-BE49-F238E27FC236}">
                <a16:creationId xmlns:a16="http://schemas.microsoft.com/office/drawing/2014/main" id="{766B81A8-031B-45A0-B553-95B9CCB84AD9}"/>
              </a:ext>
            </a:extLst>
          </p:cNvPr>
          <p:cNvGraphicFramePr>
            <a:graphicFrameLocks noGrp="1"/>
          </p:cNvGraphicFramePr>
          <p:nvPr>
            <p:extLst>
              <p:ext uri="{D42A27DB-BD31-4B8C-83A1-F6EECF244321}">
                <p14:modId xmlns:p14="http://schemas.microsoft.com/office/powerpoint/2010/main" val="630049016"/>
              </p:ext>
            </p:extLst>
          </p:nvPr>
        </p:nvGraphicFramePr>
        <p:xfrm>
          <a:off x="618309" y="3502252"/>
          <a:ext cx="9873764" cy="3055643"/>
        </p:xfrm>
        <a:graphic>
          <a:graphicData uri="http://schemas.openxmlformats.org/drawingml/2006/table">
            <a:tbl>
              <a:tblPr firstRow="1" bandRow="1">
                <a:tableStyleId>{5C22544A-7EE6-4342-B048-85BDC9FD1C3A}</a:tableStyleId>
              </a:tblPr>
              <a:tblGrid>
                <a:gridCol w="2468441">
                  <a:extLst>
                    <a:ext uri="{9D8B030D-6E8A-4147-A177-3AD203B41FA5}">
                      <a16:colId xmlns:a16="http://schemas.microsoft.com/office/drawing/2014/main" val="817931127"/>
                    </a:ext>
                  </a:extLst>
                </a:gridCol>
                <a:gridCol w="2468441">
                  <a:extLst>
                    <a:ext uri="{9D8B030D-6E8A-4147-A177-3AD203B41FA5}">
                      <a16:colId xmlns:a16="http://schemas.microsoft.com/office/drawing/2014/main" val="3375951389"/>
                    </a:ext>
                  </a:extLst>
                </a:gridCol>
                <a:gridCol w="2468441">
                  <a:extLst>
                    <a:ext uri="{9D8B030D-6E8A-4147-A177-3AD203B41FA5}">
                      <a16:colId xmlns:a16="http://schemas.microsoft.com/office/drawing/2014/main" val="3412259422"/>
                    </a:ext>
                  </a:extLst>
                </a:gridCol>
                <a:gridCol w="2468441">
                  <a:extLst>
                    <a:ext uri="{9D8B030D-6E8A-4147-A177-3AD203B41FA5}">
                      <a16:colId xmlns:a16="http://schemas.microsoft.com/office/drawing/2014/main" val="1728173819"/>
                    </a:ext>
                  </a:extLst>
                </a:gridCol>
              </a:tblGrid>
              <a:tr h="356883">
                <a:tc>
                  <a:txBody>
                    <a:bodyPr/>
                    <a:lstStyle/>
                    <a:p>
                      <a:endParaRPr lang="en-US" dirty="0"/>
                    </a:p>
                  </a:txBody>
                  <a:tcPr/>
                </a:tc>
                <a:tc>
                  <a:txBody>
                    <a:bodyPr/>
                    <a:lstStyle/>
                    <a:p>
                      <a:r>
                        <a:rPr lang="en-US" dirty="0"/>
                        <a:t>USA</a:t>
                      </a:r>
                    </a:p>
                  </a:txBody>
                  <a:tcPr/>
                </a:tc>
                <a:tc>
                  <a:txBody>
                    <a:bodyPr/>
                    <a:lstStyle/>
                    <a:p>
                      <a:r>
                        <a:rPr lang="en-US" dirty="0"/>
                        <a:t>Great Britain</a:t>
                      </a:r>
                    </a:p>
                  </a:txBody>
                  <a:tcPr/>
                </a:tc>
                <a:tc>
                  <a:txBody>
                    <a:bodyPr/>
                    <a:lstStyle/>
                    <a:p>
                      <a:r>
                        <a:rPr lang="en-US" dirty="0"/>
                        <a:t>India</a:t>
                      </a:r>
                    </a:p>
                  </a:txBody>
                  <a:tcPr/>
                </a:tc>
                <a:extLst>
                  <a:ext uri="{0D108BD9-81ED-4DB2-BD59-A6C34878D82A}">
                    <a16:rowId xmlns:a16="http://schemas.microsoft.com/office/drawing/2014/main" val="310477332"/>
                  </a:ext>
                </a:extLst>
              </a:tr>
              <a:tr h="666808">
                <a:tc>
                  <a:txBody>
                    <a:bodyPr/>
                    <a:lstStyle/>
                    <a:p>
                      <a:r>
                        <a:rPr lang="en-US" dirty="0"/>
                        <a:t>Top Sector name (no. of investment-wise)</a:t>
                      </a:r>
                    </a:p>
                  </a:txBody>
                  <a:tcPr/>
                </a:tc>
                <a:tc>
                  <a:txBody>
                    <a:bodyPr/>
                    <a:lstStyle/>
                    <a:p>
                      <a:r>
                        <a:rPr lang="en-US" dirty="0"/>
                        <a:t>Others</a:t>
                      </a:r>
                    </a:p>
                    <a:p>
                      <a:r>
                        <a:rPr lang="en-US" dirty="0"/>
                        <a:t>(2393)</a:t>
                      </a:r>
                    </a:p>
                  </a:txBody>
                  <a:tcPr/>
                </a:tc>
                <a:tc>
                  <a:txBody>
                    <a:bodyPr/>
                    <a:lstStyle/>
                    <a:p>
                      <a:r>
                        <a:rPr lang="en-US" dirty="0"/>
                        <a:t>Others</a:t>
                      </a:r>
                    </a:p>
                    <a:p>
                      <a:r>
                        <a:rPr lang="en-US" dirty="0"/>
                        <a:t>(143)</a:t>
                      </a:r>
                    </a:p>
                  </a:txBody>
                  <a:tcPr/>
                </a:tc>
                <a:tc>
                  <a:txBody>
                    <a:bodyPr/>
                    <a:lstStyle/>
                    <a:p>
                      <a:r>
                        <a:rPr lang="en-US" dirty="0"/>
                        <a:t>Others</a:t>
                      </a:r>
                    </a:p>
                    <a:p>
                      <a:r>
                        <a:rPr lang="en-US" dirty="0"/>
                        <a:t>(109)</a:t>
                      </a:r>
                    </a:p>
                  </a:txBody>
                  <a:tcPr/>
                </a:tc>
                <a:extLst>
                  <a:ext uri="{0D108BD9-81ED-4DB2-BD59-A6C34878D82A}">
                    <a16:rowId xmlns:a16="http://schemas.microsoft.com/office/drawing/2014/main" val="3359207319"/>
                  </a:ext>
                </a:extLst>
              </a:tr>
              <a:tr h="892206">
                <a:tc>
                  <a:txBody>
                    <a:bodyPr/>
                    <a:lstStyle/>
                    <a:p>
                      <a:r>
                        <a:rPr lang="en-US" dirty="0"/>
                        <a:t>Second Sector name (no. of investment-wise)</a:t>
                      </a:r>
                    </a:p>
                  </a:txBody>
                  <a:tcPr/>
                </a:tc>
                <a:tc>
                  <a:txBody>
                    <a:bodyPr/>
                    <a:lstStyle/>
                    <a:p>
                      <a:r>
                        <a:rPr lang="en-US" dirty="0"/>
                        <a:t>Cleantech / Semiconductors</a:t>
                      </a:r>
                    </a:p>
                    <a:p>
                      <a:r>
                        <a:rPr lang="en-US" dirty="0"/>
                        <a:t>(2297)</a:t>
                      </a:r>
                    </a:p>
                  </a:txBody>
                  <a:tcPr/>
                </a:tc>
                <a:tc>
                  <a:txBody>
                    <a:bodyPr/>
                    <a:lstStyle/>
                    <a:p>
                      <a:r>
                        <a:rPr lang="en-US" dirty="0"/>
                        <a:t>Cleantech / Semiconductors</a:t>
                      </a:r>
                    </a:p>
                    <a:p>
                      <a:r>
                        <a:rPr lang="en-US" dirty="0"/>
                        <a:t>(127)</a:t>
                      </a:r>
                    </a:p>
                  </a:txBody>
                  <a:tcPr/>
                </a:tc>
                <a:tc>
                  <a:txBody>
                    <a:bodyPr/>
                    <a:lstStyle/>
                    <a:p>
                      <a:r>
                        <a:rPr lang="en-US" dirty="0"/>
                        <a:t>News, Search and Messaging</a:t>
                      </a:r>
                    </a:p>
                    <a:p>
                      <a:r>
                        <a:rPr lang="en-US" dirty="0"/>
                        <a:t>(52)</a:t>
                      </a:r>
                    </a:p>
                  </a:txBody>
                  <a:tcPr/>
                </a:tc>
                <a:extLst>
                  <a:ext uri="{0D108BD9-81ED-4DB2-BD59-A6C34878D82A}">
                    <a16:rowId xmlns:a16="http://schemas.microsoft.com/office/drawing/2014/main" val="2336101353"/>
                  </a:ext>
                </a:extLst>
              </a:tr>
              <a:tr h="1108675">
                <a:tc>
                  <a:txBody>
                    <a:bodyPr/>
                    <a:lstStyle/>
                    <a:p>
                      <a:r>
                        <a:rPr lang="en-US" dirty="0"/>
                        <a:t>Third Sector name (no. of investment-wise)</a:t>
                      </a:r>
                    </a:p>
                  </a:txBody>
                  <a:tcPr/>
                </a:tc>
                <a:tc>
                  <a:txBody>
                    <a:bodyPr/>
                    <a:lstStyle/>
                    <a:p>
                      <a:r>
                        <a:rPr lang="en-US" dirty="0"/>
                        <a:t>Social, Finance, Analytics, Advertising</a:t>
                      </a:r>
                    </a:p>
                    <a:p>
                      <a:r>
                        <a:rPr lang="en-US" dirty="0"/>
                        <a:t>(1912)</a:t>
                      </a:r>
                    </a:p>
                  </a:txBody>
                  <a:tcPr/>
                </a:tc>
                <a:tc>
                  <a:txBody>
                    <a:bodyPr/>
                    <a:lstStyle/>
                    <a:p>
                      <a:r>
                        <a:rPr lang="en-US" dirty="0"/>
                        <a:t>Social, Finance, Analytics, Advertising</a:t>
                      </a:r>
                    </a:p>
                    <a:p>
                      <a:r>
                        <a:rPr lang="en-US" dirty="0"/>
                        <a:t>(98)</a:t>
                      </a:r>
                    </a:p>
                  </a:txBody>
                  <a:tcPr/>
                </a:tc>
                <a:tc>
                  <a:txBody>
                    <a:bodyPr/>
                    <a:lstStyle/>
                    <a:p>
                      <a:r>
                        <a:rPr lang="en-US" dirty="0"/>
                        <a:t>Entertainment</a:t>
                      </a:r>
                    </a:p>
                    <a:p>
                      <a:r>
                        <a:rPr lang="en-US" dirty="0"/>
                        <a:t>(33)</a:t>
                      </a:r>
                    </a:p>
                  </a:txBody>
                  <a:tcPr/>
                </a:tc>
                <a:extLst>
                  <a:ext uri="{0D108BD9-81ED-4DB2-BD59-A6C34878D82A}">
                    <a16:rowId xmlns:a16="http://schemas.microsoft.com/office/drawing/2014/main" val="3648397664"/>
                  </a:ext>
                </a:extLst>
              </a:tr>
            </a:tbl>
          </a:graphicData>
        </a:graphic>
      </p:graphicFrame>
    </p:spTree>
    <p:extLst>
      <p:ext uri="{BB962C8B-B14F-4D97-AF65-F5344CB8AC3E}">
        <p14:creationId xmlns:p14="http://schemas.microsoft.com/office/powerpoint/2010/main" val="159330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157" y="1854926"/>
            <a:ext cx="11168742" cy="4344261"/>
          </a:xfrm>
        </p:spPr>
        <p:txBody>
          <a:bodyPr>
            <a:normAutofit/>
          </a:bodyPr>
          <a:lstStyle/>
          <a:p>
            <a:pPr marL="0" indent="0">
              <a:buNone/>
            </a:pPr>
            <a:r>
              <a:rPr lang="en-IN" sz="1800" dirty="0"/>
              <a:t>Plot1</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IN" sz="2800" b="1" dirty="0"/>
              <a:t>Total Investments and Average Investment Amounts for venture, seed and private equity funding types</a:t>
            </a:r>
            <a:endParaRPr lang="en-IN" sz="2800" dirty="0"/>
          </a:p>
        </p:txBody>
      </p:sp>
      <p:pic>
        <p:nvPicPr>
          <p:cNvPr id="4" name="Picture 3">
            <a:extLst>
              <a:ext uri="{FF2B5EF4-FFF2-40B4-BE49-F238E27FC236}">
                <a16:creationId xmlns:a16="http://schemas.microsoft.com/office/drawing/2014/main" id="{98FC6A5E-5877-4928-9148-FB6A7F127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89" y="1846134"/>
            <a:ext cx="7817920" cy="4104672"/>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Plot2</a:t>
            </a:r>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IN" sz="2800" b="1" dirty="0"/>
              <a:t>Top nine countries with total investment amount of Venture funding type</a:t>
            </a:r>
            <a:endParaRPr lang="en-IN" sz="2800" dirty="0"/>
          </a:p>
        </p:txBody>
      </p:sp>
      <p:pic>
        <p:nvPicPr>
          <p:cNvPr id="4" name="Picture 3">
            <a:extLst>
              <a:ext uri="{FF2B5EF4-FFF2-40B4-BE49-F238E27FC236}">
                <a16:creationId xmlns:a16="http://schemas.microsoft.com/office/drawing/2014/main" id="{4C39F9E7-D318-46DB-A371-D827BEE7A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092" y="1599991"/>
            <a:ext cx="7338483" cy="4979326"/>
          </a:xfrm>
          <a:prstGeom prst="rect">
            <a:avLst/>
          </a:prstGeom>
        </p:spPr>
      </p:pic>
    </p:spTree>
    <p:extLst>
      <p:ext uri="{BB962C8B-B14F-4D97-AF65-F5344CB8AC3E}">
        <p14:creationId xmlns:p14="http://schemas.microsoft.com/office/powerpoint/2010/main" val="3733554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729</Words>
  <Application>Microsoft Office PowerPoint</Application>
  <PresentationFormat>Widescreen</PresentationFormat>
  <Paragraphs>129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INVESTMENT CASE STUDY   SUBMISSION </vt:lpstr>
      <vt:lpstr> Investment Strategy for Spark Funds</vt:lpstr>
      <vt:lpstr> Problem solving methodology</vt:lpstr>
      <vt:lpstr>Data Cleaning and Understanding</vt:lpstr>
      <vt:lpstr>Funding Type Analysis</vt:lpstr>
      <vt:lpstr>Country Analysis</vt:lpstr>
      <vt:lpstr>Sector Analysis</vt:lpstr>
      <vt:lpstr> Total Investments and Average Investment Amounts for venture, seed and private equity funding types</vt:lpstr>
      <vt:lpstr> Top nine countries with total investment amount of Venture funding type</vt:lpstr>
      <vt:lpstr>Total number of investments per main sector in the top three countries</vt:lpstr>
      <vt:lpstr> Investment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Rajeev Agarwal</cp:lastModifiedBy>
  <cp:revision>51</cp:revision>
  <dcterms:created xsi:type="dcterms:W3CDTF">2016-06-09T08:16:28Z</dcterms:created>
  <dcterms:modified xsi:type="dcterms:W3CDTF">2018-10-07T16:21:52Z</dcterms:modified>
</cp:coreProperties>
</file>