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50CB4-960D-4065-B47F-084998D13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EB70D-6EFD-4EAF-86D5-1CF9E2C45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181DF-284C-4885-B0C0-89041163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00C-AD08-4CE6-8CFE-63AB6DF9882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3BE24-7C44-4108-85EB-6746D66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A8F37-0CE5-4E24-A34C-045090D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E74-667F-440D-BDB5-B3BE6983E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0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C4370-1026-42C5-B7DB-D7995D39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D05A0F-C690-4DD6-859C-08C0C88D2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01170-F8A7-4F1C-9A05-5B7EAC60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00C-AD08-4CE6-8CFE-63AB6DF9882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B0661-9301-4E44-89A0-8CF7D610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FE164-6D59-4C38-B23A-48C37923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E74-667F-440D-BDB5-B3BE6983E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49F1F5-5AE7-44BD-BE67-F319705DD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82B025-70E9-4140-BAF0-86F61C9A6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53821-88DA-41E8-82D3-6B98944F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00C-AD08-4CE6-8CFE-63AB6DF9882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32BD7-F794-4E62-9BB4-A87C760B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E5F36-85A0-4BF8-92AF-3C2CD488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E74-667F-440D-BDB5-B3BE6983E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2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6C339-4A38-4C37-A18B-0FB14D95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CD607-F642-4D41-A531-8C59B72D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B7CD1-E059-4C7E-912F-90CD988D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00C-AD08-4CE6-8CFE-63AB6DF9882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63822-6EDF-4362-BD7E-BA3D7AA3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928EF-9105-49B7-A87A-46259CDA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E74-667F-440D-BDB5-B3BE6983E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90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6A0E1-3BA0-405A-9586-DC82888A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56A30-4FCF-42BF-BB70-AF3416E5C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AD470-B176-4A9C-8365-F1B57837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00C-AD08-4CE6-8CFE-63AB6DF9882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236AD-BADF-465B-B5AC-7C6C1C59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0A47A-844D-4D21-8AEF-7FB4232C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E74-667F-440D-BDB5-B3BE6983E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9F108-ECDD-4F76-9FFA-DC5AC845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7444C-400B-42E6-80FA-BEBE54CAB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28B51D-47BD-4402-A784-2FD64619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74383-F834-4851-AE3E-7393700C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00C-AD08-4CE6-8CFE-63AB6DF9882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370CE-B013-49ED-AE53-DCDCE4F9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3DCCF-A67E-42FD-8444-2591556E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E74-667F-440D-BDB5-B3BE6983E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22C87-052D-4D61-B16C-B20E20B8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B9FA1-4D25-4D72-9760-29B91AB0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6A7AAA-8F47-4533-88C6-AA86A36F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C0345-90DC-4FF8-87B0-40A26AD9D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02AB36-707B-4CB6-80A3-D47D38701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2CCA16-C256-4D0E-B5F7-216EA7A0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00C-AD08-4CE6-8CFE-63AB6DF9882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A7BD73-6BDA-47A2-8E4A-54CF571E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79F731-2F19-467B-9C36-C76465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E74-667F-440D-BDB5-B3BE6983E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8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5409-3BB9-4B9F-B2C6-857437FB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4A3C1-65FF-4DC1-8FF1-D9790D42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00C-AD08-4CE6-8CFE-63AB6DF9882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AB1774-A997-4AB6-AD92-0A062398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AEDA8-0180-4062-870B-E39605A2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E74-667F-440D-BDB5-B3BE6983E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2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B3C223-1840-44A3-8D65-66AC13D0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00C-AD08-4CE6-8CFE-63AB6DF9882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10E2C0-F51E-4F29-A95B-6BA1EFD2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9A1909-762C-4D64-995E-982E81B9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E74-667F-440D-BDB5-B3BE6983E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3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09726-31C3-40A6-83BF-95D5556B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64D7C-C572-494B-88C3-E48B5C01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F56179-DBAD-4EC4-8F1E-344F88060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F344F-C9C7-4325-BF4B-316937C5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00C-AD08-4CE6-8CFE-63AB6DF9882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A87FA5-632D-4876-A0A6-E66CE839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3A88E-1B49-436A-AD8C-76922899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E74-667F-440D-BDB5-B3BE6983E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7FEB4-6B0A-4769-A7E4-6C204E6D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DB88F2-DE53-420D-8FA7-A810F7CBC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2C4B8-2959-424E-9A82-20E7B0FC5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F9F28-3D92-4A01-A0A5-336FF881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100C-AD08-4CE6-8CFE-63AB6DF9882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EA1EC-6FFB-4CA4-A272-52FF9BE7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C033-CE1A-4C48-BB80-4800EB95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E74-667F-440D-BDB5-B3BE6983E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4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B9D141-0F2F-49B2-ABC3-C6413674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CBC5C-576A-4546-99F0-DB0897FD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49A2C-F4FA-482C-8114-DAE56F8F6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100C-AD08-4CE6-8CFE-63AB6DF9882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FCF22-1E88-41CC-AB79-EF3013861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6CEED-2629-4C58-96B3-9290045D7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1E74-667F-440D-BDB5-B3BE6983E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58FFC-2E6E-4208-8520-A6BD46D90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Predicting outcomes in crowdfunding campaigns with textual, visual, and linguistic signals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29A70C-3EDE-4B09-A639-7A946428A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268" y="4414170"/>
            <a:ext cx="9144000" cy="1655762"/>
          </a:xfrm>
        </p:spPr>
        <p:txBody>
          <a:bodyPr/>
          <a:lstStyle/>
          <a:p>
            <a:r>
              <a:rPr lang="en-US" altLang="ko-KR" dirty="0"/>
              <a:t>Jermain C. Kaminski &amp; Christian </a:t>
            </a:r>
            <a:r>
              <a:rPr lang="en-US" altLang="ko-KR" dirty="0" err="1"/>
              <a:t>Hopp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06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D0E95-CA37-4E8E-B8F9-7CB9D47E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Classifier.</a:t>
            </a:r>
            <a:endParaRPr lang="ko-KR" alt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824B6FBF-8E9C-46A7-9BF0-FDE55B6E3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75" y="1758700"/>
            <a:ext cx="5888062" cy="4371521"/>
          </a:xfr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3E643A7-4603-455E-9A51-AA7A21EBA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12" y="829176"/>
            <a:ext cx="44481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2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D4EBA-E0E9-4082-9FCF-4471B501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2" y="304967"/>
            <a:ext cx="10515600" cy="1325563"/>
          </a:xfrm>
        </p:spPr>
        <p:txBody>
          <a:bodyPr/>
          <a:lstStyle/>
          <a:p>
            <a:r>
              <a:rPr lang="en-US" altLang="ko-KR" dirty="0"/>
              <a:t>Union.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FD7D7EB-32AF-40CE-93AC-E48FEEAED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730" y="1472756"/>
            <a:ext cx="7417218" cy="2766802"/>
          </a:xfr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A1BD008-C773-45BF-A403-6768C978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54" y="4093049"/>
            <a:ext cx="7293894" cy="25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9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32E2C-E7E2-47CE-9151-D3B7EEDB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scoring.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E7ECB3-7CB0-4719-BCEA-F984C639B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8454" y="1768642"/>
            <a:ext cx="7635210" cy="4724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8C7D6-1D9F-48A2-AAA4-4B97CAD8DA34}"/>
              </a:ext>
            </a:extLst>
          </p:cNvPr>
          <p:cNvSpPr txBox="1"/>
          <p:nvPr/>
        </p:nvSpPr>
        <p:spPr>
          <a:xfrm>
            <a:off x="838200" y="2153653"/>
            <a:ext cx="309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Using logistic regression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742EB-40CB-46AF-82A5-F1E0DE14D27E}"/>
              </a:ext>
            </a:extLst>
          </p:cNvPr>
          <p:cNvSpPr txBox="1"/>
          <p:nvPr/>
        </p:nvSpPr>
        <p:spPr>
          <a:xfrm>
            <a:off x="838199" y="2985950"/>
            <a:ext cx="309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Black = positive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8113F-D4AA-4E57-8E30-340C81AF30DC}"/>
              </a:ext>
            </a:extLst>
          </p:cNvPr>
          <p:cNvSpPr txBox="1"/>
          <p:nvPr/>
        </p:nvSpPr>
        <p:spPr>
          <a:xfrm>
            <a:off x="838198" y="3818247"/>
            <a:ext cx="309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White = negative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07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116F1-E6CA-4DD5-9FB8-28CF8250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EDF92-4078-4E14-B719-3614728B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If for any reason, a crowdfunding project raises more than $1 million to create wristwatches for dogs, the algorithm will learn that such a product might be a “good” idea.</a:t>
            </a:r>
          </a:p>
          <a:p>
            <a:endParaRPr lang="en-US" altLang="ko-KR" dirty="0"/>
          </a:p>
          <a:p>
            <a:r>
              <a:rPr lang="en-US" altLang="ko-KR" dirty="0"/>
              <a:t>As such, the label “successful funding” is very constrained in being a marker of business viability.</a:t>
            </a:r>
          </a:p>
          <a:p>
            <a:endParaRPr lang="en-US" altLang="ko-KR" dirty="0"/>
          </a:p>
          <a:p>
            <a:r>
              <a:rPr lang="en-US" altLang="ko-KR" dirty="0"/>
              <a:t>Therefore, future explorations should consider to extend the label of “success” toward measurable economic results such as Amazon listings, an active website, or other measures of a product’s market performance after crowdfunding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06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4DF10-7E3F-430D-B179-32A002C4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0FC4-D458-4A4B-9952-FA7DBC37B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Over the past years, crowdfunding is increasingly chosen as a gateway to overcome the financial bottleneck for early-stage ventures and new venture development processes.</a:t>
            </a:r>
          </a:p>
          <a:p>
            <a:endParaRPr lang="en-US" altLang="ko-KR" sz="2000" dirty="0"/>
          </a:p>
          <a:p>
            <a:r>
              <a:rPr lang="en-US" altLang="ko-KR" sz="2000" dirty="0"/>
              <a:t>Despite crowdfunding backers exhibiting expert-like expertise in technological areas, backers are plagued by uncertainty surrounding campaign feasibility and </a:t>
            </a:r>
            <a:r>
              <a:rPr lang="en-US" altLang="ko-KR" sz="2000" dirty="0" err="1"/>
              <a:t>crowdfunders</a:t>
            </a:r>
            <a:r>
              <a:rPr lang="en-US" altLang="ko-KR" sz="2000" dirty="0"/>
              <a:t>’ technical expertise.</a:t>
            </a:r>
          </a:p>
          <a:p>
            <a:endParaRPr lang="en-US" altLang="ko-KR" sz="2000" dirty="0"/>
          </a:p>
          <a:p>
            <a:r>
              <a:rPr lang="en-US" altLang="ko-KR" sz="20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In the following, we, therefore, explore computational techniques to predict crowdfunding campaign success based on the informational cues provided within campaign text, speech, and videos.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295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4A168-0225-4DCB-9937-766534E5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F7E44-9497-4234-B4CF-6E32FBF2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1" indent="-457200">
              <a:buAutoNum type="arabicPeriod"/>
            </a:pPr>
            <a:r>
              <a:rPr lang="en-US" altLang="ko-KR" dirty="0"/>
              <a:t>First, we consider combined text, speech, and video information in our analysis.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Second, we employ proven machine learning methods to predict crowdfunding success.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Third, we focus on a homogeneous product category sample and restrict our analysis to technology related products in the Kickstarter categories Technology and Product Design only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Fourth, we marginally improve the prediction accuracy by including information in speech content and video content. </a:t>
            </a:r>
          </a:p>
        </p:txBody>
      </p:sp>
    </p:spTree>
    <p:extLst>
      <p:ext uri="{BB962C8B-B14F-4D97-AF65-F5344CB8AC3E}">
        <p14:creationId xmlns:p14="http://schemas.microsoft.com/office/powerpoint/2010/main" val="253726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9C163-D9E9-4D10-AD35-9049883E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E6258-2E59-43BB-A717-CE9E181F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168"/>
            <a:ext cx="10515600" cy="4351338"/>
          </a:xfrm>
        </p:spPr>
        <p:txBody>
          <a:bodyPr/>
          <a:lstStyle/>
          <a:p>
            <a:r>
              <a:rPr lang="en-US" altLang="ko-KR" dirty="0"/>
              <a:t>Scraping 20,188 campaigns (2011 ~ 2017) from Kickstarter.</a:t>
            </a:r>
          </a:p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We restricted our data sample to projects in the categories Technology and Product Design. Additional criteria are that campaigns must include a project description, a project video, non-zero speech content, and were not canceled.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Success : 7876 (38.96%), </a:t>
            </a:r>
          </a:p>
          <a:p>
            <a:r>
              <a:rPr lang="en-US" altLang="ko-KR" dirty="0"/>
              <a:t>fail funding : 12,321 (61.04%)</a:t>
            </a:r>
            <a:endParaRPr lang="ko-KR" altLang="en-US" dirty="0"/>
          </a:p>
        </p:txBody>
      </p:sp>
      <p:pic>
        <p:nvPicPr>
          <p:cNvPr id="4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F7CABDC2-AA34-4FBC-8BC1-4128687D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12" y="3666701"/>
            <a:ext cx="5126451" cy="2536503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6ED8431A-AC65-48F5-B1CB-6007D52A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90" y="4725403"/>
            <a:ext cx="4419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5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F293-153F-4616-B57F-CA4D3089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045F4-8697-41B8-B5D3-220CDB3E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631" y="1543886"/>
            <a:ext cx="5246805" cy="53141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Text : using </a:t>
            </a:r>
            <a:r>
              <a:rPr lang="en-US" altLang="ko-KR" dirty="0" err="1"/>
              <a:t>sikit</a:t>
            </a:r>
            <a:r>
              <a:rPr lang="en-US" altLang="ko-KR" dirty="0"/>
              <a:t>-learn</a:t>
            </a:r>
          </a:p>
          <a:p>
            <a:pPr marL="0" indent="0">
              <a:buNone/>
            </a:pPr>
            <a:r>
              <a:rPr lang="en-US" altLang="ko-KR" dirty="0"/>
              <a:t>    - tokenizer and </a:t>
            </a:r>
            <a:r>
              <a:rPr lang="en-US" altLang="ko-KR" dirty="0" err="1"/>
              <a:t>lemmatizer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Speech : Google cloud Speech 		Rest </a:t>
            </a:r>
            <a:r>
              <a:rPr lang="en-US" altLang="ko-KR" dirty="0" err="1"/>
              <a:t>api</a:t>
            </a:r>
            <a:r>
              <a:rPr lang="en-US" altLang="ko-KR" dirty="0"/>
              <a:t>, </a:t>
            </a:r>
            <a:r>
              <a:rPr lang="en-US" altLang="ko-KR" dirty="0" err="1"/>
              <a:t>ffmpeg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		(</a:t>
            </a:r>
            <a:r>
              <a:rPr lang="ko-KR" altLang="en-US" dirty="0"/>
              <a:t>신뢰도 </a:t>
            </a:r>
            <a:r>
              <a:rPr lang="en-US" altLang="ko-KR" dirty="0"/>
              <a:t>0~1, 0.80)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Video : Google cloud Video 		Intelligence </a:t>
            </a:r>
            <a:r>
              <a:rPr lang="en-US" altLang="ko-KR" dirty="0" err="1"/>
              <a:t>api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-analyze label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6F35260-ECDC-4119-B89B-616DD1BC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5013092" cy="4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31D23-3C32-4017-9B7C-7CC5674E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Model. - Doc2Vec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DED67F8-E44C-4E8C-987A-8E4BFF847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559" y="1852404"/>
            <a:ext cx="4362450" cy="410527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D204F6-99E6-46EF-B3B5-68908C09D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768" y="1690688"/>
            <a:ext cx="4429125" cy="4171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EB5668-B559-4023-BB52-26CE02B525C5}"/>
              </a:ext>
            </a:extLst>
          </p:cNvPr>
          <p:cNvSpPr txBox="1"/>
          <p:nvPr/>
        </p:nvSpPr>
        <p:spPr>
          <a:xfrm>
            <a:off x="2874043" y="1402214"/>
            <a:ext cx="1090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PV-DM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57D3A-5A00-4C41-A658-A3E38D703C7E}"/>
              </a:ext>
            </a:extLst>
          </p:cNvPr>
          <p:cNvSpPr txBox="1"/>
          <p:nvPr/>
        </p:nvSpPr>
        <p:spPr>
          <a:xfrm>
            <a:off x="8091987" y="1300208"/>
            <a:ext cx="1292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PVDBOW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5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1841-9749-48F9-949E-2B210E6A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vector model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9B1A4F-B8CA-456D-AC07-88C44381E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75" y="2077244"/>
            <a:ext cx="8782050" cy="3848100"/>
          </a:xfrm>
        </p:spPr>
      </p:pic>
    </p:spTree>
    <p:extLst>
      <p:ext uri="{BB962C8B-B14F-4D97-AF65-F5344CB8AC3E}">
        <p14:creationId xmlns:p14="http://schemas.microsoft.com/office/powerpoint/2010/main" val="421073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C4E8F-A19B-4A31-9534-48317AAE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result.</a:t>
            </a:r>
            <a:endParaRPr lang="ko-KR" altLang="en-US" dirty="0"/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5633760D-532B-4FF6-88A7-5E12D618B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765"/>
            <a:ext cx="8934450" cy="3695700"/>
          </a:xfrm>
        </p:spPr>
      </p:pic>
    </p:spTree>
    <p:extLst>
      <p:ext uri="{BB962C8B-B14F-4D97-AF65-F5344CB8AC3E}">
        <p14:creationId xmlns:p14="http://schemas.microsoft.com/office/powerpoint/2010/main" val="384423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B80A5-FC79-4A8C-B43E-8CB9A1F5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illustration.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16AB58-A3E0-453A-8A7D-0B2029FC6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377" y="2024146"/>
            <a:ext cx="8619174" cy="4351338"/>
          </a:xfrm>
        </p:spPr>
      </p:pic>
    </p:spTree>
    <p:extLst>
      <p:ext uri="{BB962C8B-B14F-4D97-AF65-F5344CB8AC3E}">
        <p14:creationId xmlns:p14="http://schemas.microsoft.com/office/powerpoint/2010/main" val="229266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415</Words>
  <Application>Microsoft Office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Noto Sans</vt:lpstr>
      <vt:lpstr>맑은 고딕</vt:lpstr>
      <vt:lpstr>Arial</vt:lpstr>
      <vt:lpstr>Office 테마</vt:lpstr>
      <vt:lpstr>Predicting outcomes in crowdfunding campaigns with textual, visual, and linguistic signals</vt:lpstr>
      <vt:lpstr>Intro.</vt:lpstr>
      <vt:lpstr>Method.</vt:lpstr>
      <vt:lpstr>Data.</vt:lpstr>
      <vt:lpstr>Data</vt:lpstr>
      <vt:lpstr>Language Model. - Doc2Vec</vt:lpstr>
      <vt:lpstr>Language vector model</vt:lpstr>
      <vt:lpstr>Train result.</vt:lpstr>
      <vt:lpstr>Model illustration.</vt:lpstr>
      <vt:lpstr>Classifier.</vt:lpstr>
      <vt:lpstr>Union.</vt:lpstr>
      <vt:lpstr>Feature scoring.</vt:lpstr>
      <vt:lpstr>Limitation.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outcomes in crowdfunding campaigns with textual, visual, and linguistic signals</dc:title>
  <dc:creator>김영상</dc:creator>
  <cp:lastModifiedBy>김영상</cp:lastModifiedBy>
  <cp:revision>2</cp:revision>
  <dcterms:created xsi:type="dcterms:W3CDTF">2021-08-08T04:04:55Z</dcterms:created>
  <dcterms:modified xsi:type="dcterms:W3CDTF">2021-08-08T11:05:15Z</dcterms:modified>
</cp:coreProperties>
</file>