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2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7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9FB3-E9EF-4F44-A9BA-962C6A828EE9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4A2E-71F1-4004-82A1-1A4CBA3AE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587731"/>
            <a:ext cx="12192000" cy="220287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34073" y="2287355"/>
            <a:ext cx="1072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Alessi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Lucia, and Carsten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Detken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"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excessive credit growth and leverage." 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Journal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Financial Stability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35 (2018): 215-225.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2698" y="5195455"/>
            <a:ext cx="147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유재은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2021.08.29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Early  warning  indicators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3730" y="1408923"/>
            <a:ext cx="1045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 Macroeconomic  </a:t>
            </a:r>
            <a:r>
              <a:rPr lang="en-US" altLang="ko-KR" b="1" dirty="0" smtClean="0"/>
              <a:t>indicators</a:t>
            </a:r>
          </a:p>
          <a:p>
            <a:endParaRPr lang="en-US" altLang="ko-KR" dirty="0"/>
          </a:p>
          <a:p>
            <a:r>
              <a:rPr lang="en-US" altLang="ko-KR" dirty="0" smtClean="0"/>
              <a:t>Real </a:t>
            </a:r>
            <a:r>
              <a:rPr lang="en-US" altLang="ko-KR" dirty="0"/>
              <a:t>GDP y-o-y </a:t>
            </a:r>
            <a:r>
              <a:rPr lang="en-US" altLang="ko-KR" dirty="0" smtClean="0"/>
              <a:t>growth / The </a:t>
            </a:r>
            <a:r>
              <a:rPr lang="en-US" altLang="ko-KR" dirty="0"/>
              <a:t>current account in percentage of </a:t>
            </a:r>
            <a:r>
              <a:rPr lang="en-US" altLang="ko-KR" dirty="0" smtClean="0"/>
              <a:t>GDP / The </a:t>
            </a:r>
            <a:r>
              <a:rPr lang="en-US" altLang="ko-KR" dirty="0"/>
              <a:t>M3 money </a:t>
            </a:r>
            <a:r>
              <a:rPr lang="en-US" altLang="ko-KR" dirty="0" smtClean="0"/>
              <a:t>aggregate(in </a:t>
            </a:r>
            <a:r>
              <a:rPr lang="en-US" altLang="ko-KR" dirty="0"/>
              <a:t>terms of real y-o-y rate of growth and </a:t>
            </a:r>
            <a:r>
              <a:rPr lang="en-US" altLang="ko-KR" dirty="0" smtClean="0"/>
              <a:t>gap) / </a:t>
            </a:r>
            <a:r>
              <a:rPr lang="en-US" altLang="ko-KR" dirty="0"/>
              <a:t>the real effective exchange rate.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3) Property  prices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House </a:t>
            </a:r>
            <a:r>
              <a:rPr lang="en-US" altLang="ko-KR" dirty="0"/>
              <a:t>price growth (y-o-y, consumer price deﬂated) / T</a:t>
            </a:r>
            <a:r>
              <a:rPr lang="en-US" altLang="ko-KR" dirty="0" smtClean="0"/>
              <a:t>he </a:t>
            </a:r>
            <a:r>
              <a:rPr lang="en-US" altLang="ko-KR" dirty="0"/>
              <a:t>house price to income ratio and the house price to rent </a:t>
            </a:r>
            <a:r>
              <a:rPr lang="en-US" altLang="ko-KR" dirty="0" smtClean="0"/>
              <a:t>ratio</a:t>
            </a:r>
          </a:p>
          <a:p>
            <a:endParaRPr lang="en-US" altLang="ko-KR" dirty="0"/>
          </a:p>
          <a:p>
            <a:r>
              <a:rPr lang="en-US" altLang="ko-KR" b="1" dirty="0" smtClean="0"/>
              <a:t>4) Market-based  indicators</a:t>
            </a:r>
          </a:p>
          <a:p>
            <a:endParaRPr lang="en-US" altLang="ko-KR" b="1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long (10 years) and short (3 months) interest rates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66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Classiﬁcation  trees  and  the  Random  Forest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0" y="953958"/>
            <a:ext cx="5185213" cy="5502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70" y="1799739"/>
            <a:ext cx="4562475" cy="1019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26853" y="2882411"/>
                <a:ext cx="67755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𝑝𝑒𝑟𝑖𝑜𝑑𝑠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𝑏𝑒𝑙𝑜𝑛𝑔𝑖𝑛𝑔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𝑐𝑎𝑡𝑒𝑔𝑜𝑟𝑦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= 1, 2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𝑐𝑟𝑖𝑠𝑖𝑠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𝑡𝑟𝑎𝑛𝑞𝑢𝑖𝑙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53" y="2882411"/>
                <a:ext cx="6775581" cy="923330"/>
              </a:xfrm>
              <a:prstGeom prst="rect">
                <a:avLst/>
              </a:prstGeom>
              <a:blipFill>
                <a:blip r:embed="rId4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107" y="3982807"/>
            <a:ext cx="2209800" cy="742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26853" y="49428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generalize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above</a:t>
            </a:r>
            <a:r>
              <a:rPr lang="ko-KR" altLang="en-US" dirty="0"/>
              <a:t> </a:t>
            </a:r>
            <a:r>
              <a:rPr lang="ko-KR" altLang="en-US" dirty="0" err="1"/>
              <a:t>expression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Gini</a:t>
            </a:r>
            <a:r>
              <a:rPr lang="ko-KR" altLang="en-US" dirty="0"/>
              <a:t> </a:t>
            </a:r>
            <a:r>
              <a:rPr lang="ko-KR" altLang="en-US" dirty="0" err="1"/>
              <a:t>index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order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take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account</a:t>
            </a:r>
            <a:r>
              <a:rPr lang="ko-KR" altLang="en-US" dirty="0"/>
              <a:t> </a:t>
            </a:r>
            <a:r>
              <a:rPr lang="ko-KR" altLang="en-US" dirty="0" err="1" smtClean="0"/>
              <a:t>different</a:t>
            </a:r>
            <a:r>
              <a:rPr lang="ko-KR" altLang="en-US" dirty="0" smtClean="0"/>
              <a:t> </a:t>
            </a:r>
            <a:r>
              <a:rPr lang="en-US" altLang="ko-KR" dirty="0"/>
              <a:t>misclassiﬁcation costs </a:t>
            </a:r>
            <a:r>
              <a:rPr lang="en-US" altLang="ko-KR" dirty="0" err="1"/>
              <a:t>Cij</a:t>
            </a:r>
            <a:r>
              <a:rPr lang="en-US" altLang="ko-KR" dirty="0"/>
              <a:t>  for the various classes.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Classiﬁcation  trees  and  the  Random  Forest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7" y="1877118"/>
            <a:ext cx="5283899" cy="37672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2242" y="1877118"/>
            <a:ext cx="5696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B</a:t>
            </a:r>
            <a:r>
              <a:rPr lang="ko-KR" altLang="en-US" dirty="0" err="1" smtClean="0"/>
              <a:t>ased</a:t>
            </a:r>
            <a:r>
              <a:rPr lang="ko-KR" altLang="en-US" dirty="0" smtClean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100,000-tree </a:t>
            </a:r>
            <a:r>
              <a:rPr lang="ko-KR" altLang="en-US" dirty="0" err="1"/>
              <a:t>forest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have</a:t>
            </a:r>
            <a:r>
              <a:rPr lang="ko-KR" altLang="en-US" dirty="0"/>
              <a:t> </a:t>
            </a:r>
            <a:r>
              <a:rPr lang="ko-KR" altLang="en-US" dirty="0" err="1"/>
              <a:t>grown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indi</a:t>
            </a:r>
            <a:r>
              <a:rPr lang="ko-KR" altLang="en-US" dirty="0"/>
              <a:t>- </a:t>
            </a:r>
            <a:r>
              <a:rPr lang="ko-KR" altLang="en-US" dirty="0" err="1"/>
              <a:t>cators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chance</a:t>
            </a:r>
            <a:r>
              <a:rPr lang="ko-KR" altLang="en-US" dirty="0"/>
              <a:t> of </a:t>
            </a:r>
            <a:r>
              <a:rPr lang="ko-KR" altLang="en-US" b="1" dirty="0" err="1"/>
              <a:t>misclassifying</a:t>
            </a:r>
            <a:r>
              <a:rPr lang="ko-KR" altLang="en-US" b="1" dirty="0"/>
              <a:t> </a:t>
            </a:r>
            <a:r>
              <a:rPr lang="ko-KR" altLang="en-US" b="1" dirty="0" err="1"/>
              <a:t>an</a:t>
            </a:r>
            <a:r>
              <a:rPr lang="ko-KR" altLang="en-US" b="1" dirty="0"/>
              <a:t> </a:t>
            </a:r>
            <a:r>
              <a:rPr lang="ko-KR" altLang="en-US" b="1" dirty="0" err="1"/>
              <a:t>incoming</a:t>
            </a:r>
            <a:r>
              <a:rPr lang="ko-KR" altLang="en-US" b="1" dirty="0"/>
              <a:t> </a:t>
            </a:r>
            <a:r>
              <a:rPr lang="ko-KR" altLang="en-US" b="1" dirty="0" err="1"/>
              <a:t>quarter</a:t>
            </a:r>
            <a:r>
              <a:rPr lang="ko-KR" altLang="en-US" b="1" dirty="0"/>
              <a:t> of </a:t>
            </a:r>
            <a:r>
              <a:rPr lang="ko-KR" altLang="en-US" b="1" dirty="0" err="1"/>
              <a:t>data</a:t>
            </a:r>
            <a:r>
              <a:rPr lang="ko-KR" altLang="en-US" b="1" dirty="0"/>
              <a:t> </a:t>
            </a:r>
            <a:r>
              <a:rPr lang="ko-KR" altLang="en-US" b="1" dirty="0" err="1"/>
              <a:t>is</a:t>
            </a:r>
            <a:r>
              <a:rPr lang="ko-KR" altLang="en-US" b="1" dirty="0"/>
              <a:t> 6%</a:t>
            </a:r>
            <a:r>
              <a:rPr lang="ko-KR" altLang="en-US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2242" y="3461891"/>
            <a:ext cx="5480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the</a:t>
            </a:r>
            <a:r>
              <a:rPr lang="ko-KR" altLang="en-US" dirty="0"/>
              <a:t> ROC </a:t>
            </a:r>
            <a:r>
              <a:rPr lang="ko-KR" altLang="en-US" dirty="0" err="1"/>
              <a:t>curve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Forest</a:t>
            </a:r>
            <a:r>
              <a:rPr lang="ko-KR" altLang="en-US" dirty="0"/>
              <a:t>, </a:t>
            </a:r>
            <a:r>
              <a:rPr lang="ko-KR" altLang="en-US" dirty="0" err="1"/>
              <a:t>corresponding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b="1" dirty="0"/>
              <a:t>AUROC </a:t>
            </a:r>
            <a:r>
              <a:rPr lang="ko-KR" altLang="en-US" b="1" dirty="0" err="1"/>
              <a:t>above</a:t>
            </a:r>
            <a:r>
              <a:rPr lang="ko-KR" altLang="en-US" b="1" dirty="0"/>
              <a:t> 0.9 (0.94).</a:t>
            </a:r>
          </a:p>
        </p:txBody>
      </p:sp>
    </p:spTree>
    <p:extLst>
      <p:ext uri="{BB962C8B-B14F-4D97-AF65-F5344CB8AC3E}">
        <p14:creationId xmlns:p14="http://schemas.microsoft.com/office/powerpoint/2010/main" val="24981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/>
              <a:t>Comparison  with  logit  models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96213" y="1541651"/>
            <a:ext cx="5480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 </a:t>
            </a:r>
            <a:r>
              <a:rPr lang="en-US" altLang="ko-KR" b="1" dirty="0" smtClean="0"/>
              <a:t>Logistic Regressions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44" y="2656260"/>
            <a:ext cx="3429000" cy="847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177194" y="3840860"/>
                <a:ext cx="5798820" cy="64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 err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 = 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dirty="0"/>
                        <m:t>: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the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probability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that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a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given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country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i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in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a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given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quarter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t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is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in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a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pre</m:t>
                      </m:r>
                      <m:r>
                        <m:rPr>
                          <m:nor/>
                        </m:rPr>
                        <a:rPr lang="ko-KR" altLang="en-US" dirty="0"/>
                        <m:t>-</m:t>
                      </m:r>
                      <m:r>
                        <m:rPr>
                          <m:nor/>
                        </m:rPr>
                        <a:rPr lang="ko-KR" altLang="en-US" dirty="0"/>
                        <m:t>crisis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  <m:r>
                        <m:rPr>
                          <m:nor/>
                        </m:rPr>
                        <a:rPr lang="ko-KR" altLang="en-US" dirty="0"/>
                        <m:t>state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194" y="3840860"/>
                <a:ext cx="5798820" cy="644535"/>
              </a:xfrm>
              <a:prstGeom prst="rect">
                <a:avLst/>
              </a:prstGeom>
              <a:blipFill>
                <a:blip r:embed="rId3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7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/>
              <a:t>Comparison  with  logit  models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5" y="1009216"/>
            <a:ext cx="4619453" cy="5477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2901" y="885569"/>
            <a:ext cx="6558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err="1" smtClean="0"/>
              <a:t>Behn</a:t>
            </a:r>
            <a:r>
              <a:rPr lang="en-US" altLang="ko-KR" b="1" dirty="0" smtClean="0"/>
              <a:t> et al. model 3</a:t>
            </a:r>
            <a:endParaRPr lang="en-US" altLang="ko-KR" b="1" dirty="0"/>
          </a:p>
          <a:p>
            <a:r>
              <a:rPr lang="en-US" altLang="ko-KR" dirty="0"/>
              <a:t>requires </a:t>
            </a:r>
            <a:r>
              <a:rPr lang="en-US" altLang="ko-KR" b="1" dirty="0"/>
              <a:t>dropping a number of countries </a:t>
            </a:r>
            <a:r>
              <a:rPr lang="en-US" altLang="ko-KR" dirty="0"/>
              <a:t>(Cyprus, Estonia, Latvia, Luxembourg, Malta, Slovakia and Slovenia), and </a:t>
            </a:r>
            <a:r>
              <a:rPr lang="en-US" altLang="ko-KR" b="1" dirty="0"/>
              <a:t>restricting the </a:t>
            </a:r>
            <a:r>
              <a:rPr lang="en-US" altLang="ko-KR" b="1" dirty="0" err="1"/>
              <a:t>regressors</a:t>
            </a:r>
            <a:r>
              <a:rPr lang="en-US" altLang="ko-KR" b="1" dirty="0"/>
              <a:t> to a handful of credit variables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k-fold cross-validation on the logit regression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logit </a:t>
            </a:r>
            <a:r>
              <a:rPr lang="en-US" altLang="ko-KR" dirty="0"/>
              <a:t>AUROC of 0.86 (with a 95% conﬁdence interval between 0.84 and 0.88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52901" y="355204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Extended  model</a:t>
            </a:r>
            <a:endParaRPr lang="en-US" altLang="ko-KR" b="1" dirty="0" smtClean="0"/>
          </a:p>
          <a:p>
            <a:r>
              <a:rPr lang="ko-KR" altLang="en-US" dirty="0" err="1" smtClean="0"/>
              <a:t>requires</a:t>
            </a:r>
            <a:r>
              <a:rPr lang="ko-KR" altLang="en-US" dirty="0" smtClean="0"/>
              <a:t> </a:t>
            </a:r>
            <a:r>
              <a:rPr lang="ko-KR" altLang="en-US" dirty="0" err="1"/>
              <a:t>restricting</a:t>
            </a:r>
            <a:r>
              <a:rPr lang="ko-KR" altLang="en-US" dirty="0"/>
              <a:t> </a:t>
            </a:r>
            <a:r>
              <a:rPr lang="ko-KR" altLang="en-US" dirty="0" err="1"/>
              <a:t>even</a:t>
            </a:r>
            <a:r>
              <a:rPr lang="ko-KR" altLang="en-US" dirty="0"/>
              <a:t> </a:t>
            </a:r>
            <a:r>
              <a:rPr lang="ko-KR" altLang="en-US" dirty="0" err="1"/>
              <a:t>further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countries</a:t>
            </a:r>
            <a:r>
              <a:rPr lang="ko-KR" altLang="en-US" dirty="0"/>
              <a:t> </a:t>
            </a:r>
            <a:r>
              <a:rPr lang="ko-KR" altLang="en-US" dirty="0" err="1" smtClean="0"/>
              <a:t>considered</a:t>
            </a:r>
            <a:r>
              <a:rPr lang="ko-KR" altLang="en-US" dirty="0"/>
              <a:t>, </a:t>
            </a:r>
            <a:r>
              <a:rPr lang="ko-KR" altLang="en-US" dirty="0" err="1"/>
              <a:t>limiting</a:t>
            </a:r>
            <a:r>
              <a:rPr lang="ko-KR" altLang="en-US" dirty="0"/>
              <a:t> </a:t>
            </a:r>
            <a:r>
              <a:rPr lang="ko-KR" altLang="en-US" dirty="0" err="1"/>
              <a:t>them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Finland</a:t>
            </a:r>
            <a:r>
              <a:rPr lang="ko-KR" altLang="en-US" dirty="0"/>
              <a:t>, </a:t>
            </a:r>
            <a:r>
              <a:rPr lang="ko-KR" altLang="en-US" dirty="0" err="1"/>
              <a:t>France</a:t>
            </a:r>
            <a:r>
              <a:rPr lang="ko-KR" altLang="en-US" dirty="0"/>
              <a:t>, </a:t>
            </a:r>
            <a:r>
              <a:rPr lang="ko-KR" altLang="en-US" dirty="0" err="1"/>
              <a:t>Italy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Netherlands</a:t>
            </a:r>
            <a:r>
              <a:rPr lang="ko-KR" altLang="en-US" dirty="0"/>
              <a:t>, </a:t>
            </a:r>
            <a:r>
              <a:rPr lang="ko-KR" altLang="en-US" dirty="0" err="1"/>
              <a:t>Sweden</a:t>
            </a:r>
            <a:r>
              <a:rPr lang="ko-KR" altLang="en-US" dirty="0"/>
              <a:t>, </a:t>
            </a:r>
            <a:r>
              <a:rPr lang="ko-KR" altLang="en-US" dirty="0" err="1"/>
              <a:t>Spain</a:t>
            </a:r>
            <a:r>
              <a:rPr lang="ko-KR" altLang="en-US" dirty="0"/>
              <a:t> and </a:t>
            </a:r>
            <a:r>
              <a:rPr lang="ko-KR" altLang="en-US" dirty="0" err="1"/>
              <a:t>the</a:t>
            </a:r>
            <a:r>
              <a:rPr lang="ko-KR" altLang="en-US" dirty="0"/>
              <a:t> UK,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keeping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of 1980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AUROC </a:t>
            </a:r>
            <a:r>
              <a:rPr lang="en-US" altLang="ko-KR" dirty="0">
                <a:sym typeface="Wingdings" panose="05000000000000000000" pitchFamily="2" charset="2"/>
              </a:rPr>
              <a:t>of 0.94 (with a 95% conﬁdence interval between 0.92 and 0.96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restricting the sample to a handful of countries, 70’s  ﬁnancial system was arguably quite different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4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/>
              <a:t>Conclusions</a:t>
            </a:r>
            <a:endParaRPr lang="en-US" altLang="ko-KR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01485" y="1333901"/>
            <a:ext cx="10553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Build an </a:t>
            </a:r>
            <a:r>
              <a:rPr lang="en-US" altLang="ko-KR" b="1" dirty="0" smtClean="0"/>
              <a:t>early </a:t>
            </a:r>
            <a:r>
              <a:rPr lang="en-US" altLang="ko-KR" b="1" dirty="0"/>
              <a:t>warning system aiming at identifying whether the ﬁnancial system is particularly vulnerable</a:t>
            </a:r>
            <a:r>
              <a:rPr lang="en-US" altLang="ko-KR" dirty="0"/>
              <a:t> owing to </a:t>
            </a:r>
            <a:r>
              <a:rPr lang="en-US" altLang="ko-KR" dirty="0" smtClean="0"/>
              <a:t>aggregate </a:t>
            </a:r>
            <a:r>
              <a:rPr lang="en-US" altLang="ko-KR" dirty="0"/>
              <a:t>credit and asset price developments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The </a:t>
            </a:r>
            <a:r>
              <a:rPr lang="en-US" altLang="ko-KR" dirty="0"/>
              <a:t>increased likelihood and importance of a subsequent banking crisis would suggest to consider </a:t>
            </a:r>
            <a:r>
              <a:rPr lang="en-US" altLang="ko-KR" b="1" dirty="0"/>
              <a:t>the implementation of </a:t>
            </a:r>
            <a:r>
              <a:rPr lang="en-US" altLang="ko-KR" b="1" dirty="0" err="1"/>
              <a:t>macroprudential</a:t>
            </a:r>
            <a:r>
              <a:rPr lang="en-US" altLang="ko-KR" b="1" dirty="0"/>
              <a:t> measures</a:t>
            </a:r>
            <a:r>
              <a:rPr lang="en-US" altLang="ko-KR" b="1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total </a:t>
            </a:r>
            <a:r>
              <a:rPr lang="en-US" altLang="ko-KR" dirty="0"/>
              <a:t>credit to GDP deviations(‘Basel gap’)/ a policy guide(credit ratios, real estate indicators</a:t>
            </a:r>
            <a:r>
              <a:rPr lang="en-US" altLang="ko-KR" dirty="0" smtClean="0"/>
              <a:t>)/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global liquidity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Main </a:t>
            </a:r>
            <a:r>
              <a:rPr lang="en-US" altLang="ko-KR" b="1" dirty="0"/>
              <a:t>advantages </a:t>
            </a:r>
            <a:r>
              <a:rPr lang="en-US" altLang="ko-KR" dirty="0"/>
              <a:t>of the presented approach is that </a:t>
            </a:r>
            <a:r>
              <a:rPr lang="en-US" altLang="ko-KR" b="1" dirty="0" smtClean="0"/>
              <a:t>it takes into account the conditional relations between various indicators </a:t>
            </a:r>
            <a:r>
              <a:rPr lang="en-US" altLang="ko-KR" dirty="0" smtClean="0"/>
              <a:t>when </a:t>
            </a:r>
            <a:r>
              <a:rPr lang="en-US" altLang="ko-KR" dirty="0"/>
              <a:t>setting early warning thresholds.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 more accurately models the (nonlinear) relationship between credit, asset prices and the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occurrence </a:t>
            </a:r>
            <a:r>
              <a:rPr lang="en-US" altLang="ko-KR" dirty="0">
                <a:sym typeface="Wingdings" panose="05000000000000000000" pitchFamily="2" charset="2"/>
              </a:rPr>
              <a:t>of banking crises than standard regression models.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32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Introduction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4155107" y="2295157"/>
            <a:ext cx="283684" cy="2914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22712" y="1812175"/>
            <a:ext cx="2826327" cy="1130531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 financial crisis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67008" y="1812175"/>
            <a:ext cx="2826327" cy="1130531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risk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(financial stability)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44860" y="1812175"/>
            <a:ext cx="2826327" cy="1130531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Credit Growth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077255" y="2295157"/>
            <a:ext cx="283684" cy="2914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58023" y="3133899"/>
            <a:ext cx="0" cy="6400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110763" y="3852074"/>
            <a:ext cx="2403941" cy="97762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 warning model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5374" y="5162203"/>
            <a:ext cx="678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Identify period(excessive leverage rate)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Warrant policy action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9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479665"/>
            <a:ext cx="10116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Two stream of this paper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Investigate </a:t>
            </a:r>
            <a:r>
              <a:rPr lang="en-US" altLang="ko-KR" b="1" dirty="0"/>
              <a:t>the role of credit growth and leverage as a cause of ﬁnancial crises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Credit </a:t>
            </a:r>
            <a:r>
              <a:rPr lang="en-US" altLang="ko-KR" dirty="0">
                <a:sym typeface="Wingdings" panose="05000000000000000000" pitchFamily="2" charset="2"/>
              </a:rPr>
              <a:t>growth is a good predictor of ﬁnancial </a:t>
            </a:r>
            <a:r>
              <a:rPr lang="en-US" altLang="ko-KR" dirty="0" smtClean="0">
                <a:sym typeface="Wingdings" panose="05000000000000000000" pitchFamily="2" charset="2"/>
              </a:rPr>
              <a:t>crises (in particular of banking crisis)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en-US" altLang="ko-KR" b="1" dirty="0" smtClean="0"/>
              <a:t>Create </a:t>
            </a:r>
            <a:r>
              <a:rPr lang="en-US" altLang="ko-KR" b="1" dirty="0"/>
              <a:t>a model for early warning indicators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Studies </a:t>
            </a:r>
            <a:r>
              <a:rPr lang="en-US" altLang="ko-KR" dirty="0">
                <a:sym typeface="Wingdings" panose="05000000000000000000" pitchFamily="2" charset="2"/>
              </a:rPr>
              <a:t>have shown to be better early warning indicator for credit-related systemic banking crises than many domestic variables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(The </a:t>
            </a:r>
            <a:r>
              <a:rPr lang="en-US" altLang="ko-KR" dirty="0">
                <a:sym typeface="Wingdings" panose="05000000000000000000" pitchFamily="2" charset="2"/>
              </a:rPr>
              <a:t>debt service ratio, bank credit developments and house </a:t>
            </a:r>
            <a:r>
              <a:rPr lang="en-US" altLang="ko-KR" dirty="0" smtClean="0">
                <a:sym typeface="Wingdings" panose="05000000000000000000" pitchFamily="2" charset="2"/>
              </a:rPr>
              <a:t>prices)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Concept of banking crises and </a:t>
            </a:r>
            <a:r>
              <a:rPr lang="en-US" altLang="ko-KR" b="1" dirty="0" err="1" smtClean="0"/>
              <a:t>macroprudential</a:t>
            </a:r>
            <a:r>
              <a:rPr lang="en-US" altLang="ko-KR" b="1" dirty="0" smtClean="0"/>
              <a:t> policy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581" y="1055716"/>
            <a:ext cx="10116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Banking </a:t>
            </a:r>
            <a:r>
              <a:rPr lang="en-US" altLang="ko-KR" b="1" dirty="0"/>
              <a:t>crises often </a:t>
            </a:r>
            <a:r>
              <a:rPr lang="en-US" altLang="ko-KR" b="1" dirty="0" smtClean="0"/>
              <a:t>occurred deregulation or the </a:t>
            </a:r>
            <a:r>
              <a:rPr lang="en-US" altLang="ko-KR" b="1" dirty="0"/>
              <a:t>asymmetric information problem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Relevant </a:t>
            </a:r>
            <a:r>
              <a:rPr lang="en-US" altLang="ko-KR" b="1" dirty="0"/>
              <a:t>indicators or warning signals to trigger the use of that particular policy instrument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 </a:t>
            </a:r>
            <a:r>
              <a:rPr lang="en-US" altLang="ko-KR" dirty="0">
                <a:sym typeface="Wingdings" panose="05000000000000000000" pitchFamily="2" charset="2"/>
              </a:rPr>
              <a:t>extension of loans to more risky borrowers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en-US" altLang="ko-KR" b="1" dirty="0" smtClean="0"/>
              <a:t>Focus </a:t>
            </a:r>
            <a:r>
              <a:rPr lang="en-US" altLang="ko-KR" b="1" dirty="0"/>
              <a:t>on a speciﬁc set of banking </a:t>
            </a:r>
            <a:r>
              <a:rPr lang="en-US" altLang="ko-KR" b="1" dirty="0" smtClean="0"/>
              <a:t>crises which </a:t>
            </a:r>
            <a:r>
              <a:rPr lang="en-US" altLang="ko-KR" b="1" dirty="0"/>
              <a:t>have been associated with a domestic credit </a:t>
            </a:r>
            <a:r>
              <a:rPr lang="en-US" altLang="ko-KR" b="1" dirty="0" smtClean="0"/>
              <a:t>cycle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The </a:t>
            </a:r>
            <a:r>
              <a:rPr lang="en-US" altLang="ko-KR" dirty="0">
                <a:sym typeface="Wingdings" panose="05000000000000000000" pitchFamily="2" charset="2"/>
              </a:rPr>
              <a:t>credit cycle, </a:t>
            </a:r>
            <a:r>
              <a:rPr lang="en-US" altLang="ko-KR" dirty="0" smtClean="0">
                <a:sym typeface="Wingdings" panose="05000000000000000000" pitchFamily="2" charset="2"/>
              </a:rPr>
              <a:t>the </a:t>
            </a:r>
            <a:r>
              <a:rPr lang="en-US" altLang="ko-KR" dirty="0">
                <a:sym typeface="Wingdings" panose="05000000000000000000" pitchFamily="2" charset="2"/>
              </a:rPr>
              <a:t>(sectoral) countercyclical capital </a:t>
            </a:r>
            <a:r>
              <a:rPr lang="en-US" altLang="ko-KR" dirty="0" err="1" smtClean="0">
                <a:sym typeface="Wingdings" panose="05000000000000000000" pitchFamily="2" charset="2"/>
              </a:rPr>
              <a:t>bufferinstruments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targeting borrowers like loan-to-value and loan-to- income ratios. 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821704" y="5124068"/>
            <a:ext cx="283684" cy="2914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3944" y="4122901"/>
            <a:ext cx="930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warning signals obtained by the Random Forest </a:t>
            </a:r>
            <a:r>
              <a:rPr lang="en-US" altLang="ko-KR" b="1" dirty="0" smtClean="0"/>
              <a:t>approach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Weakness) </a:t>
            </a: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There will be crises unrelated to any patterns observed in the past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 </a:t>
            </a:r>
            <a:r>
              <a:rPr lang="en-US" altLang="ko-KR" b="1" dirty="0" smtClean="0"/>
              <a:t>There </a:t>
            </a:r>
            <a:r>
              <a:rPr lang="en-US" altLang="ko-KR" b="1" dirty="0"/>
              <a:t>will be some for which the model has not been devised to predict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Identifying </a:t>
            </a:r>
            <a:r>
              <a:rPr lang="en-US" altLang="ko-KR" b="1" dirty="0">
                <a:sym typeface="Wingdings" panose="05000000000000000000" pitchFamily="2" charset="2"/>
              </a:rPr>
              <a:t>vulnerable states of banking sectors, which could trigger speciﬁc </a:t>
            </a:r>
            <a:r>
              <a:rPr lang="en-US" altLang="ko-KR" b="1" dirty="0" err="1">
                <a:sym typeface="Wingdings" panose="05000000000000000000" pitchFamily="2" charset="2"/>
              </a:rPr>
              <a:t>macroprudential</a:t>
            </a:r>
            <a:r>
              <a:rPr lang="en-US" altLang="ko-KR" b="1" dirty="0">
                <a:sym typeface="Wingdings" panose="05000000000000000000" pitchFamily="2" charset="2"/>
              </a:rPr>
              <a:t> policy instruments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65462" y="4052170"/>
            <a:ext cx="9557708" cy="2726783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636" y="184339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banking  crises  dataset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3528" y="1405020"/>
            <a:ext cx="101165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Euro </a:t>
            </a:r>
            <a:r>
              <a:rPr lang="en-US" altLang="ko-KR" dirty="0"/>
              <a:t>area countries together with the UK, Denmark and </a:t>
            </a:r>
            <a:r>
              <a:rPr lang="en-US" altLang="ko-KR" dirty="0" smtClean="0"/>
              <a:t>Sweden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Excluded </a:t>
            </a:r>
            <a:r>
              <a:rPr lang="en-US" altLang="ko-KR" dirty="0"/>
              <a:t>Central and Eastern European transition economies(data series </a:t>
            </a:r>
            <a:r>
              <a:rPr lang="en-US" altLang="ko-KR" dirty="0" smtClean="0"/>
              <a:t>are relatively </a:t>
            </a:r>
            <a:r>
              <a:rPr lang="en-US" altLang="ko-KR" dirty="0"/>
              <a:t>short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From </a:t>
            </a:r>
            <a:r>
              <a:rPr lang="en-US" altLang="ko-KR" dirty="0"/>
              <a:t>1970Q1 till </a:t>
            </a:r>
            <a:r>
              <a:rPr lang="en-US" altLang="ko-KR" dirty="0" smtClean="0"/>
              <a:t>2013Q4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25 separate crisis episodes are recorded for euro area countries, the UK, Denmark and Sweden.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Detken</a:t>
            </a:r>
            <a:r>
              <a:rPr lang="en-US" altLang="ko-KR" sz="1200" dirty="0"/>
              <a:t>,  C.,  </a:t>
            </a:r>
            <a:r>
              <a:rPr lang="en-US" altLang="ko-KR" sz="1200" dirty="0" err="1"/>
              <a:t>Weeken</a:t>
            </a:r>
            <a:r>
              <a:rPr lang="en-US" altLang="ko-KR" sz="1200" dirty="0"/>
              <a:t>,  O.,  </a:t>
            </a:r>
            <a:r>
              <a:rPr lang="en-US" altLang="ko-KR" sz="1200" dirty="0" err="1"/>
              <a:t>Alessi</a:t>
            </a:r>
            <a:r>
              <a:rPr lang="en-US" altLang="ko-KR" sz="1200" dirty="0"/>
              <a:t>,  L.,  </a:t>
            </a:r>
            <a:r>
              <a:rPr lang="en-US" altLang="ko-KR" sz="1200" dirty="0" err="1"/>
              <a:t>Bonﬁm</a:t>
            </a:r>
            <a:r>
              <a:rPr lang="en-US" altLang="ko-KR" sz="1200" dirty="0"/>
              <a:t>,  D.,  </a:t>
            </a:r>
            <a:r>
              <a:rPr lang="en-US" altLang="ko-KR" sz="1200" dirty="0" err="1"/>
              <a:t>Boucinha</a:t>
            </a:r>
            <a:r>
              <a:rPr lang="en-US" altLang="ko-KR" sz="1200" dirty="0"/>
              <a:t>,  M.M.,  Castro,  C.,  </a:t>
            </a:r>
            <a:r>
              <a:rPr lang="en-US" altLang="ko-KR" sz="1200" dirty="0" err="1"/>
              <a:t>Frontczak</a:t>
            </a:r>
            <a:r>
              <a:rPr lang="en-US" altLang="ko-KR" sz="1200" dirty="0"/>
              <a:t>, S.,  </a:t>
            </a:r>
            <a:r>
              <a:rPr lang="en-US" altLang="ko-KR" sz="1200" dirty="0" err="1"/>
              <a:t>Giordana</a:t>
            </a:r>
            <a:r>
              <a:rPr lang="en-US" altLang="ko-KR" sz="1200" dirty="0"/>
              <a:t>,  G.,  Giese,  J.,  </a:t>
            </a:r>
            <a:r>
              <a:rPr lang="en-US" altLang="ko-KR" sz="1200" dirty="0" err="1"/>
              <a:t>Jahn</a:t>
            </a:r>
            <a:r>
              <a:rPr lang="en-US" altLang="ko-KR" sz="1200" dirty="0"/>
              <a:t>,  N.,  </a:t>
            </a:r>
            <a:r>
              <a:rPr lang="en-US" altLang="ko-KR" sz="1200" dirty="0" err="1"/>
              <a:t>Kakes</a:t>
            </a:r>
            <a:r>
              <a:rPr lang="en-US" altLang="ko-KR" sz="1200" dirty="0"/>
              <a:t>,  J.,  Klaus,  B.,  Lang,  J.H.,  </a:t>
            </a:r>
            <a:r>
              <a:rPr lang="en-US" altLang="ko-KR" sz="1200" dirty="0" err="1"/>
              <a:t>Puzanova</a:t>
            </a:r>
            <a:r>
              <a:rPr lang="en-US" altLang="ko-KR" sz="1200" dirty="0"/>
              <a:t>,  N., </a:t>
            </a:r>
            <a:r>
              <a:rPr lang="en-US" altLang="ko-KR" sz="1200" dirty="0" err="1"/>
              <a:t>Welz</a:t>
            </a:r>
            <a:r>
              <a:rPr lang="en-US" altLang="ko-KR" sz="1200" dirty="0"/>
              <a:t>,  P.,  2014.  Operationalizing  the  Countercyclical  Capital  Buffer.  ESRB Occasional  Paper,  no.  5.)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592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banking  crises  dataset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89" y="1192963"/>
            <a:ext cx="9176278" cy="46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8596" y="2103120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3687" y="2410106"/>
            <a:ext cx="1401401" cy="133589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3688" y="3162178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8596" y="6368984"/>
            <a:ext cx="249382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05283" y="6280542"/>
            <a:ext cx="1012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recorded in the dataset by </a:t>
            </a:r>
            <a:r>
              <a:rPr lang="en-US" altLang="ko-KR" sz="1400" dirty="0" err="1"/>
              <a:t>Detken</a:t>
            </a:r>
            <a:r>
              <a:rPr lang="en-US" altLang="ko-KR" sz="1400" dirty="0"/>
              <a:t> et al. while they are not in the dataset by </a:t>
            </a:r>
            <a:r>
              <a:rPr lang="en-US" altLang="ko-KR" sz="1400" dirty="0" err="1"/>
              <a:t>Laeven</a:t>
            </a:r>
            <a:r>
              <a:rPr lang="en-US" altLang="ko-KR" sz="1400" dirty="0"/>
              <a:t> and Valencia.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172808" y="3143864"/>
            <a:ext cx="1098356" cy="1430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72808" y="3599085"/>
            <a:ext cx="566341" cy="12966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23689" y="2693613"/>
            <a:ext cx="1401401" cy="12469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15920" y="2100721"/>
            <a:ext cx="1401401" cy="133589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15920" y="2249064"/>
            <a:ext cx="1401401" cy="133589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72808" y="2691128"/>
            <a:ext cx="1297861" cy="1271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23687" y="5051938"/>
            <a:ext cx="3313331" cy="135204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15920" y="4458683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13280" y="4308764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23687" y="4157749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15919" y="3889808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23687" y="3737697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23687" y="2982694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13279" y="2559473"/>
            <a:ext cx="1401401" cy="12469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38597" y="6150881"/>
            <a:ext cx="249382" cy="12966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05283" y="6067130"/>
            <a:ext cx="1012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recorded in the dataset by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Laeven</a:t>
            </a:r>
            <a:r>
              <a:rPr lang="en-US" altLang="ko-KR" sz="1400" dirty="0"/>
              <a:t> and Valencia</a:t>
            </a:r>
            <a:r>
              <a:rPr lang="en-US" altLang="ko-KR" sz="1400" dirty="0" smtClean="0"/>
              <a:t>. while they are not in the dataset by </a:t>
            </a:r>
            <a:r>
              <a:rPr lang="en-US" altLang="ko-KR" sz="1400" dirty="0" err="1" smtClean="0"/>
              <a:t>Detken</a:t>
            </a:r>
            <a:r>
              <a:rPr lang="en-US" altLang="ko-KR" sz="1400" dirty="0" smtClean="0"/>
              <a:t> et al.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66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banking  crises  dataset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3061" y="1287624"/>
            <a:ext cx="836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Policy lags </a:t>
            </a:r>
            <a:r>
              <a:rPr lang="en-US" altLang="ko-KR" dirty="0" smtClean="0"/>
              <a:t>(for binary target)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933061" y="1914436"/>
            <a:ext cx="9931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W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 </a:t>
            </a:r>
            <a:r>
              <a:rPr lang="ko-KR" altLang="en-US" dirty="0" err="1"/>
              <a:t>deﬁne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correct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warning</a:t>
            </a:r>
            <a:r>
              <a:rPr lang="ko-KR" altLang="en-US" dirty="0"/>
              <a:t> </a:t>
            </a:r>
            <a:r>
              <a:rPr lang="ko-KR" altLang="en-US" dirty="0" err="1"/>
              <a:t>signals</a:t>
            </a:r>
            <a:r>
              <a:rPr lang="ko-KR" altLang="en-US" dirty="0"/>
              <a:t> </a:t>
            </a:r>
            <a:r>
              <a:rPr lang="ko-KR" altLang="en-US" dirty="0" err="1"/>
              <a:t>issued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four</a:t>
            </a:r>
            <a:r>
              <a:rPr lang="ko-KR" altLang="en-US" b="1" dirty="0"/>
              <a:t> </a:t>
            </a:r>
            <a:r>
              <a:rPr lang="ko-KR" altLang="en-US" b="1" dirty="0" err="1"/>
              <a:t>years</a:t>
            </a:r>
            <a:r>
              <a:rPr lang="ko-KR" altLang="en-US" b="1" dirty="0"/>
              <a:t> </a:t>
            </a:r>
            <a:r>
              <a:rPr lang="ko-KR" altLang="en-US" b="1" dirty="0" err="1"/>
              <a:t>preceding</a:t>
            </a:r>
            <a:r>
              <a:rPr lang="ko-KR" altLang="en-US" b="1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crisis</a:t>
            </a:r>
            <a:r>
              <a:rPr lang="ko-KR" altLang="en-US" dirty="0"/>
              <a:t>, </a:t>
            </a:r>
            <a:r>
              <a:rPr lang="ko-KR" altLang="en-US" b="1" dirty="0" err="1"/>
              <a:t>excluding</a:t>
            </a:r>
            <a:r>
              <a:rPr lang="ko-KR" altLang="en-US" b="1" dirty="0"/>
              <a:t> </a:t>
            </a:r>
            <a:r>
              <a:rPr lang="ko-KR" altLang="en-US" b="1" dirty="0" err="1"/>
              <a:t>from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analysis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three</a:t>
            </a:r>
            <a:r>
              <a:rPr lang="ko-KR" altLang="en-US" b="1" dirty="0"/>
              <a:t> </a:t>
            </a:r>
            <a:r>
              <a:rPr lang="ko-KR" altLang="en-US" b="1" dirty="0" err="1"/>
              <a:t>quarters</a:t>
            </a:r>
            <a:r>
              <a:rPr lang="ko-KR" altLang="en-US" b="1" dirty="0"/>
              <a:t> </a:t>
            </a:r>
            <a:r>
              <a:rPr lang="ko-KR" altLang="en-US" b="1" dirty="0" err="1"/>
              <a:t>immediately</a:t>
            </a:r>
            <a:r>
              <a:rPr lang="ko-KR" altLang="en-US" b="1" dirty="0"/>
              <a:t> </a:t>
            </a:r>
            <a:r>
              <a:rPr lang="ko-KR" altLang="en-US" b="1" dirty="0" err="1"/>
              <a:t>preceding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crisis</a:t>
            </a:r>
            <a:r>
              <a:rPr lang="ko-KR" altLang="en-US" b="1" dirty="0"/>
              <a:t> and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crisis</a:t>
            </a:r>
            <a:r>
              <a:rPr lang="ko-KR" altLang="en-US" b="1" dirty="0"/>
              <a:t> </a:t>
            </a:r>
            <a:r>
              <a:rPr lang="ko-KR" altLang="en-US" b="1" dirty="0" err="1"/>
              <a:t>period</a:t>
            </a:r>
            <a:r>
              <a:rPr lang="ko-KR" altLang="en-US" b="1" dirty="0"/>
              <a:t> </a:t>
            </a:r>
            <a:r>
              <a:rPr lang="ko-KR" altLang="en-US" b="1" dirty="0" err="1"/>
              <a:t>itself</a:t>
            </a:r>
            <a:r>
              <a:rPr lang="ko-KR" altLang="en-US" b="1" dirty="0"/>
              <a:t>.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580"/>
          <a:stretch/>
        </p:blipFill>
        <p:spPr>
          <a:xfrm>
            <a:off x="1914024" y="3095246"/>
            <a:ext cx="7303710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Early  warning  indicators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3061" y="1287624"/>
            <a:ext cx="1017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Lag </a:t>
            </a:r>
            <a:r>
              <a:rPr lang="en-US" altLang="ko-KR" b="1" dirty="0"/>
              <a:t>all the variables by one quarter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The </a:t>
            </a:r>
            <a:r>
              <a:rPr lang="en-US" altLang="ko-KR" dirty="0">
                <a:sym typeface="Wingdings" panose="05000000000000000000" pitchFamily="2" charset="2"/>
              </a:rPr>
              <a:t>model aims at classifying the current quarter as pre-crisis or tranquil on the basis of data referring to no later than the last quarter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3061" y="2481943"/>
            <a:ext cx="9451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Credit-related  indicators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Broad </a:t>
            </a:r>
            <a:r>
              <a:rPr lang="en-US" altLang="ko-KR" dirty="0"/>
              <a:t>credit </a:t>
            </a:r>
            <a:r>
              <a:rPr lang="en-US" altLang="ko-KR" dirty="0" smtClean="0"/>
              <a:t>aggregate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smtClean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the y-o-y rate of </a:t>
            </a:r>
            <a:r>
              <a:rPr lang="en-US" altLang="ko-KR" dirty="0" smtClean="0"/>
              <a:t>growth </a:t>
            </a:r>
            <a:r>
              <a:rPr lang="en-US" altLang="ko-KR" dirty="0"/>
              <a:t>(ii) the ratio to </a:t>
            </a:r>
            <a:r>
              <a:rPr lang="en-US" altLang="ko-KR" dirty="0" smtClean="0"/>
              <a:t>GDP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/>
              <a:t>iii) the </a:t>
            </a:r>
            <a:r>
              <a:rPr lang="en-US" altLang="ko-KR" dirty="0" smtClean="0"/>
              <a:t>deviations </a:t>
            </a:r>
            <a:r>
              <a:rPr lang="en-US" altLang="ko-KR" dirty="0"/>
              <a:t>of such </a:t>
            </a:r>
            <a:r>
              <a:rPr lang="en-US" altLang="ko-KR" dirty="0" smtClean="0"/>
              <a:t>ratio </a:t>
            </a:r>
            <a:r>
              <a:rPr lang="en-US" altLang="ko-KR" dirty="0"/>
              <a:t>from its trend (i.e. the ‘gap</a:t>
            </a:r>
            <a:r>
              <a:rPr lang="en-US" altLang="ko-KR" dirty="0" smtClean="0"/>
              <a:t>’)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 N</a:t>
            </a:r>
            <a:r>
              <a:rPr lang="en-US" altLang="ko-KR" dirty="0" smtClean="0"/>
              <a:t>arrower </a:t>
            </a:r>
            <a:r>
              <a:rPr lang="en-US" altLang="ko-KR" dirty="0"/>
              <a:t>bank credit </a:t>
            </a:r>
            <a:r>
              <a:rPr lang="en-US" altLang="ko-KR" dirty="0" smtClean="0"/>
              <a:t>aggregate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en-US" altLang="ko-KR" dirty="0" smtClean="0"/>
              <a:t>credit </a:t>
            </a:r>
            <a:r>
              <a:rPr lang="en-US" altLang="ko-KR" dirty="0"/>
              <a:t>to households and non-ﬁnancial </a:t>
            </a:r>
            <a:r>
              <a:rPr lang="en-US" altLang="ko-KR" dirty="0" smtClean="0"/>
              <a:t>corporations </a:t>
            </a:r>
            <a:r>
              <a:rPr lang="en-US" altLang="ko-KR" dirty="0"/>
              <a:t>are transformed into y-o-y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rates </a:t>
            </a:r>
            <a:r>
              <a:rPr lang="en-US" altLang="ko-KR" dirty="0"/>
              <a:t>of growth, deﬂated by CPI inﬂation, and ratios to GDP.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(ii) </a:t>
            </a:r>
            <a:r>
              <a:rPr lang="en-US" altLang="ko-KR" dirty="0" smtClean="0"/>
              <a:t>The </a:t>
            </a:r>
            <a:r>
              <a:rPr lang="en-US" altLang="ko-KR" dirty="0"/>
              <a:t>real rate of growth of housing </a:t>
            </a:r>
            <a:r>
              <a:rPr lang="en-US" altLang="ko-KR" dirty="0" smtClean="0"/>
              <a:t>loans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66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644" y="266514"/>
            <a:ext cx="7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Early  warning  indicators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3730" y="1408923"/>
            <a:ext cx="9451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Global </a:t>
            </a:r>
            <a:r>
              <a:rPr lang="en-US" altLang="ko-KR" dirty="0"/>
              <a:t>liquidity</a:t>
            </a:r>
            <a:endParaRPr lang="en-US" altLang="ko-KR" dirty="0" smtClean="0"/>
          </a:p>
          <a:p>
            <a:r>
              <a:rPr lang="en-US" altLang="ko-KR" dirty="0" smtClean="0"/>
              <a:t>    Constructed </a:t>
            </a:r>
            <a:r>
              <a:rPr lang="en-US" altLang="ko-KR" dirty="0"/>
              <a:t>by averaging the y-o-y broad credit growth rates across countries,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deﬂated </a:t>
            </a:r>
            <a:r>
              <a:rPr lang="en-US" altLang="ko-KR" dirty="0"/>
              <a:t>by subtracting the y-o-y changes of the national CPI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DSR</a:t>
            </a:r>
          </a:p>
          <a:p>
            <a:r>
              <a:rPr lang="en-US" altLang="ko-KR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12" y="2986353"/>
            <a:ext cx="3581400" cy="82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4859" y="4178324"/>
                <a:ext cx="105210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𝑠𝑡𝑜𝑐𝑘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𝑞𝑢𝑎𝑟𝑡𝑒𝑟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𝑠𝑡𝑜𝑐𝑘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𝑚𝑎𝑡𝑢𝑟𝑖𝑡𝑦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𝑠𝑡𝑜𝑐𝑘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𝑞𝑢𝑎𝑟𝑡𝑒𝑟𝑙𝑦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𝑖𝑛𝑐𝑜𝑚𝑒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59" y="4178324"/>
                <a:ext cx="10521043" cy="1200329"/>
              </a:xfrm>
              <a:prstGeom prst="rect">
                <a:avLst/>
              </a:prstGeom>
              <a:blipFill>
                <a:blip r:embed="rId3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1074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109</cp:revision>
  <dcterms:created xsi:type="dcterms:W3CDTF">2021-07-28T12:24:57Z</dcterms:created>
  <dcterms:modified xsi:type="dcterms:W3CDTF">2021-08-29T13:27:54Z</dcterms:modified>
</cp:coreProperties>
</file>