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79" r:id="rId4"/>
    <p:sldId id="274" r:id="rId5"/>
    <p:sldId id="283" r:id="rId6"/>
    <p:sldId id="284" r:id="rId7"/>
    <p:sldId id="285" r:id="rId8"/>
    <p:sldId id="286" r:id="rId9"/>
    <p:sldId id="287" r:id="rId10"/>
    <p:sldId id="275" r:id="rId11"/>
    <p:sldId id="276" r:id="rId12"/>
    <p:sldId id="277" r:id="rId13"/>
    <p:sldId id="278" r:id="rId14"/>
    <p:sldId id="280" r:id="rId15"/>
    <p:sldId id="282" r:id="rId16"/>
    <p:sldId id="281"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22DF"/>
    <a:srgbClr val="3451FC"/>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5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B8DF9FB3-E9EF-4F44-A9BA-962C6A828EE9}" type="datetimeFigureOut">
              <a:rPr lang="ko-KR" altLang="en-US" smtClean="0"/>
              <a:t>2021-08-08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367353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8DF9FB3-E9EF-4F44-A9BA-962C6A828EE9}" type="datetimeFigureOut">
              <a:rPr lang="ko-KR" altLang="en-US" smtClean="0"/>
              <a:t>2021-08-08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10973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8DF9FB3-E9EF-4F44-A9BA-962C6A828EE9}" type="datetimeFigureOut">
              <a:rPr lang="ko-KR" altLang="en-US" smtClean="0"/>
              <a:t>2021-08-08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271181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8DF9FB3-E9EF-4F44-A9BA-962C6A828EE9}" type="datetimeFigureOut">
              <a:rPr lang="ko-KR" altLang="en-US" smtClean="0"/>
              <a:t>2021-08-08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10088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B8DF9FB3-E9EF-4F44-A9BA-962C6A828EE9}" type="datetimeFigureOut">
              <a:rPr lang="ko-KR" altLang="en-US" smtClean="0"/>
              <a:t>2021-08-08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40937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B8DF9FB3-E9EF-4F44-A9BA-962C6A828EE9}" type="datetimeFigureOut">
              <a:rPr lang="ko-KR" altLang="en-US" smtClean="0"/>
              <a:t>2021-08-08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353571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B8DF9FB3-E9EF-4F44-A9BA-962C6A828EE9}" type="datetimeFigureOut">
              <a:rPr lang="ko-KR" altLang="en-US" smtClean="0"/>
              <a:t>2021-08-08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67591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B8DF9FB3-E9EF-4F44-A9BA-962C6A828EE9}" type="datetimeFigureOut">
              <a:rPr lang="ko-KR" altLang="en-US" smtClean="0"/>
              <a:t>2021-08-08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105010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B8DF9FB3-E9EF-4F44-A9BA-962C6A828EE9}" type="datetimeFigureOut">
              <a:rPr lang="ko-KR" altLang="en-US" smtClean="0"/>
              <a:t>2021-08-08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285942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B8DF9FB3-E9EF-4F44-A9BA-962C6A828EE9}" type="datetimeFigureOut">
              <a:rPr lang="ko-KR" altLang="en-US" smtClean="0"/>
              <a:t>2021-08-08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64570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B8DF9FB3-E9EF-4F44-A9BA-962C6A828EE9}" type="datetimeFigureOut">
              <a:rPr lang="ko-KR" altLang="en-US" smtClean="0"/>
              <a:t>2021-08-08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393377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F9FB3-E9EF-4F44-A9BA-962C6A828EE9}" type="datetimeFigureOut">
              <a:rPr lang="ko-KR" altLang="en-US" smtClean="0"/>
              <a:t>2021-08-08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2336889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94267"/>
            <a:ext cx="7213551" cy="369332"/>
          </a:xfrm>
          <a:prstGeom prst="rect">
            <a:avLst/>
          </a:prstGeom>
          <a:noFill/>
        </p:spPr>
        <p:txBody>
          <a:bodyPr wrap="square" rtlCol="0">
            <a:spAutoFit/>
          </a:bodyPr>
          <a:lstStyle/>
          <a:p>
            <a:r>
              <a:rPr lang="en-US" altLang="ko-KR" b="1" dirty="0" smtClean="0"/>
              <a:t>Abstract</a:t>
            </a:r>
          </a:p>
        </p:txBody>
      </p:sp>
      <p:sp>
        <p:nvSpPr>
          <p:cNvPr id="17" name="TextBox 16"/>
          <p:cNvSpPr txBox="1"/>
          <p:nvPr/>
        </p:nvSpPr>
        <p:spPr>
          <a:xfrm>
            <a:off x="717665" y="2662044"/>
            <a:ext cx="10723419" cy="3139321"/>
          </a:xfrm>
          <a:prstGeom prst="rect">
            <a:avLst/>
          </a:prstGeom>
          <a:noFill/>
        </p:spPr>
        <p:txBody>
          <a:bodyPr wrap="square" rtlCol="0">
            <a:spAutoFit/>
          </a:bodyPr>
          <a:lstStyle/>
          <a:p>
            <a:r>
              <a:rPr lang="en-US" altLang="ko-KR" b="1" dirty="0" smtClean="0"/>
              <a:t>Predicting </a:t>
            </a:r>
            <a:r>
              <a:rPr lang="en-US" altLang="ko-KR" b="1" dirty="0"/>
              <a:t>bankruptcy and default events, for credit risk management.</a:t>
            </a:r>
            <a:endParaRPr lang="en-US" altLang="ko-KR" b="1" dirty="0" smtClean="0"/>
          </a:p>
          <a:p>
            <a:endParaRPr lang="en-US" altLang="ko-KR" dirty="0" smtClean="0"/>
          </a:p>
          <a:p>
            <a:r>
              <a:rPr lang="en-US" altLang="ko-KR" dirty="0"/>
              <a:t>W</a:t>
            </a:r>
            <a:r>
              <a:rPr lang="en-US" altLang="ko-KR" dirty="0" smtClean="0"/>
              <a:t>e </a:t>
            </a:r>
            <a:r>
              <a:rPr lang="en-US" altLang="ko-KR" dirty="0"/>
              <a:t>test </a:t>
            </a:r>
            <a:r>
              <a:rPr lang="en-US" altLang="ko-KR" b="1" dirty="0"/>
              <a:t>machine </a:t>
            </a:r>
            <a:r>
              <a:rPr lang="en-US" altLang="ko-KR" b="1" dirty="0" smtClean="0"/>
              <a:t>learning </a:t>
            </a:r>
            <a:r>
              <a:rPr lang="en-US" altLang="ko-KR" b="1" dirty="0"/>
              <a:t>models </a:t>
            </a:r>
            <a:r>
              <a:rPr lang="en-US" altLang="ko-KR" dirty="0"/>
              <a:t>(support vector machines, bagging, boosting, and random forest) to predict bankruptcy one year prior to the event, and </a:t>
            </a:r>
            <a:r>
              <a:rPr lang="en-US" altLang="ko-KR" u="sng" dirty="0"/>
              <a:t>compare their performance with results from discriminant analysis, logistic regression, and neural networks</a:t>
            </a:r>
            <a:r>
              <a:rPr lang="en-US" altLang="ko-KR" u="sng" dirty="0" smtClean="0"/>
              <a:t>.</a:t>
            </a:r>
          </a:p>
          <a:p>
            <a:endParaRPr lang="en-US" altLang="ko-KR" dirty="0"/>
          </a:p>
          <a:p>
            <a:r>
              <a:rPr lang="en-US" altLang="ko-KR" dirty="0" smtClean="0"/>
              <a:t>DATA:  From </a:t>
            </a:r>
            <a:r>
              <a:rPr lang="en-US" altLang="ko-KR" b="1" dirty="0"/>
              <a:t>1985 to 2013 </a:t>
            </a:r>
            <a:r>
              <a:rPr lang="en-US" altLang="ko-KR" dirty="0"/>
              <a:t>on North American firms, integrating information from </a:t>
            </a:r>
            <a:r>
              <a:rPr lang="en-US" altLang="ko-KR" b="1" dirty="0"/>
              <a:t>the Salomon Center</a:t>
            </a:r>
            <a:r>
              <a:rPr lang="en-US" altLang="ko-KR" dirty="0"/>
              <a:t> database and </a:t>
            </a:r>
            <a:r>
              <a:rPr lang="en-US" altLang="ko-KR" b="1" dirty="0" err="1"/>
              <a:t>Compustat</a:t>
            </a:r>
            <a:r>
              <a:rPr lang="en-US" altLang="ko-KR" dirty="0"/>
              <a:t>, </a:t>
            </a:r>
            <a:r>
              <a:rPr lang="en-US" altLang="ko-KR" dirty="0" err="1"/>
              <a:t>analysing</a:t>
            </a:r>
            <a:r>
              <a:rPr lang="en-US" altLang="ko-KR" dirty="0"/>
              <a:t> more than </a:t>
            </a:r>
            <a:r>
              <a:rPr lang="en-US" altLang="ko-KR" b="1" dirty="0"/>
              <a:t>10,000 firm-year observations</a:t>
            </a:r>
            <a:r>
              <a:rPr lang="en-US" altLang="ko-KR" dirty="0"/>
              <a:t>.</a:t>
            </a:r>
            <a:endParaRPr lang="en-US" altLang="ko-KR" dirty="0" smtClean="0"/>
          </a:p>
          <a:p>
            <a:endParaRPr lang="en-US" altLang="ko-KR" dirty="0"/>
          </a:p>
          <a:p>
            <a:r>
              <a:rPr lang="ko-KR" altLang="ko-KR" dirty="0" smtClean="0"/>
              <a:t>→</a:t>
            </a:r>
            <a:r>
              <a:rPr lang="ko-KR" altLang="en-US" dirty="0"/>
              <a:t> </a:t>
            </a:r>
            <a:r>
              <a:rPr lang="en-US" altLang="ko-KR" b="1" dirty="0"/>
              <a:t>Machine learning models </a:t>
            </a:r>
            <a:r>
              <a:rPr lang="en-US" altLang="ko-KR" dirty="0"/>
              <a:t>show, on average, approximately </a:t>
            </a:r>
            <a:r>
              <a:rPr lang="en-US" altLang="ko-KR" b="1" dirty="0"/>
              <a:t>10% more accuracy </a:t>
            </a:r>
            <a:r>
              <a:rPr lang="en-US" altLang="ko-KR" dirty="0"/>
              <a:t>in relation to traditional models.</a:t>
            </a:r>
          </a:p>
        </p:txBody>
      </p:sp>
      <p:sp>
        <p:nvSpPr>
          <p:cNvPr id="2" name="직사각형 1"/>
          <p:cNvSpPr/>
          <p:nvPr/>
        </p:nvSpPr>
        <p:spPr>
          <a:xfrm>
            <a:off x="551688" y="699623"/>
            <a:ext cx="11180064" cy="646331"/>
          </a:xfrm>
          <a:prstGeom prst="rect">
            <a:avLst/>
          </a:prstGeom>
        </p:spPr>
        <p:txBody>
          <a:bodyPr wrap="square">
            <a:spAutoFit/>
          </a:bodyPr>
          <a:lstStyle/>
          <a:p>
            <a:r>
              <a:rPr lang="en-US" altLang="ko-KR" b="1" dirty="0" err="1">
                <a:solidFill>
                  <a:srgbClr val="0070C0"/>
                </a:solidFill>
              </a:rPr>
              <a:t>Barboza</a:t>
            </a:r>
            <a:r>
              <a:rPr lang="en-US" altLang="ko-KR" b="1" dirty="0">
                <a:solidFill>
                  <a:srgbClr val="0070C0"/>
                </a:solidFill>
              </a:rPr>
              <a:t>, Flavio, Herbert Kimura, and Edward Altman. "Machine learning models and bankruptcy prediction." </a:t>
            </a:r>
            <a:r>
              <a:rPr lang="en-US" altLang="ko-KR" b="1" i="1" dirty="0">
                <a:solidFill>
                  <a:srgbClr val="0070C0"/>
                </a:solidFill>
              </a:rPr>
              <a:t>Expert Systems with Applications</a:t>
            </a:r>
            <a:r>
              <a:rPr lang="en-US" altLang="ko-KR" b="1" dirty="0">
                <a:solidFill>
                  <a:srgbClr val="0070C0"/>
                </a:solidFill>
              </a:rPr>
              <a:t> 83 (2017</a:t>
            </a:r>
            <a:r>
              <a:rPr lang="en-US" altLang="ko-KR" b="1" dirty="0" smtClean="0">
                <a:solidFill>
                  <a:srgbClr val="0070C0"/>
                </a:solidFill>
              </a:rPr>
              <a:t>)</a:t>
            </a:r>
            <a:endParaRPr lang="ko-KR" altLang="en-US" b="1" dirty="0">
              <a:solidFill>
                <a:srgbClr val="0070C0"/>
              </a:solidFill>
            </a:endParaRPr>
          </a:p>
        </p:txBody>
      </p:sp>
    </p:spTree>
    <p:extLst>
      <p:ext uri="{BB962C8B-B14F-4D97-AF65-F5344CB8AC3E}">
        <p14:creationId xmlns:p14="http://schemas.microsoft.com/office/powerpoint/2010/main" val="1189074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a:t>3. Data and method</a:t>
            </a:r>
          </a:p>
        </p:txBody>
      </p:sp>
      <p:sp>
        <p:nvSpPr>
          <p:cNvPr id="17" name="TextBox 16"/>
          <p:cNvSpPr txBox="1"/>
          <p:nvPr/>
        </p:nvSpPr>
        <p:spPr>
          <a:xfrm>
            <a:off x="717665" y="906396"/>
            <a:ext cx="10991735" cy="2585323"/>
          </a:xfrm>
          <a:prstGeom prst="rect">
            <a:avLst/>
          </a:prstGeom>
          <a:noFill/>
        </p:spPr>
        <p:txBody>
          <a:bodyPr wrap="square" rtlCol="0">
            <a:spAutoFit/>
          </a:bodyPr>
          <a:lstStyle/>
          <a:p>
            <a:r>
              <a:rPr lang="en-US" altLang="ko-KR" dirty="0" smtClean="0"/>
              <a:t>Financial </a:t>
            </a:r>
            <a:r>
              <a:rPr lang="en-US" altLang="ko-KR" dirty="0"/>
              <a:t>data on American and Canadian </a:t>
            </a:r>
            <a:r>
              <a:rPr lang="en-US" altLang="ko-KR" dirty="0" smtClean="0"/>
              <a:t>companies </a:t>
            </a:r>
            <a:r>
              <a:rPr lang="en-US" altLang="ko-KR" dirty="0"/>
              <a:t>covering 1985 to 2013 using </a:t>
            </a:r>
            <a:r>
              <a:rPr lang="en-US" altLang="ko-KR" dirty="0" err="1"/>
              <a:t>Compustat</a:t>
            </a:r>
            <a:r>
              <a:rPr lang="en-US" altLang="ko-KR" dirty="0"/>
              <a:t>. </a:t>
            </a:r>
            <a:endParaRPr lang="en-US" altLang="ko-KR" dirty="0" smtClean="0"/>
          </a:p>
          <a:p>
            <a:r>
              <a:rPr lang="en-US" altLang="ko-KR" dirty="0" smtClean="0"/>
              <a:t>Information </a:t>
            </a:r>
            <a:r>
              <a:rPr lang="en-US" altLang="ko-KR" dirty="0"/>
              <a:t>on firm insolvency was collected from NYU’s Salomon Center database. </a:t>
            </a:r>
            <a:endParaRPr lang="en-US" altLang="ko-KR" dirty="0" smtClean="0"/>
          </a:p>
          <a:p>
            <a:r>
              <a:rPr lang="en-US" altLang="ko-KR" dirty="0" smtClean="0"/>
              <a:t>A </a:t>
            </a:r>
            <a:r>
              <a:rPr lang="en-US" altLang="ko-KR" dirty="0"/>
              <a:t>subset covering 1985 to 2005 was extracted to provide the training set, which included information on 449 companies that filed for bankruptcy during this period as well as information on the same number of non-bankruptcy firms</a:t>
            </a:r>
            <a:r>
              <a:rPr lang="en-US" altLang="ko-KR" dirty="0" smtClean="0"/>
              <a:t>.</a:t>
            </a:r>
          </a:p>
          <a:p>
            <a:endParaRPr lang="en-US" altLang="ko-KR" dirty="0" smtClean="0"/>
          </a:p>
          <a:p>
            <a:endParaRPr lang="en-US" altLang="ko-KR" dirty="0"/>
          </a:p>
          <a:p>
            <a:r>
              <a:rPr lang="en-US" altLang="ko-KR" dirty="0" smtClean="0"/>
              <a:t>Predictive variables</a:t>
            </a:r>
          </a:p>
          <a:p>
            <a:endParaRPr lang="en-US" altLang="ko-KR" dirty="0" smtClean="0"/>
          </a:p>
        </p:txBody>
      </p:sp>
      <p:pic>
        <p:nvPicPr>
          <p:cNvPr id="3" name="그림 2"/>
          <p:cNvPicPr>
            <a:picLocks noChangeAspect="1"/>
          </p:cNvPicPr>
          <p:nvPr/>
        </p:nvPicPr>
        <p:blipFill rotWithShape="1">
          <a:blip r:embed="rId2"/>
          <a:srcRect t="18796"/>
          <a:stretch/>
        </p:blipFill>
        <p:spPr>
          <a:xfrm>
            <a:off x="6105307" y="2937721"/>
            <a:ext cx="5133975" cy="3906009"/>
          </a:xfrm>
          <a:prstGeom prst="rect">
            <a:avLst/>
          </a:prstGeom>
        </p:spPr>
      </p:pic>
      <p:pic>
        <p:nvPicPr>
          <p:cNvPr id="7" name="그림 6"/>
          <p:cNvPicPr>
            <a:picLocks noChangeAspect="1"/>
          </p:cNvPicPr>
          <p:nvPr/>
        </p:nvPicPr>
        <p:blipFill rotWithShape="1">
          <a:blip r:embed="rId2"/>
          <a:srcRect b="82091"/>
          <a:stretch/>
        </p:blipFill>
        <p:spPr>
          <a:xfrm>
            <a:off x="6105307" y="2076277"/>
            <a:ext cx="5133975" cy="861444"/>
          </a:xfrm>
          <a:prstGeom prst="rect">
            <a:avLst/>
          </a:prstGeom>
        </p:spPr>
      </p:pic>
      <p:sp>
        <p:nvSpPr>
          <p:cNvPr id="4" name="직사각형 3"/>
          <p:cNvSpPr/>
          <p:nvPr/>
        </p:nvSpPr>
        <p:spPr>
          <a:xfrm>
            <a:off x="876484" y="3226361"/>
            <a:ext cx="5337048" cy="2031325"/>
          </a:xfrm>
          <a:prstGeom prst="rect">
            <a:avLst/>
          </a:prstGeom>
        </p:spPr>
        <p:txBody>
          <a:bodyPr wrap="square">
            <a:spAutoFit/>
          </a:bodyPr>
          <a:lstStyle/>
          <a:p>
            <a:pPr marL="285750" indent="-285750">
              <a:buFontTx/>
              <a:buChar char="-"/>
            </a:pPr>
            <a:r>
              <a:rPr lang="en-US" altLang="ko-KR" dirty="0" smtClean="0"/>
              <a:t>liquidity </a:t>
            </a:r>
            <a:r>
              <a:rPr lang="en-US" altLang="ko-KR" dirty="0"/>
              <a:t>(X1</a:t>
            </a:r>
            <a:r>
              <a:rPr lang="en-US" altLang="ko-KR" dirty="0" smtClean="0"/>
              <a:t>), profitability </a:t>
            </a:r>
            <a:r>
              <a:rPr lang="en-US" altLang="ko-KR" dirty="0"/>
              <a:t>(X2</a:t>
            </a:r>
            <a:r>
              <a:rPr lang="en-US" altLang="ko-KR" dirty="0" smtClean="0"/>
              <a:t>), productivity </a:t>
            </a:r>
            <a:r>
              <a:rPr lang="en-US" altLang="ko-KR" dirty="0"/>
              <a:t>(X3), leverage (X4), and asset turnover (X5). </a:t>
            </a:r>
            <a:endParaRPr lang="en-US" altLang="ko-KR" dirty="0" smtClean="0"/>
          </a:p>
          <a:p>
            <a:pPr marL="285750" indent="-285750">
              <a:buFontTx/>
              <a:buChar char="-"/>
            </a:pPr>
            <a:r>
              <a:rPr lang="en-US" altLang="ko-KR" dirty="0" smtClean="0"/>
              <a:t>Growth </a:t>
            </a:r>
            <a:r>
              <a:rPr lang="en-US" altLang="ko-KR" dirty="0"/>
              <a:t>of assets (GA), growth in sales (GS), growth in the number of employees (GE), operational margin (OM), change in return on equity (CROE), and change in price-to-book ratio (CPB) (Carton &amp; Hofer, 2006). </a:t>
            </a:r>
            <a:endParaRPr lang="ko-KR" altLang="en-US" dirty="0"/>
          </a:p>
        </p:txBody>
      </p:sp>
    </p:spTree>
    <p:extLst>
      <p:ext uri="{BB962C8B-B14F-4D97-AF65-F5344CB8AC3E}">
        <p14:creationId xmlns:p14="http://schemas.microsoft.com/office/powerpoint/2010/main" val="3279817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a:t>3. Data and method</a:t>
            </a:r>
          </a:p>
        </p:txBody>
      </p:sp>
      <p:sp>
        <p:nvSpPr>
          <p:cNvPr id="17" name="TextBox 16"/>
          <p:cNvSpPr txBox="1"/>
          <p:nvPr/>
        </p:nvSpPr>
        <p:spPr>
          <a:xfrm>
            <a:off x="717665" y="906396"/>
            <a:ext cx="10991735" cy="646331"/>
          </a:xfrm>
          <a:prstGeom prst="rect">
            <a:avLst/>
          </a:prstGeom>
          <a:noFill/>
        </p:spPr>
        <p:txBody>
          <a:bodyPr wrap="square" rtlCol="0">
            <a:spAutoFit/>
          </a:bodyPr>
          <a:lstStyle/>
          <a:p>
            <a:r>
              <a:rPr lang="en-US" altLang="ko-KR" dirty="0" smtClean="0"/>
              <a:t>The </a:t>
            </a:r>
            <a:r>
              <a:rPr lang="en-US" altLang="ko-KR" b="1" dirty="0"/>
              <a:t>validation set</a:t>
            </a:r>
            <a:r>
              <a:rPr lang="en-US" altLang="ko-KR" dirty="0"/>
              <a:t> contains a </a:t>
            </a:r>
            <a:r>
              <a:rPr lang="en-US" altLang="ko-KR" u="sng" dirty="0"/>
              <a:t>randomly chosen group of 133 bankrupt firms and 13,300 companies considered solvent from 2006 (which it is not included in the training set) and </a:t>
            </a:r>
            <a:r>
              <a:rPr lang="en-US" altLang="ko-KR" u="sng" dirty="0" smtClean="0"/>
              <a:t>2013.</a:t>
            </a:r>
          </a:p>
        </p:txBody>
      </p:sp>
      <p:sp>
        <p:nvSpPr>
          <p:cNvPr id="4" name="직사각형 3"/>
          <p:cNvSpPr/>
          <p:nvPr/>
        </p:nvSpPr>
        <p:spPr>
          <a:xfrm>
            <a:off x="768259" y="1629836"/>
            <a:ext cx="5337048" cy="1754326"/>
          </a:xfrm>
          <a:prstGeom prst="rect">
            <a:avLst/>
          </a:prstGeom>
        </p:spPr>
        <p:txBody>
          <a:bodyPr wrap="square">
            <a:spAutoFit/>
          </a:bodyPr>
          <a:lstStyle/>
          <a:p>
            <a:pPr marL="285750" indent="-285750">
              <a:buFontTx/>
              <a:buChar char="-"/>
            </a:pPr>
            <a:r>
              <a:rPr lang="en-US" altLang="ko-KR" dirty="0"/>
              <a:t>Eight techniques were applied: </a:t>
            </a:r>
            <a:endParaRPr lang="en-US" altLang="ko-KR" dirty="0" smtClean="0"/>
          </a:p>
          <a:p>
            <a:pPr marL="285750" indent="-285750">
              <a:buFontTx/>
              <a:buChar char="-"/>
            </a:pPr>
            <a:r>
              <a:rPr lang="en-US" altLang="ko-KR" dirty="0" smtClean="0"/>
              <a:t>Bagging</a:t>
            </a:r>
            <a:r>
              <a:rPr lang="en-US" altLang="ko-KR" dirty="0"/>
              <a:t>, </a:t>
            </a:r>
            <a:endParaRPr lang="en-US" altLang="ko-KR" dirty="0" smtClean="0"/>
          </a:p>
          <a:p>
            <a:pPr marL="285750" indent="-285750">
              <a:buFontTx/>
              <a:buChar char="-"/>
            </a:pPr>
            <a:r>
              <a:rPr lang="en-US" altLang="ko-KR" dirty="0" smtClean="0"/>
              <a:t>Boosting</a:t>
            </a:r>
            <a:r>
              <a:rPr lang="en-US" altLang="ko-KR" dirty="0"/>
              <a:t>, </a:t>
            </a:r>
            <a:r>
              <a:rPr lang="en-US" altLang="ko-KR" dirty="0" smtClean="0"/>
              <a:t>Random </a:t>
            </a:r>
            <a:r>
              <a:rPr lang="en-US" altLang="ko-KR" dirty="0"/>
              <a:t>forest (RF), </a:t>
            </a:r>
            <a:r>
              <a:rPr lang="en-US" altLang="ko-KR" dirty="0" smtClean="0"/>
              <a:t>SVM </a:t>
            </a:r>
            <a:r>
              <a:rPr lang="en-US" altLang="ko-KR" dirty="0"/>
              <a:t>with two kernels: linear (SVM-Lin) and radial basis </a:t>
            </a:r>
            <a:r>
              <a:rPr lang="en-US" altLang="ko-KR" dirty="0" smtClean="0"/>
              <a:t>function </a:t>
            </a:r>
            <a:r>
              <a:rPr lang="en-US" altLang="ko-KR" dirty="0"/>
              <a:t>(SVM-RBF), </a:t>
            </a:r>
            <a:r>
              <a:rPr lang="en-US" altLang="ko-KR" dirty="0" smtClean="0"/>
              <a:t>Artificial </a:t>
            </a:r>
            <a:r>
              <a:rPr lang="en-US" altLang="ko-KR" dirty="0"/>
              <a:t>neural networks (ANN), </a:t>
            </a:r>
            <a:r>
              <a:rPr lang="en-US" altLang="ko-KR" dirty="0" smtClean="0"/>
              <a:t>Logistic </a:t>
            </a:r>
            <a:r>
              <a:rPr lang="en-US" altLang="ko-KR" dirty="0"/>
              <a:t>regression (Logit), and </a:t>
            </a:r>
            <a:r>
              <a:rPr lang="en-US" altLang="ko-KR" dirty="0" smtClean="0"/>
              <a:t>MDA</a:t>
            </a:r>
            <a:r>
              <a:rPr lang="en-US" altLang="ko-KR" dirty="0"/>
              <a:t>.</a:t>
            </a:r>
            <a:endParaRPr lang="ko-KR" altLang="en-US" dirty="0"/>
          </a:p>
        </p:txBody>
      </p:sp>
      <p:sp>
        <p:nvSpPr>
          <p:cNvPr id="5" name="직사각형 4"/>
          <p:cNvSpPr/>
          <p:nvPr/>
        </p:nvSpPr>
        <p:spPr>
          <a:xfrm>
            <a:off x="768259" y="3653651"/>
            <a:ext cx="10753182" cy="1754326"/>
          </a:xfrm>
          <a:prstGeom prst="rect">
            <a:avLst/>
          </a:prstGeom>
        </p:spPr>
        <p:txBody>
          <a:bodyPr wrap="square">
            <a:spAutoFit/>
          </a:bodyPr>
          <a:lstStyle/>
          <a:p>
            <a:r>
              <a:rPr lang="en-US" altLang="ko-KR" dirty="0"/>
              <a:t>We implemented the models using the </a:t>
            </a:r>
            <a:r>
              <a:rPr lang="en-US" altLang="ko-KR" b="1" dirty="0"/>
              <a:t>R statistical software packages. </a:t>
            </a:r>
            <a:r>
              <a:rPr lang="en-US" altLang="ko-KR" dirty="0"/>
              <a:t>Specifically, this study used </a:t>
            </a:r>
            <a:r>
              <a:rPr lang="en-US" altLang="ko-KR" dirty="0" err="1"/>
              <a:t>ada</a:t>
            </a:r>
            <a:r>
              <a:rPr lang="en-US" altLang="ko-KR" dirty="0"/>
              <a:t>, e1071, </a:t>
            </a:r>
            <a:r>
              <a:rPr lang="en-US" altLang="ko-KR" dirty="0" err="1"/>
              <a:t>mboost</a:t>
            </a:r>
            <a:r>
              <a:rPr lang="en-US" altLang="ko-KR" dirty="0"/>
              <a:t>, </a:t>
            </a:r>
            <a:r>
              <a:rPr lang="en-US" altLang="ko-KR" dirty="0" smtClean="0"/>
              <a:t>random Forest</a:t>
            </a:r>
            <a:r>
              <a:rPr lang="en-US" altLang="ko-KR" dirty="0"/>
              <a:t>, MASS, </a:t>
            </a:r>
            <a:r>
              <a:rPr lang="en-US" altLang="ko-KR" dirty="0" err="1"/>
              <a:t>aod</a:t>
            </a:r>
            <a:r>
              <a:rPr lang="en-US" altLang="ko-KR" dirty="0"/>
              <a:t>, and </a:t>
            </a:r>
            <a:r>
              <a:rPr lang="en-US" altLang="ko-KR" dirty="0" err="1"/>
              <a:t>nnet</a:t>
            </a:r>
            <a:r>
              <a:rPr lang="en-US" altLang="ko-KR" dirty="0"/>
              <a:t> to implement bagging, SVM, boosting, random forest, MDA, Logit, and ANN, respectively. </a:t>
            </a:r>
            <a:endParaRPr lang="en-US" altLang="ko-KR" dirty="0" smtClean="0"/>
          </a:p>
          <a:p>
            <a:r>
              <a:rPr lang="en-US" altLang="ko-KR" dirty="0" smtClean="0"/>
              <a:t>For </a:t>
            </a:r>
            <a:r>
              <a:rPr lang="en-US" altLang="ko-KR" dirty="0"/>
              <a:t>the machine learning models, the regression trees were used as base learners for bagging and random forest, while recursive partitioning trees were applied by SVM. It is important to note that these learners are presented in the default package settings</a:t>
            </a:r>
            <a:endParaRPr lang="ko-KR" altLang="en-US" dirty="0"/>
          </a:p>
        </p:txBody>
      </p:sp>
    </p:spTree>
    <p:extLst>
      <p:ext uri="{BB962C8B-B14F-4D97-AF65-F5344CB8AC3E}">
        <p14:creationId xmlns:p14="http://schemas.microsoft.com/office/powerpoint/2010/main" val="7035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a:t>3. Data and method</a:t>
            </a:r>
          </a:p>
        </p:txBody>
      </p:sp>
      <p:sp>
        <p:nvSpPr>
          <p:cNvPr id="17" name="TextBox 16"/>
          <p:cNvSpPr txBox="1"/>
          <p:nvPr/>
        </p:nvSpPr>
        <p:spPr>
          <a:xfrm>
            <a:off x="717665" y="906396"/>
            <a:ext cx="10991735" cy="1200329"/>
          </a:xfrm>
          <a:prstGeom prst="rect">
            <a:avLst/>
          </a:prstGeom>
          <a:noFill/>
        </p:spPr>
        <p:txBody>
          <a:bodyPr wrap="square" rtlCol="0">
            <a:spAutoFit/>
          </a:bodyPr>
          <a:lstStyle/>
          <a:p>
            <a:r>
              <a:rPr lang="en-US" altLang="ko-KR" b="1" dirty="0"/>
              <a:t>The ROC curve was calculated for all models for the training and validation sets by using the ROCR package</a:t>
            </a:r>
            <a:r>
              <a:rPr lang="en-US" altLang="ko-KR" dirty="0"/>
              <a:t>, providing a critical analysis of the evolution of machine learning. </a:t>
            </a:r>
            <a:endParaRPr lang="en-US" altLang="ko-KR" dirty="0" smtClean="0"/>
          </a:p>
          <a:p>
            <a:r>
              <a:rPr lang="en-US" altLang="ko-KR" b="1" dirty="0" smtClean="0"/>
              <a:t>The </a:t>
            </a:r>
            <a:r>
              <a:rPr lang="en-US" altLang="ko-KR" b="1" dirty="0"/>
              <a:t>AUC also </a:t>
            </a:r>
            <a:r>
              <a:rPr lang="en-US" altLang="ko-KR" b="1" dirty="0" smtClean="0"/>
              <a:t>provided </a:t>
            </a:r>
            <a:r>
              <a:rPr lang="en-US" altLang="ko-KR" b="1" dirty="0"/>
              <a:t>a criterion of accuracy for the validation set</a:t>
            </a:r>
            <a:r>
              <a:rPr lang="en-US" altLang="ko-KR" dirty="0"/>
              <a:t>: the AUC had to be more than 0.5 for the model to be acceptable, and the closer it was to 1, the stronger its predictive power. </a:t>
            </a:r>
            <a:endParaRPr lang="en-US" altLang="ko-KR" dirty="0" smtClean="0"/>
          </a:p>
        </p:txBody>
      </p:sp>
      <p:sp>
        <p:nvSpPr>
          <p:cNvPr id="3" name="직사각형 2"/>
          <p:cNvSpPr/>
          <p:nvPr/>
        </p:nvSpPr>
        <p:spPr>
          <a:xfrm>
            <a:off x="717664" y="2242280"/>
            <a:ext cx="10991735" cy="1200329"/>
          </a:xfrm>
          <a:prstGeom prst="rect">
            <a:avLst/>
          </a:prstGeom>
        </p:spPr>
        <p:txBody>
          <a:bodyPr wrap="square">
            <a:spAutoFit/>
          </a:bodyPr>
          <a:lstStyle/>
          <a:p>
            <a:r>
              <a:rPr lang="en-US" altLang="ko-KR" dirty="0" smtClean="0"/>
              <a:t>Two </a:t>
            </a:r>
            <a:r>
              <a:rPr lang="en-US" altLang="ko-KR" dirty="0"/>
              <a:t>commonly applied performance rates (Kim &amp; </a:t>
            </a:r>
            <a:r>
              <a:rPr lang="en-US" altLang="ko-KR" dirty="0" err="1"/>
              <a:t>Upneja</a:t>
            </a:r>
            <a:r>
              <a:rPr lang="en-US" altLang="ko-KR" dirty="0"/>
              <a:t>, 2014; Wang, Ma, Huang, &amp; Xu, 2012) were </a:t>
            </a:r>
            <a:r>
              <a:rPr lang="en-US" altLang="ko-KR" dirty="0" smtClean="0"/>
              <a:t>calculated</a:t>
            </a:r>
          </a:p>
          <a:p>
            <a:r>
              <a:rPr lang="en-US" altLang="ko-KR" dirty="0" smtClean="0">
                <a:sym typeface="Wingdings" panose="05000000000000000000" pitchFamily="2" charset="2"/>
              </a:rPr>
              <a:t> </a:t>
            </a:r>
            <a:r>
              <a:rPr lang="en-US" altLang="ko-KR" b="1" dirty="0" smtClean="0"/>
              <a:t>The </a:t>
            </a:r>
            <a:r>
              <a:rPr lang="en-US" altLang="ko-KR" b="1" dirty="0"/>
              <a:t>true positive rate (TPR) or sensitivity and the true negative rate (TNR) or </a:t>
            </a:r>
            <a:r>
              <a:rPr lang="en-US" altLang="ko-KR" b="1" dirty="0" smtClean="0"/>
              <a:t>specificity</a:t>
            </a:r>
            <a:r>
              <a:rPr lang="en-US" altLang="ko-KR" b="1" dirty="0"/>
              <a:t>, which are equivalent to 1−type I error and 1−type II error, respectively.</a:t>
            </a:r>
            <a:endParaRPr lang="ko-KR" altLang="en-US" b="1" dirty="0"/>
          </a:p>
        </p:txBody>
      </p:sp>
      <p:pic>
        <p:nvPicPr>
          <p:cNvPr id="9" name="그림 8"/>
          <p:cNvPicPr>
            <a:picLocks noChangeAspect="1"/>
          </p:cNvPicPr>
          <p:nvPr/>
        </p:nvPicPr>
        <p:blipFill>
          <a:blip r:embed="rId2"/>
          <a:stretch>
            <a:fillRect/>
          </a:stretch>
        </p:blipFill>
        <p:spPr>
          <a:xfrm>
            <a:off x="2313432" y="3578164"/>
            <a:ext cx="6656832" cy="1245274"/>
          </a:xfrm>
          <a:prstGeom prst="rect">
            <a:avLst/>
          </a:prstGeom>
        </p:spPr>
      </p:pic>
      <p:sp>
        <p:nvSpPr>
          <p:cNvPr id="10" name="직사각형 9"/>
          <p:cNvSpPr/>
          <p:nvPr/>
        </p:nvSpPr>
        <p:spPr>
          <a:xfrm>
            <a:off x="717663" y="4968402"/>
            <a:ext cx="10991735" cy="923330"/>
          </a:xfrm>
          <a:prstGeom prst="rect">
            <a:avLst/>
          </a:prstGeom>
        </p:spPr>
        <p:txBody>
          <a:bodyPr wrap="square">
            <a:spAutoFit/>
          </a:bodyPr>
          <a:lstStyle/>
          <a:p>
            <a:r>
              <a:rPr lang="en-US" altLang="ko-KR" dirty="0"/>
              <a:t>where TP is True Positive, that is, bankrupt firms classified </a:t>
            </a:r>
            <a:r>
              <a:rPr lang="en-US" altLang="ko-KR" dirty="0" smtClean="0"/>
              <a:t>correctly </a:t>
            </a:r>
            <a:r>
              <a:rPr lang="en-US" altLang="ko-KR" dirty="0"/>
              <a:t>and TN is True Negative, that is, non-bankrupt firms </a:t>
            </a:r>
            <a:r>
              <a:rPr lang="en-US" altLang="ko-KR" dirty="0" smtClean="0"/>
              <a:t>classified </a:t>
            </a:r>
            <a:r>
              <a:rPr lang="en-US" altLang="ko-KR" dirty="0"/>
              <a:t>correctly. Sensitivity has values close to 1 when type 1 error is low, and specificity is close to 1 when type II error is low.</a:t>
            </a:r>
            <a:endParaRPr lang="ko-KR" altLang="en-US" dirty="0"/>
          </a:p>
        </p:txBody>
      </p:sp>
    </p:spTree>
    <p:extLst>
      <p:ext uri="{BB962C8B-B14F-4D97-AF65-F5344CB8AC3E}">
        <p14:creationId xmlns:p14="http://schemas.microsoft.com/office/powerpoint/2010/main" val="14622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4. Results</a:t>
            </a:r>
            <a:endParaRPr lang="en-US" altLang="ko-KR" b="1" dirty="0"/>
          </a:p>
        </p:txBody>
      </p:sp>
      <p:pic>
        <p:nvPicPr>
          <p:cNvPr id="4" name="그림 3"/>
          <p:cNvPicPr>
            <a:picLocks noChangeAspect="1"/>
          </p:cNvPicPr>
          <p:nvPr/>
        </p:nvPicPr>
        <p:blipFill>
          <a:blip r:embed="rId2"/>
          <a:stretch>
            <a:fillRect/>
          </a:stretch>
        </p:blipFill>
        <p:spPr>
          <a:xfrm>
            <a:off x="2658977" y="184339"/>
            <a:ext cx="8365193" cy="5254102"/>
          </a:xfrm>
          <a:prstGeom prst="rect">
            <a:avLst/>
          </a:prstGeom>
        </p:spPr>
      </p:pic>
      <p:sp>
        <p:nvSpPr>
          <p:cNvPr id="8" name="직사각형 7"/>
          <p:cNvSpPr/>
          <p:nvPr/>
        </p:nvSpPr>
        <p:spPr>
          <a:xfrm>
            <a:off x="457636" y="5298076"/>
            <a:ext cx="11734364" cy="1477328"/>
          </a:xfrm>
          <a:prstGeom prst="rect">
            <a:avLst/>
          </a:prstGeom>
        </p:spPr>
        <p:txBody>
          <a:bodyPr wrap="square">
            <a:spAutoFit/>
          </a:bodyPr>
          <a:lstStyle/>
          <a:p>
            <a:r>
              <a:rPr lang="en-US" altLang="ko-KR" dirty="0" smtClean="0"/>
              <a:t>Table </a:t>
            </a:r>
            <a:r>
              <a:rPr lang="en-US" altLang="ko-KR" dirty="0"/>
              <a:t>6 shows the metrics (AUC, ACC, Type I and Type II errors) discussed above when the models were applied to the test set. </a:t>
            </a:r>
            <a:r>
              <a:rPr lang="en-US" altLang="ko-KR" b="1" dirty="0" smtClean="0"/>
              <a:t>Machine </a:t>
            </a:r>
            <a:r>
              <a:rPr lang="en-US" altLang="ko-KR" b="1" dirty="0"/>
              <a:t>learning models outperform traditional models measured on the validation set, except SVM-Lin. The linear structure applied to separate the two classes (bankrupt vs. non-bankrupt)</a:t>
            </a:r>
            <a:r>
              <a:rPr lang="en-US" altLang="ko-KR" dirty="0"/>
              <a:t> causes this weak performance, since MDA, which uses a linear process, </a:t>
            </a:r>
            <a:r>
              <a:rPr lang="en-US" altLang="ko-KR" dirty="0" smtClean="0"/>
              <a:t>displays </a:t>
            </a:r>
            <a:r>
              <a:rPr lang="en-US" altLang="ko-KR" dirty="0"/>
              <a:t>a similar accuracy problem</a:t>
            </a:r>
            <a:r>
              <a:rPr lang="en-US" altLang="ko-KR" dirty="0" smtClean="0"/>
              <a:t>.</a:t>
            </a:r>
            <a:endParaRPr lang="ko-KR" altLang="en-US" dirty="0"/>
          </a:p>
        </p:txBody>
      </p:sp>
    </p:spTree>
    <p:extLst>
      <p:ext uri="{BB962C8B-B14F-4D97-AF65-F5344CB8AC3E}">
        <p14:creationId xmlns:p14="http://schemas.microsoft.com/office/powerpoint/2010/main" val="314775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4. Results</a:t>
            </a:r>
            <a:endParaRPr lang="en-US" altLang="ko-KR" b="1" dirty="0"/>
          </a:p>
        </p:txBody>
      </p:sp>
      <p:sp>
        <p:nvSpPr>
          <p:cNvPr id="3" name="직사각형 2"/>
          <p:cNvSpPr/>
          <p:nvPr/>
        </p:nvSpPr>
        <p:spPr>
          <a:xfrm>
            <a:off x="457635" y="527831"/>
            <a:ext cx="11655595" cy="923330"/>
          </a:xfrm>
          <a:prstGeom prst="rect">
            <a:avLst/>
          </a:prstGeom>
        </p:spPr>
        <p:txBody>
          <a:bodyPr wrap="square">
            <a:spAutoFit/>
          </a:bodyPr>
          <a:lstStyle/>
          <a:p>
            <a:r>
              <a:rPr lang="en-US" altLang="ko-KR" dirty="0"/>
              <a:t>Bagging shows reasonable performance and may provide an </a:t>
            </a:r>
            <a:r>
              <a:rPr lang="en-US" altLang="ko-KR" dirty="0" smtClean="0"/>
              <a:t>interesting </a:t>
            </a:r>
            <a:r>
              <a:rPr lang="en-US" altLang="ko-KR" dirty="0"/>
              <a:t>alternative to the more computationally intense machine learning systems. Type II error was the second-best rate among the eight models tested (1.4% above RF) and third-best for AUC and ACC. Fig. 2 shows the ROC curve of each model. </a:t>
            </a:r>
            <a:endParaRPr lang="ko-KR" altLang="en-US" dirty="0"/>
          </a:p>
        </p:txBody>
      </p:sp>
      <p:pic>
        <p:nvPicPr>
          <p:cNvPr id="5" name="그림 4"/>
          <p:cNvPicPr>
            <a:picLocks noChangeAspect="1"/>
          </p:cNvPicPr>
          <p:nvPr/>
        </p:nvPicPr>
        <p:blipFill rotWithShape="1">
          <a:blip r:embed="rId2"/>
          <a:srcRect t="4927"/>
          <a:stretch/>
        </p:blipFill>
        <p:spPr>
          <a:xfrm>
            <a:off x="1729740" y="1388062"/>
            <a:ext cx="5456397" cy="5036254"/>
          </a:xfrm>
          <a:prstGeom prst="rect">
            <a:avLst/>
          </a:prstGeom>
        </p:spPr>
      </p:pic>
      <p:pic>
        <p:nvPicPr>
          <p:cNvPr id="7" name="그림 6"/>
          <p:cNvPicPr>
            <a:picLocks noChangeAspect="1"/>
          </p:cNvPicPr>
          <p:nvPr/>
        </p:nvPicPr>
        <p:blipFill>
          <a:blip r:embed="rId3"/>
          <a:stretch>
            <a:fillRect/>
          </a:stretch>
        </p:blipFill>
        <p:spPr>
          <a:xfrm>
            <a:off x="834721" y="6362700"/>
            <a:ext cx="10296525" cy="495300"/>
          </a:xfrm>
          <a:prstGeom prst="rect">
            <a:avLst/>
          </a:prstGeom>
        </p:spPr>
      </p:pic>
      <p:sp>
        <p:nvSpPr>
          <p:cNvPr id="9" name="직사각형 8"/>
          <p:cNvSpPr/>
          <p:nvPr/>
        </p:nvSpPr>
        <p:spPr>
          <a:xfrm>
            <a:off x="7362985" y="2744894"/>
            <a:ext cx="3655535" cy="646331"/>
          </a:xfrm>
          <a:prstGeom prst="rect">
            <a:avLst/>
          </a:prstGeom>
        </p:spPr>
        <p:txBody>
          <a:bodyPr wrap="square">
            <a:spAutoFit/>
          </a:bodyPr>
          <a:lstStyle/>
          <a:p>
            <a:r>
              <a:rPr lang="en-US" altLang="ko-KR" b="1" dirty="0" smtClean="0"/>
              <a:t>Bagging</a:t>
            </a:r>
            <a:r>
              <a:rPr lang="en-US" altLang="ko-KR" b="1" dirty="0"/>
              <a:t>, boosting, and RF are the most promising candidates</a:t>
            </a:r>
            <a:endParaRPr lang="ko-KR" altLang="en-US" b="1" dirty="0"/>
          </a:p>
        </p:txBody>
      </p:sp>
      <p:sp>
        <p:nvSpPr>
          <p:cNvPr id="11" name="아래쪽 화살표 10"/>
          <p:cNvSpPr/>
          <p:nvPr/>
        </p:nvSpPr>
        <p:spPr>
          <a:xfrm rot="16200000">
            <a:off x="6768324" y="2795499"/>
            <a:ext cx="464671" cy="545118"/>
          </a:xfrm>
          <a:prstGeom prst="downArrow">
            <a:avLst/>
          </a:prstGeom>
          <a:solidFill>
            <a:srgbClr val="032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p:cNvSpPr/>
          <p:nvPr/>
        </p:nvSpPr>
        <p:spPr>
          <a:xfrm rot="18900000">
            <a:off x="2470228" y="2310884"/>
            <a:ext cx="827668" cy="15260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51183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4. Results</a:t>
            </a:r>
            <a:endParaRPr lang="en-US" altLang="ko-KR" b="1" dirty="0"/>
          </a:p>
        </p:txBody>
      </p:sp>
      <p:sp>
        <p:nvSpPr>
          <p:cNvPr id="3" name="직사각형 2"/>
          <p:cNvSpPr/>
          <p:nvPr/>
        </p:nvSpPr>
        <p:spPr>
          <a:xfrm>
            <a:off x="457635" y="527831"/>
            <a:ext cx="11655595" cy="369332"/>
          </a:xfrm>
          <a:prstGeom prst="rect">
            <a:avLst/>
          </a:prstGeom>
        </p:spPr>
        <p:txBody>
          <a:bodyPr wrap="square">
            <a:spAutoFit/>
          </a:bodyPr>
          <a:lstStyle/>
          <a:p>
            <a:r>
              <a:rPr lang="en-US" altLang="ko-KR" dirty="0"/>
              <a:t>Table 7 shows the results using only the </a:t>
            </a:r>
            <a:r>
              <a:rPr lang="en-US" altLang="ko-KR" dirty="0" smtClean="0"/>
              <a:t>variables </a:t>
            </a:r>
            <a:r>
              <a:rPr lang="en-US" altLang="ko-KR" dirty="0"/>
              <a:t>from Altman (1968). </a:t>
            </a:r>
            <a:endParaRPr lang="ko-KR" altLang="en-US" dirty="0"/>
          </a:p>
        </p:txBody>
      </p:sp>
      <p:sp>
        <p:nvSpPr>
          <p:cNvPr id="11" name="아래쪽 화살표 10"/>
          <p:cNvSpPr/>
          <p:nvPr/>
        </p:nvSpPr>
        <p:spPr>
          <a:xfrm rot="16200000">
            <a:off x="675964" y="4834056"/>
            <a:ext cx="464671" cy="545118"/>
          </a:xfrm>
          <a:prstGeom prst="downArrow">
            <a:avLst/>
          </a:prstGeom>
          <a:solidFill>
            <a:srgbClr val="032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1180859" y="1048991"/>
            <a:ext cx="9604248" cy="3211059"/>
          </a:xfrm>
          <a:prstGeom prst="rect">
            <a:avLst/>
          </a:prstGeom>
        </p:spPr>
      </p:pic>
      <p:sp>
        <p:nvSpPr>
          <p:cNvPr id="10" name="직사각형 9"/>
          <p:cNvSpPr/>
          <p:nvPr/>
        </p:nvSpPr>
        <p:spPr>
          <a:xfrm>
            <a:off x="1251660" y="4783449"/>
            <a:ext cx="10067544" cy="646331"/>
          </a:xfrm>
          <a:prstGeom prst="rect">
            <a:avLst/>
          </a:prstGeom>
        </p:spPr>
        <p:txBody>
          <a:bodyPr wrap="square">
            <a:spAutoFit/>
          </a:bodyPr>
          <a:lstStyle/>
          <a:p>
            <a:r>
              <a:rPr lang="en-US" altLang="ko-KR" dirty="0" smtClean="0"/>
              <a:t>In </a:t>
            </a:r>
            <a:r>
              <a:rPr lang="en-US" altLang="ko-KR" dirty="0"/>
              <a:t>all tests without exception, the three machine learning techniques – boosting, bagging and RF – showed better outcomes in all tests, with the latter usually being the best.</a:t>
            </a:r>
            <a:endParaRPr lang="ko-KR" altLang="en-US" dirty="0"/>
          </a:p>
        </p:txBody>
      </p:sp>
      <p:sp>
        <p:nvSpPr>
          <p:cNvPr id="13" name="직사각형 12"/>
          <p:cNvSpPr/>
          <p:nvPr/>
        </p:nvSpPr>
        <p:spPr>
          <a:xfrm>
            <a:off x="1288513" y="2715768"/>
            <a:ext cx="9199378" cy="685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83061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5. Conclusion	</a:t>
            </a:r>
            <a:endParaRPr lang="en-US" altLang="ko-KR" b="1" dirty="0"/>
          </a:p>
        </p:txBody>
      </p:sp>
      <p:sp>
        <p:nvSpPr>
          <p:cNvPr id="3" name="직사각형 2"/>
          <p:cNvSpPr/>
          <p:nvPr/>
        </p:nvSpPr>
        <p:spPr>
          <a:xfrm>
            <a:off x="457635" y="857015"/>
            <a:ext cx="11655595" cy="4247317"/>
          </a:xfrm>
          <a:prstGeom prst="rect">
            <a:avLst/>
          </a:prstGeom>
        </p:spPr>
        <p:txBody>
          <a:bodyPr wrap="square">
            <a:spAutoFit/>
          </a:bodyPr>
          <a:lstStyle/>
          <a:p>
            <a:r>
              <a:rPr lang="en-US" altLang="ko-KR" dirty="0" smtClean="0"/>
              <a:t>Strength of the study</a:t>
            </a:r>
          </a:p>
          <a:p>
            <a:pPr marL="285750" indent="-285750">
              <a:buFontTx/>
              <a:buChar char="-"/>
            </a:pPr>
            <a:r>
              <a:rPr lang="en-US" altLang="ko-KR" dirty="0" smtClean="0"/>
              <a:t>First</a:t>
            </a:r>
            <a:r>
              <a:rPr lang="en-US" altLang="ko-KR" dirty="0"/>
              <a:t>, we argue that </a:t>
            </a:r>
            <a:r>
              <a:rPr lang="en-US" altLang="ko-KR" b="1" dirty="0"/>
              <a:t>significant predictive accuracy was achieved by using machine learning models under restrictive conditions </a:t>
            </a:r>
            <a:r>
              <a:rPr lang="en-US" altLang="ko-KR" dirty="0"/>
              <a:t>such as existence of high correlated variables, outliers, and missing </a:t>
            </a:r>
            <a:r>
              <a:rPr lang="en-US" altLang="ko-KR" dirty="0" smtClean="0"/>
              <a:t>values</a:t>
            </a:r>
          </a:p>
          <a:p>
            <a:pPr marL="285750" indent="-285750">
              <a:buFontTx/>
              <a:buChar char="-"/>
            </a:pPr>
            <a:r>
              <a:rPr lang="en-US" altLang="ko-KR" dirty="0" smtClean="0"/>
              <a:t>We </a:t>
            </a:r>
            <a:r>
              <a:rPr lang="en-US" altLang="ko-KR" dirty="0"/>
              <a:t>also highlight that </a:t>
            </a:r>
            <a:r>
              <a:rPr lang="en-US" altLang="ko-KR" b="1" dirty="0"/>
              <a:t>our using of an extensive database of defaults is not common in papers related to corporate bankruptcy.</a:t>
            </a:r>
            <a:r>
              <a:rPr lang="en-US" altLang="ko-KR" dirty="0"/>
              <a:t> Many studies that investigate default are restricted to a specific credit product of a specific financial </a:t>
            </a:r>
            <a:r>
              <a:rPr lang="en-US" altLang="ko-KR" dirty="0" smtClean="0"/>
              <a:t>institution</a:t>
            </a:r>
          </a:p>
          <a:p>
            <a:pPr marL="285750" indent="-285750">
              <a:buFontTx/>
              <a:buChar char="-"/>
            </a:pPr>
            <a:r>
              <a:rPr lang="en-US" altLang="ko-KR" b="1" dirty="0"/>
              <a:t>Accuracy rates close to 90% in the testing sample represents </a:t>
            </a:r>
            <a:r>
              <a:rPr lang="en-US" altLang="ko-KR" b="1" dirty="0" smtClean="0"/>
              <a:t>evidence </a:t>
            </a:r>
            <a:r>
              <a:rPr lang="en-US" altLang="ko-KR" b="1" dirty="0"/>
              <a:t>of the suitability of machine learning models to </a:t>
            </a:r>
            <a:r>
              <a:rPr lang="en-US" altLang="ko-KR" b="1" dirty="0" err="1"/>
              <a:t>analyse</a:t>
            </a:r>
            <a:r>
              <a:rPr lang="en-US" altLang="ko-KR" b="1" dirty="0"/>
              <a:t> </a:t>
            </a:r>
            <a:r>
              <a:rPr lang="en-US" altLang="ko-KR" b="1" dirty="0" smtClean="0"/>
              <a:t>corporate </a:t>
            </a:r>
            <a:r>
              <a:rPr lang="en-US" altLang="ko-KR" b="1" dirty="0"/>
              <a:t>default</a:t>
            </a:r>
            <a:r>
              <a:rPr lang="en-US" altLang="ko-KR" b="1" dirty="0" smtClean="0"/>
              <a:t>.</a:t>
            </a:r>
            <a:endParaRPr lang="en-US" altLang="ko-KR" dirty="0"/>
          </a:p>
          <a:p>
            <a:endParaRPr lang="en-US" altLang="ko-KR" dirty="0" smtClean="0"/>
          </a:p>
          <a:p>
            <a:r>
              <a:rPr lang="en-US" altLang="ko-KR" dirty="0" smtClean="0"/>
              <a:t>Weakness of the study</a:t>
            </a:r>
          </a:p>
          <a:p>
            <a:pPr marL="285750" indent="-285750">
              <a:buFontTx/>
              <a:buChar char="-"/>
            </a:pPr>
            <a:r>
              <a:rPr lang="en-US" altLang="ko-KR" dirty="0"/>
              <a:t>As we used </a:t>
            </a:r>
            <a:r>
              <a:rPr lang="en-US" altLang="ko-KR" b="1" dirty="0"/>
              <a:t>default parameters </a:t>
            </a:r>
            <a:r>
              <a:rPr lang="en-US" altLang="ko-KR" dirty="0"/>
              <a:t>of the algorithms </a:t>
            </a:r>
            <a:r>
              <a:rPr lang="en-US" altLang="ko-KR" dirty="0" smtClean="0"/>
              <a:t>implemented </a:t>
            </a:r>
            <a:r>
              <a:rPr lang="en-US" altLang="ko-KR" dirty="0"/>
              <a:t>in R packages, we do not take advantage of the full </a:t>
            </a:r>
            <a:r>
              <a:rPr lang="en-US" altLang="ko-KR" dirty="0" smtClean="0"/>
              <a:t>capacity </a:t>
            </a:r>
            <a:r>
              <a:rPr lang="en-US" altLang="ko-KR" dirty="0"/>
              <a:t>of the models. Nonetheless, even by using simple settings of the algorithms, results show a relevant superiority of machine learning techniques.</a:t>
            </a:r>
            <a:endParaRPr lang="en-US" altLang="ko-KR" dirty="0" smtClean="0"/>
          </a:p>
          <a:p>
            <a:pPr marL="285750" indent="-285750">
              <a:buFontTx/>
              <a:buChar char="-"/>
            </a:pPr>
            <a:r>
              <a:rPr lang="en-US" altLang="ko-KR" dirty="0"/>
              <a:t>In addition</a:t>
            </a:r>
            <a:r>
              <a:rPr lang="en-US" altLang="ko-KR" b="1" dirty="0"/>
              <a:t>, our study did not focus on feature selection</a:t>
            </a:r>
            <a:r>
              <a:rPr lang="en-US" altLang="ko-KR" dirty="0"/>
              <a:t>, which is a common procedure in recent studies that explore a high </a:t>
            </a:r>
            <a:r>
              <a:rPr lang="en-US" altLang="ko-KR" dirty="0" smtClean="0"/>
              <a:t>number </a:t>
            </a:r>
            <a:r>
              <a:rPr lang="en-US" altLang="ko-KR" dirty="0"/>
              <a:t>of </a:t>
            </a:r>
            <a:r>
              <a:rPr lang="en-US" altLang="ko-KR" dirty="0" smtClean="0"/>
              <a:t>variables.</a:t>
            </a:r>
          </a:p>
        </p:txBody>
      </p:sp>
    </p:spTree>
    <p:extLst>
      <p:ext uri="{BB962C8B-B14F-4D97-AF65-F5344CB8AC3E}">
        <p14:creationId xmlns:p14="http://schemas.microsoft.com/office/powerpoint/2010/main" val="739636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1. Introduction</a:t>
            </a:r>
          </a:p>
        </p:txBody>
      </p:sp>
      <p:sp>
        <p:nvSpPr>
          <p:cNvPr id="17" name="TextBox 16"/>
          <p:cNvSpPr txBox="1"/>
          <p:nvPr/>
        </p:nvSpPr>
        <p:spPr>
          <a:xfrm>
            <a:off x="717665" y="650364"/>
            <a:ext cx="10991735" cy="923330"/>
          </a:xfrm>
          <a:prstGeom prst="rect">
            <a:avLst/>
          </a:prstGeom>
          <a:noFill/>
        </p:spPr>
        <p:txBody>
          <a:bodyPr wrap="square" rtlCol="0">
            <a:spAutoFit/>
          </a:bodyPr>
          <a:lstStyle/>
          <a:p>
            <a:r>
              <a:rPr lang="en-US" altLang="ko-KR" dirty="0" smtClean="0"/>
              <a:t>1) </a:t>
            </a:r>
            <a:r>
              <a:rPr lang="en-US" altLang="ko-KR" b="1" dirty="0" smtClean="0"/>
              <a:t>Logistic </a:t>
            </a:r>
            <a:r>
              <a:rPr lang="en-US" altLang="ko-KR" b="1" dirty="0"/>
              <a:t>regression analysis</a:t>
            </a:r>
            <a:r>
              <a:rPr lang="en-US" altLang="ko-KR" dirty="0"/>
              <a:t> to default </a:t>
            </a:r>
            <a:r>
              <a:rPr lang="en-US" altLang="ko-KR" dirty="0" smtClean="0"/>
              <a:t>estimation(</a:t>
            </a:r>
            <a:r>
              <a:rPr lang="en-US" altLang="ko-KR" dirty="0" err="1" smtClean="0"/>
              <a:t>Ohlson</a:t>
            </a:r>
            <a:r>
              <a:rPr lang="en-US" altLang="ko-KR" dirty="0" smtClean="0"/>
              <a:t>, 1980)</a:t>
            </a:r>
          </a:p>
          <a:p>
            <a:pPr marL="285750" indent="-285750">
              <a:buFont typeface="Wingdings" panose="05000000000000000000" pitchFamily="2" charset="2"/>
              <a:buChar char="à"/>
            </a:pPr>
            <a:r>
              <a:rPr lang="en-US" altLang="ko-KR" dirty="0" smtClean="0"/>
              <a:t> </a:t>
            </a:r>
            <a:r>
              <a:rPr lang="en-US" altLang="ko-KR" dirty="0" smtClean="0"/>
              <a:t>Determines </a:t>
            </a:r>
            <a:r>
              <a:rPr lang="en-US" altLang="ko-KR" dirty="0"/>
              <a:t>the default </a:t>
            </a:r>
            <a:r>
              <a:rPr lang="en-US" altLang="ko-KR" dirty="0" smtClean="0"/>
              <a:t>probability </a:t>
            </a:r>
            <a:r>
              <a:rPr lang="en-US" altLang="ko-KR" dirty="0"/>
              <a:t>of the potential </a:t>
            </a:r>
            <a:r>
              <a:rPr lang="en-US" altLang="ko-KR" dirty="0" smtClean="0"/>
              <a:t>borrower</a:t>
            </a:r>
          </a:p>
          <a:p>
            <a:pPr marL="285750" indent="-285750">
              <a:buFont typeface="Wingdings" panose="05000000000000000000" pitchFamily="2" charset="2"/>
              <a:buChar char="à"/>
            </a:pPr>
            <a:r>
              <a:rPr lang="en-US" altLang="ko-KR" b="1" dirty="0"/>
              <a:t> </a:t>
            </a:r>
            <a:r>
              <a:rPr lang="en-US" altLang="ko-KR" dirty="0"/>
              <a:t>I</a:t>
            </a:r>
            <a:r>
              <a:rPr lang="en-US" altLang="ko-KR" dirty="0" smtClean="0"/>
              <a:t>naccurate </a:t>
            </a:r>
            <a:r>
              <a:rPr lang="en-US" altLang="ko-KR" dirty="0"/>
              <a:t>and suggested the need for enhancements in the modelling of default risk</a:t>
            </a:r>
            <a:endParaRPr lang="en-US" altLang="ko-KR" b="1" dirty="0" smtClean="0"/>
          </a:p>
        </p:txBody>
      </p:sp>
      <p:sp>
        <p:nvSpPr>
          <p:cNvPr id="7" name="TextBox 6"/>
          <p:cNvSpPr txBox="1"/>
          <p:nvPr/>
        </p:nvSpPr>
        <p:spPr>
          <a:xfrm>
            <a:off x="717665" y="1669476"/>
            <a:ext cx="10991735" cy="4801314"/>
          </a:xfrm>
          <a:prstGeom prst="rect">
            <a:avLst/>
          </a:prstGeom>
          <a:noFill/>
        </p:spPr>
        <p:txBody>
          <a:bodyPr wrap="square" rtlCol="0">
            <a:spAutoFit/>
          </a:bodyPr>
          <a:lstStyle/>
          <a:p>
            <a:r>
              <a:rPr lang="en-US" altLang="ko-KR" dirty="0" smtClean="0"/>
              <a:t>2) </a:t>
            </a:r>
            <a:r>
              <a:rPr lang="en-US" altLang="ko-KR" b="1" dirty="0" smtClean="0"/>
              <a:t>Artificial intelligence and machine learning tools</a:t>
            </a:r>
          </a:p>
          <a:p>
            <a:pPr marL="285750" indent="-285750">
              <a:buFont typeface="Wingdings" panose="05000000000000000000" pitchFamily="2" charset="2"/>
              <a:buChar char="à"/>
            </a:pPr>
            <a:r>
              <a:rPr lang="en-US" altLang="ko-KR" dirty="0" smtClean="0"/>
              <a:t>Credit risk analysis is similar to pattern-recognition problems, algorithms can be used to classify the creditworthiness of counterparties (</a:t>
            </a:r>
            <a:r>
              <a:rPr lang="en-US" altLang="ko-KR" dirty="0" err="1" smtClean="0"/>
              <a:t>Kruppa</a:t>
            </a:r>
            <a:r>
              <a:rPr lang="en-US" altLang="ko-KR" dirty="0" smtClean="0"/>
              <a:t>, Schwarz, </a:t>
            </a:r>
            <a:r>
              <a:rPr lang="en-US" altLang="ko-KR" dirty="0" err="1" smtClean="0"/>
              <a:t>Arminger</a:t>
            </a:r>
            <a:r>
              <a:rPr lang="en-US" altLang="ko-KR" dirty="0" smtClean="0"/>
              <a:t>, &amp; Ziegler, 2013; Pal, </a:t>
            </a:r>
            <a:r>
              <a:rPr lang="en-US" altLang="ko-KR" dirty="0" err="1" smtClean="0"/>
              <a:t>Kupka</a:t>
            </a:r>
            <a:r>
              <a:rPr lang="en-US" altLang="ko-KR" dirty="0" smtClean="0"/>
              <a:t>, </a:t>
            </a:r>
            <a:r>
              <a:rPr lang="en-US" altLang="ko-KR" dirty="0" err="1" smtClean="0"/>
              <a:t>Aneja</a:t>
            </a:r>
            <a:r>
              <a:rPr lang="en-US" altLang="ko-KR" dirty="0" smtClean="0"/>
              <a:t>, &amp; </a:t>
            </a:r>
            <a:r>
              <a:rPr lang="en-US" altLang="ko-KR" dirty="0" err="1" smtClean="0"/>
              <a:t>Militky</a:t>
            </a:r>
            <a:r>
              <a:rPr lang="en-US" altLang="ko-KR" dirty="0" smtClean="0"/>
              <a:t>, 2016)</a:t>
            </a:r>
          </a:p>
          <a:p>
            <a:pPr marL="285750" indent="-285750">
              <a:buFont typeface="Wingdings" panose="05000000000000000000" pitchFamily="2" charset="2"/>
              <a:buChar char="à"/>
            </a:pPr>
            <a:r>
              <a:rPr lang="en-US" altLang="ko-KR" dirty="0" smtClean="0"/>
              <a:t>Improving </a:t>
            </a:r>
            <a:r>
              <a:rPr lang="en-US" altLang="ko-KR" dirty="0"/>
              <a:t>upon traditional models based on simpler multivariate </a:t>
            </a:r>
            <a:r>
              <a:rPr lang="en-US" altLang="ko-KR" dirty="0" smtClean="0"/>
              <a:t>statistical </a:t>
            </a:r>
            <a:r>
              <a:rPr lang="en-US" altLang="ko-KR" dirty="0"/>
              <a:t>techniques such as discriminant analysis and logistic </a:t>
            </a:r>
            <a:r>
              <a:rPr lang="en-US" altLang="ko-KR" dirty="0" smtClean="0"/>
              <a:t>regression.</a:t>
            </a:r>
          </a:p>
          <a:p>
            <a:endParaRPr lang="en-US" altLang="ko-KR" dirty="0"/>
          </a:p>
          <a:p>
            <a:r>
              <a:rPr lang="en-US" altLang="ko-KR" dirty="0"/>
              <a:t>3) </a:t>
            </a:r>
            <a:r>
              <a:rPr lang="en-US" altLang="ko-KR" b="1" dirty="0" smtClean="0"/>
              <a:t>Support </a:t>
            </a:r>
            <a:r>
              <a:rPr lang="en-US" altLang="ko-KR" b="1" dirty="0"/>
              <a:t>vector machines </a:t>
            </a:r>
            <a:r>
              <a:rPr lang="en-US" altLang="ko-KR" dirty="0"/>
              <a:t>(SVMs)(Cortes &amp; </a:t>
            </a:r>
            <a:r>
              <a:rPr lang="en-US" altLang="ko-KR" dirty="0" err="1"/>
              <a:t>Vapnik</a:t>
            </a:r>
            <a:r>
              <a:rPr lang="en-US" altLang="ko-KR" dirty="0"/>
              <a:t>, 1995</a:t>
            </a:r>
            <a:r>
              <a:rPr lang="en-US" altLang="ko-KR" dirty="0" smtClean="0"/>
              <a:t>)</a:t>
            </a:r>
            <a:endParaRPr lang="ko-KR" altLang="en-US" dirty="0" smtClean="0"/>
          </a:p>
          <a:p>
            <a:pPr marL="285750" indent="-285750">
              <a:buFont typeface="Wingdings" panose="05000000000000000000" pitchFamily="2" charset="2"/>
              <a:buChar char="à"/>
            </a:pPr>
            <a:r>
              <a:rPr lang="en-US" altLang="ko-KR" dirty="0" smtClean="0"/>
              <a:t>Generate </a:t>
            </a:r>
            <a:r>
              <a:rPr lang="en-US" altLang="ko-KR" dirty="0"/>
              <a:t>functions similar to </a:t>
            </a:r>
            <a:r>
              <a:rPr lang="en-US" altLang="ko-KR" dirty="0" smtClean="0"/>
              <a:t>discriminant </a:t>
            </a:r>
            <a:r>
              <a:rPr lang="en-US" altLang="ko-KR" dirty="0"/>
              <a:t>analysis, but they are not subject to series of assumptions and so are less </a:t>
            </a:r>
            <a:r>
              <a:rPr lang="en-US" altLang="ko-KR" dirty="0" smtClean="0"/>
              <a:t>restrictive.</a:t>
            </a:r>
            <a:endParaRPr lang="en-US" altLang="ko-KR" dirty="0" smtClean="0"/>
          </a:p>
          <a:p>
            <a:pPr marL="285750" indent="-285750">
              <a:buFont typeface="Wingdings" panose="05000000000000000000" pitchFamily="2" charset="2"/>
              <a:buChar char="à"/>
            </a:pPr>
            <a:endParaRPr lang="en-US" altLang="ko-KR" dirty="0"/>
          </a:p>
          <a:p>
            <a:r>
              <a:rPr lang="en-US" altLang="ko-KR" dirty="0" smtClean="0"/>
              <a:t>4) </a:t>
            </a:r>
            <a:r>
              <a:rPr lang="en-US" altLang="ko-KR" b="1" dirty="0" smtClean="0"/>
              <a:t>Boosting</a:t>
            </a:r>
            <a:r>
              <a:rPr lang="en-US" altLang="ko-KR" b="1" dirty="0"/>
              <a:t>, bagging, and random forest </a:t>
            </a:r>
            <a:r>
              <a:rPr lang="en-US" altLang="ko-KR" b="1" dirty="0" smtClean="0"/>
              <a:t>models</a:t>
            </a:r>
          </a:p>
          <a:p>
            <a:pPr marL="285750" indent="-285750">
              <a:buFont typeface="Wingdings" panose="05000000000000000000" pitchFamily="2" charset="2"/>
              <a:buChar char="à"/>
            </a:pPr>
            <a:r>
              <a:rPr lang="en-US" altLang="ko-KR" dirty="0" smtClean="0"/>
              <a:t>Machine </a:t>
            </a:r>
            <a:r>
              <a:rPr lang="en-US" altLang="ko-KR" dirty="0"/>
              <a:t>learning techniques, such as </a:t>
            </a:r>
            <a:r>
              <a:rPr lang="en-US" altLang="ko-KR" dirty="0" smtClean="0"/>
              <a:t>ensemble </a:t>
            </a:r>
            <a:r>
              <a:rPr lang="en-US" altLang="ko-KR" dirty="0"/>
              <a:t>methods, lead to better classification than standalone </a:t>
            </a:r>
            <a:r>
              <a:rPr lang="en-US" altLang="ko-KR" dirty="0" smtClean="0"/>
              <a:t>methods</a:t>
            </a:r>
          </a:p>
          <a:p>
            <a:pPr marL="285750" indent="-285750">
              <a:buFont typeface="Wingdings" panose="05000000000000000000" pitchFamily="2" charset="2"/>
              <a:buChar char="à"/>
            </a:pPr>
            <a:r>
              <a:rPr lang="en-US" altLang="ko-KR" dirty="0" smtClean="0"/>
              <a:t>Wang</a:t>
            </a:r>
            <a:r>
              <a:rPr lang="en-US" altLang="ko-KR" dirty="0"/>
              <a:t>, </a:t>
            </a:r>
            <a:r>
              <a:rPr lang="en-US" altLang="ko-KR" dirty="0" err="1"/>
              <a:t>Hao</a:t>
            </a:r>
            <a:r>
              <a:rPr lang="en-US" altLang="ko-KR" dirty="0"/>
              <a:t>, Ma, and Jiang (2011) used ensemble methods (bagging, boosting, and stacking) coupled with base learners (logistic regression, decision trees, ANN, and SVM) to find that bagging outperformed boosting for all credit databases they </a:t>
            </a:r>
            <a:r>
              <a:rPr lang="en-US" altLang="ko-KR" dirty="0" smtClean="0"/>
              <a:t>analyzed.</a:t>
            </a:r>
            <a:endParaRPr lang="en-US" altLang="ko-KR" dirty="0"/>
          </a:p>
        </p:txBody>
      </p:sp>
    </p:spTree>
    <p:extLst>
      <p:ext uri="{BB962C8B-B14F-4D97-AF65-F5344CB8AC3E}">
        <p14:creationId xmlns:p14="http://schemas.microsoft.com/office/powerpoint/2010/main" val="1330923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The proposed methodology</a:t>
            </a:r>
          </a:p>
        </p:txBody>
      </p:sp>
      <p:pic>
        <p:nvPicPr>
          <p:cNvPr id="8" name="그림 7"/>
          <p:cNvPicPr>
            <a:picLocks noChangeAspect="1"/>
          </p:cNvPicPr>
          <p:nvPr/>
        </p:nvPicPr>
        <p:blipFill>
          <a:blip r:embed="rId2"/>
          <a:stretch>
            <a:fillRect/>
          </a:stretch>
        </p:blipFill>
        <p:spPr>
          <a:xfrm>
            <a:off x="2414769" y="553671"/>
            <a:ext cx="7016907" cy="5598596"/>
          </a:xfrm>
          <a:prstGeom prst="rect">
            <a:avLst/>
          </a:prstGeom>
        </p:spPr>
      </p:pic>
      <p:pic>
        <p:nvPicPr>
          <p:cNvPr id="9" name="그림 8"/>
          <p:cNvPicPr>
            <a:picLocks noChangeAspect="1"/>
          </p:cNvPicPr>
          <p:nvPr/>
        </p:nvPicPr>
        <p:blipFill>
          <a:blip r:embed="rId3"/>
          <a:stretch>
            <a:fillRect/>
          </a:stretch>
        </p:blipFill>
        <p:spPr>
          <a:xfrm>
            <a:off x="996111" y="6101457"/>
            <a:ext cx="10220325" cy="733425"/>
          </a:xfrm>
          <a:prstGeom prst="rect">
            <a:avLst/>
          </a:prstGeom>
        </p:spPr>
      </p:pic>
    </p:spTree>
    <p:extLst>
      <p:ext uri="{BB962C8B-B14F-4D97-AF65-F5344CB8AC3E}">
        <p14:creationId xmlns:p14="http://schemas.microsoft.com/office/powerpoint/2010/main" val="220318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2. Theoretical </a:t>
            </a:r>
            <a:r>
              <a:rPr lang="en-US" altLang="ko-KR" b="1" dirty="0"/>
              <a:t>background</a:t>
            </a:r>
          </a:p>
        </p:txBody>
      </p:sp>
      <p:sp>
        <p:nvSpPr>
          <p:cNvPr id="17" name="TextBox 16"/>
          <p:cNvSpPr txBox="1"/>
          <p:nvPr/>
        </p:nvSpPr>
        <p:spPr>
          <a:xfrm>
            <a:off x="717665" y="906396"/>
            <a:ext cx="10991735" cy="1200329"/>
          </a:xfrm>
          <a:prstGeom prst="rect">
            <a:avLst/>
          </a:prstGeom>
          <a:noFill/>
        </p:spPr>
        <p:txBody>
          <a:bodyPr wrap="square" rtlCol="0">
            <a:spAutoFit/>
          </a:bodyPr>
          <a:lstStyle/>
          <a:p>
            <a:r>
              <a:rPr lang="en-US" altLang="ko-KR" dirty="0"/>
              <a:t>In this study, machine learning mechanisms are designed to distinguish between bankrupt and non-bankrupt companies based on firm characteristics such as </a:t>
            </a:r>
            <a:r>
              <a:rPr lang="en-US" altLang="ko-KR" b="1" dirty="0"/>
              <a:t>profitability, liquidity, leverage, size, and growth measures. </a:t>
            </a:r>
            <a:r>
              <a:rPr lang="en-US" altLang="ko-KR" dirty="0"/>
              <a:t>We compare applications of </a:t>
            </a:r>
            <a:r>
              <a:rPr lang="en-US" altLang="ko-KR" b="1" dirty="0"/>
              <a:t>SVM, </a:t>
            </a:r>
            <a:r>
              <a:rPr lang="en-US" altLang="ko-KR" b="1" dirty="0" smtClean="0"/>
              <a:t>boosting</a:t>
            </a:r>
            <a:r>
              <a:rPr lang="en-US" altLang="ko-KR" b="1" dirty="0"/>
              <a:t>, bagging, and random forest methods with artificial neural </a:t>
            </a:r>
            <a:r>
              <a:rPr lang="en-US" altLang="ko-KR" b="1" dirty="0" smtClean="0"/>
              <a:t>networks</a:t>
            </a:r>
            <a:r>
              <a:rPr lang="en-US" altLang="ko-KR" b="1" dirty="0"/>
              <a:t>, logistic regression, and discriminant analysis</a:t>
            </a:r>
            <a:r>
              <a:rPr lang="en-US" altLang="ko-KR" b="1" dirty="0" smtClean="0"/>
              <a:t>.</a:t>
            </a:r>
          </a:p>
        </p:txBody>
      </p:sp>
    </p:spTree>
    <p:extLst>
      <p:ext uri="{BB962C8B-B14F-4D97-AF65-F5344CB8AC3E}">
        <p14:creationId xmlns:p14="http://schemas.microsoft.com/office/powerpoint/2010/main" val="454053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2.1. Support Vector Machine</a:t>
            </a:r>
            <a:endParaRPr lang="en-US" altLang="ko-KR" b="1" dirty="0"/>
          </a:p>
        </p:txBody>
      </p:sp>
      <p:pic>
        <p:nvPicPr>
          <p:cNvPr id="2" name="그림 1"/>
          <p:cNvPicPr>
            <a:picLocks noChangeAspect="1"/>
          </p:cNvPicPr>
          <p:nvPr/>
        </p:nvPicPr>
        <p:blipFill>
          <a:blip r:embed="rId2"/>
          <a:stretch>
            <a:fillRect/>
          </a:stretch>
        </p:blipFill>
        <p:spPr>
          <a:xfrm>
            <a:off x="457636" y="1129203"/>
            <a:ext cx="5951373" cy="5014422"/>
          </a:xfrm>
          <a:prstGeom prst="rect">
            <a:avLst/>
          </a:prstGeom>
        </p:spPr>
      </p:pic>
      <p:pic>
        <p:nvPicPr>
          <p:cNvPr id="3" name="그림 2"/>
          <p:cNvPicPr>
            <a:picLocks noChangeAspect="1"/>
          </p:cNvPicPr>
          <p:nvPr/>
        </p:nvPicPr>
        <p:blipFill>
          <a:blip r:embed="rId3"/>
          <a:stretch>
            <a:fillRect/>
          </a:stretch>
        </p:blipFill>
        <p:spPr>
          <a:xfrm>
            <a:off x="6362084" y="1129203"/>
            <a:ext cx="5829916" cy="1604962"/>
          </a:xfrm>
          <a:prstGeom prst="rect">
            <a:avLst/>
          </a:prstGeom>
        </p:spPr>
      </p:pic>
      <p:sp>
        <p:nvSpPr>
          <p:cNvPr id="4" name="직사각형 3"/>
          <p:cNvSpPr/>
          <p:nvPr/>
        </p:nvSpPr>
        <p:spPr>
          <a:xfrm>
            <a:off x="6531864" y="3487204"/>
            <a:ext cx="5327904" cy="954107"/>
          </a:xfrm>
          <a:prstGeom prst="rect">
            <a:avLst/>
          </a:prstGeom>
        </p:spPr>
        <p:txBody>
          <a:bodyPr wrap="square">
            <a:spAutoFit/>
          </a:bodyPr>
          <a:lstStyle/>
          <a:p>
            <a:r>
              <a:rPr lang="en-US" altLang="ko-KR" sz="1400" b="1" dirty="0">
                <a:solidFill>
                  <a:srgbClr val="222222"/>
                </a:solidFill>
                <a:latin typeface="Arial" panose="020B0604020202020204" pitchFamily="34" charset="0"/>
              </a:rPr>
              <a:t>Li, </a:t>
            </a:r>
            <a:r>
              <a:rPr lang="en-US" altLang="ko-KR" sz="1400" b="1" dirty="0" err="1">
                <a:solidFill>
                  <a:srgbClr val="222222"/>
                </a:solidFill>
                <a:latin typeface="Arial" panose="020B0604020202020204" pitchFamily="34" charset="0"/>
              </a:rPr>
              <a:t>Shouwei</a:t>
            </a:r>
            <a:r>
              <a:rPr lang="en-US" altLang="ko-KR" sz="1400" b="1" dirty="0">
                <a:solidFill>
                  <a:srgbClr val="222222"/>
                </a:solidFill>
                <a:latin typeface="Arial" panose="020B0604020202020204" pitchFamily="34" charset="0"/>
              </a:rPr>
              <a:t>, </a:t>
            </a:r>
            <a:r>
              <a:rPr lang="en-US" altLang="ko-KR" sz="1400" b="1" dirty="0" err="1">
                <a:solidFill>
                  <a:srgbClr val="222222"/>
                </a:solidFill>
                <a:latin typeface="Arial" panose="020B0604020202020204" pitchFamily="34" charset="0"/>
              </a:rPr>
              <a:t>Mingliang</a:t>
            </a:r>
            <a:r>
              <a:rPr lang="en-US" altLang="ko-KR" sz="1400" b="1" dirty="0">
                <a:solidFill>
                  <a:srgbClr val="222222"/>
                </a:solidFill>
                <a:latin typeface="Arial" panose="020B0604020202020204" pitchFamily="34" charset="0"/>
              </a:rPr>
              <a:t> Wang, and </a:t>
            </a:r>
            <a:r>
              <a:rPr lang="en-US" altLang="ko-KR" sz="1400" b="1" dirty="0" err="1">
                <a:solidFill>
                  <a:srgbClr val="222222"/>
                </a:solidFill>
                <a:latin typeface="Arial" panose="020B0604020202020204" pitchFamily="34" charset="0"/>
              </a:rPr>
              <a:t>Jianmin</a:t>
            </a:r>
            <a:r>
              <a:rPr lang="en-US" altLang="ko-KR" sz="1400" b="1" dirty="0">
                <a:solidFill>
                  <a:srgbClr val="222222"/>
                </a:solidFill>
                <a:latin typeface="Arial" panose="020B0604020202020204" pitchFamily="34" charset="0"/>
              </a:rPr>
              <a:t> He. "Prediction of banking systemic risk based on support vector machine." </a:t>
            </a:r>
            <a:r>
              <a:rPr lang="en-US" altLang="ko-KR" sz="1400" b="1" i="1" dirty="0">
                <a:solidFill>
                  <a:srgbClr val="222222"/>
                </a:solidFill>
                <a:latin typeface="Arial" panose="020B0604020202020204" pitchFamily="34" charset="0"/>
              </a:rPr>
              <a:t>Mathematical Problems in Engineering</a:t>
            </a:r>
            <a:r>
              <a:rPr lang="en-US" altLang="ko-KR" sz="1400" b="1" dirty="0">
                <a:solidFill>
                  <a:srgbClr val="222222"/>
                </a:solidFill>
                <a:latin typeface="Arial" panose="020B0604020202020204" pitchFamily="34" charset="0"/>
              </a:rPr>
              <a:t> 2013 (2013).</a:t>
            </a:r>
            <a:endParaRPr lang="ko-KR" altLang="en-US" sz="1400" b="1" dirty="0"/>
          </a:p>
        </p:txBody>
      </p:sp>
    </p:spTree>
    <p:extLst>
      <p:ext uri="{BB962C8B-B14F-4D97-AF65-F5344CB8AC3E}">
        <p14:creationId xmlns:p14="http://schemas.microsoft.com/office/powerpoint/2010/main" val="271431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2.2. Bagging</a:t>
            </a:r>
            <a:endParaRPr lang="en-US" altLang="ko-KR" b="1" dirty="0"/>
          </a:p>
        </p:txBody>
      </p:sp>
      <p:pic>
        <p:nvPicPr>
          <p:cNvPr id="4" name="그림 3"/>
          <p:cNvPicPr>
            <a:picLocks noChangeAspect="1"/>
          </p:cNvPicPr>
          <p:nvPr/>
        </p:nvPicPr>
        <p:blipFill>
          <a:blip r:embed="rId2"/>
          <a:stretch>
            <a:fillRect/>
          </a:stretch>
        </p:blipFill>
        <p:spPr>
          <a:xfrm>
            <a:off x="2691225" y="229858"/>
            <a:ext cx="6381750" cy="4438650"/>
          </a:xfrm>
          <a:prstGeom prst="rect">
            <a:avLst/>
          </a:prstGeom>
        </p:spPr>
      </p:pic>
      <p:pic>
        <p:nvPicPr>
          <p:cNvPr id="5" name="그림 4"/>
          <p:cNvPicPr>
            <a:picLocks noChangeAspect="1"/>
          </p:cNvPicPr>
          <p:nvPr/>
        </p:nvPicPr>
        <p:blipFill>
          <a:blip r:embed="rId3"/>
          <a:stretch>
            <a:fillRect/>
          </a:stretch>
        </p:blipFill>
        <p:spPr>
          <a:xfrm>
            <a:off x="2681700" y="4746556"/>
            <a:ext cx="6391275" cy="1857375"/>
          </a:xfrm>
          <a:prstGeom prst="rect">
            <a:avLst/>
          </a:prstGeom>
        </p:spPr>
      </p:pic>
    </p:spTree>
    <p:extLst>
      <p:ext uri="{BB962C8B-B14F-4D97-AF65-F5344CB8AC3E}">
        <p14:creationId xmlns:p14="http://schemas.microsoft.com/office/powerpoint/2010/main" val="182714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2.3. Boosting</a:t>
            </a:r>
            <a:endParaRPr lang="en-US" altLang="ko-KR" b="1" dirty="0"/>
          </a:p>
        </p:txBody>
      </p:sp>
      <p:pic>
        <p:nvPicPr>
          <p:cNvPr id="2" name="그림 1"/>
          <p:cNvPicPr>
            <a:picLocks noChangeAspect="1"/>
          </p:cNvPicPr>
          <p:nvPr/>
        </p:nvPicPr>
        <p:blipFill>
          <a:blip r:embed="rId2"/>
          <a:stretch>
            <a:fillRect/>
          </a:stretch>
        </p:blipFill>
        <p:spPr>
          <a:xfrm>
            <a:off x="402441" y="4744742"/>
            <a:ext cx="5551769" cy="1139876"/>
          </a:xfrm>
          <a:prstGeom prst="rect">
            <a:avLst/>
          </a:prstGeom>
        </p:spPr>
      </p:pic>
      <p:pic>
        <p:nvPicPr>
          <p:cNvPr id="3" name="그림 2"/>
          <p:cNvPicPr>
            <a:picLocks noChangeAspect="1"/>
          </p:cNvPicPr>
          <p:nvPr/>
        </p:nvPicPr>
        <p:blipFill>
          <a:blip r:embed="rId3"/>
          <a:stretch>
            <a:fillRect/>
          </a:stretch>
        </p:blipFill>
        <p:spPr>
          <a:xfrm>
            <a:off x="6164728" y="3990043"/>
            <a:ext cx="5543568" cy="2451963"/>
          </a:xfrm>
          <a:prstGeom prst="rect">
            <a:avLst/>
          </a:prstGeom>
        </p:spPr>
      </p:pic>
      <p:sp>
        <p:nvSpPr>
          <p:cNvPr id="7" name="직사각형 6"/>
          <p:cNvSpPr/>
          <p:nvPr/>
        </p:nvSpPr>
        <p:spPr>
          <a:xfrm>
            <a:off x="457636" y="3339032"/>
            <a:ext cx="5441380" cy="1015663"/>
          </a:xfrm>
          <a:prstGeom prst="rect">
            <a:avLst/>
          </a:prstGeom>
        </p:spPr>
        <p:txBody>
          <a:bodyPr wrap="square">
            <a:spAutoFit/>
          </a:bodyPr>
          <a:lstStyle/>
          <a:p>
            <a:r>
              <a:rPr lang="en-US" altLang="ko-KR" dirty="0" smtClean="0"/>
              <a:t>In this paper, boosting </a:t>
            </a:r>
            <a:r>
              <a:rPr lang="en-US" altLang="ko-KR" dirty="0"/>
              <a:t>algorithm </a:t>
            </a:r>
            <a:r>
              <a:rPr lang="en-US" altLang="ko-KR" dirty="0" smtClean="0"/>
              <a:t>follows </a:t>
            </a:r>
            <a:endParaRPr lang="en-US" altLang="ko-KR" dirty="0" smtClean="0"/>
          </a:p>
          <a:p>
            <a:r>
              <a:rPr lang="en-US" altLang="ko-KR" sz="1400" b="1" dirty="0" err="1" smtClean="0"/>
              <a:t>Heo</a:t>
            </a:r>
            <a:r>
              <a:rPr lang="en-US" altLang="ko-KR" sz="1400" b="1" dirty="0"/>
              <a:t>, </a:t>
            </a:r>
            <a:r>
              <a:rPr lang="en-US" altLang="ko-KR" sz="1400" b="1" dirty="0" err="1"/>
              <a:t>Junyoung</a:t>
            </a:r>
            <a:r>
              <a:rPr lang="en-US" altLang="ko-KR" sz="1400" b="1" dirty="0"/>
              <a:t>, and </a:t>
            </a:r>
            <a:r>
              <a:rPr lang="en-US" altLang="ko-KR" sz="1400" b="1" dirty="0" err="1"/>
              <a:t>Jin</a:t>
            </a:r>
            <a:r>
              <a:rPr lang="en-US" altLang="ko-KR" sz="1400" b="1" dirty="0"/>
              <a:t> Yong Yang. "</a:t>
            </a:r>
            <a:r>
              <a:rPr lang="en-US" altLang="ko-KR" sz="1400" b="1" dirty="0" err="1"/>
              <a:t>AdaBoost</a:t>
            </a:r>
            <a:r>
              <a:rPr lang="en-US" altLang="ko-KR" sz="1400" b="1" dirty="0"/>
              <a:t> based bankruptcy forecasting of Korean construction companies." </a:t>
            </a:r>
            <a:r>
              <a:rPr lang="en-US" altLang="ko-KR" sz="1400" b="1" i="1" dirty="0"/>
              <a:t>Applied soft computing</a:t>
            </a:r>
            <a:r>
              <a:rPr lang="en-US" altLang="ko-KR" sz="1400" b="1" dirty="0"/>
              <a:t> 24 (2014): 494-499.</a:t>
            </a:r>
            <a:endParaRPr lang="ko-KR" altLang="en-US" sz="1400" b="1" dirty="0"/>
          </a:p>
        </p:txBody>
      </p:sp>
      <p:pic>
        <p:nvPicPr>
          <p:cNvPr id="8" name="그림 7"/>
          <p:cNvPicPr>
            <a:picLocks noChangeAspect="1"/>
          </p:cNvPicPr>
          <p:nvPr/>
        </p:nvPicPr>
        <p:blipFill>
          <a:blip r:embed="rId4"/>
          <a:stretch>
            <a:fillRect/>
          </a:stretch>
        </p:blipFill>
        <p:spPr>
          <a:xfrm>
            <a:off x="2583337" y="613232"/>
            <a:ext cx="6353175" cy="2486025"/>
          </a:xfrm>
          <a:prstGeom prst="rect">
            <a:avLst/>
          </a:prstGeom>
        </p:spPr>
      </p:pic>
    </p:spTree>
    <p:extLst>
      <p:ext uri="{BB962C8B-B14F-4D97-AF65-F5344CB8AC3E}">
        <p14:creationId xmlns:p14="http://schemas.microsoft.com/office/powerpoint/2010/main" val="335998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2.4. Random Forest</a:t>
            </a:r>
            <a:endParaRPr lang="en-US" altLang="ko-KR" b="1" dirty="0"/>
          </a:p>
        </p:txBody>
      </p:sp>
      <p:sp>
        <p:nvSpPr>
          <p:cNvPr id="7" name="직사각형 6"/>
          <p:cNvSpPr/>
          <p:nvPr/>
        </p:nvSpPr>
        <p:spPr>
          <a:xfrm>
            <a:off x="457636" y="764002"/>
            <a:ext cx="11012121" cy="800219"/>
          </a:xfrm>
          <a:prstGeom prst="rect">
            <a:avLst/>
          </a:prstGeom>
        </p:spPr>
        <p:txBody>
          <a:bodyPr wrap="square">
            <a:spAutoFit/>
          </a:bodyPr>
          <a:lstStyle/>
          <a:p>
            <a:r>
              <a:rPr lang="en-US" altLang="ko-KR" dirty="0" smtClean="0"/>
              <a:t>In this paper, RF </a:t>
            </a:r>
            <a:r>
              <a:rPr lang="en-US" altLang="ko-KR" dirty="0"/>
              <a:t>algorithm </a:t>
            </a:r>
            <a:r>
              <a:rPr lang="en-US" altLang="ko-KR" dirty="0" smtClean="0"/>
              <a:t>follows </a:t>
            </a:r>
            <a:r>
              <a:rPr lang="en-US" altLang="ko-KR" dirty="0" err="1" smtClean="0"/>
              <a:t>Yeh’s</a:t>
            </a:r>
            <a:r>
              <a:rPr lang="en-US" altLang="ko-KR" dirty="0" smtClean="0"/>
              <a:t> paper</a:t>
            </a:r>
          </a:p>
          <a:p>
            <a:r>
              <a:rPr lang="en-US" altLang="ko-KR" sz="1400" b="1" dirty="0" smtClean="0"/>
              <a:t>- </a:t>
            </a:r>
            <a:r>
              <a:rPr lang="en-US" altLang="ko-KR" sz="1400" b="1" dirty="0" err="1"/>
              <a:t>Yeh</a:t>
            </a:r>
            <a:r>
              <a:rPr lang="en-US" altLang="ko-KR" sz="1400" b="1" dirty="0"/>
              <a:t>, Ching-Chiang, Der-Jang Chi, and Yi-</a:t>
            </a:r>
            <a:r>
              <a:rPr lang="en-US" altLang="ko-KR" sz="1400" b="1" dirty="0" err="1"/>
              <a:t>Rong</a:t>
            </a:r>
            <a:r>
              <a:rPr lang="en-US" altLang="ko-KR" sz="1400" b="1" dirty="0"/>
              <a:t> Lin. "Going-concern prediction using hybrid random forests and rough set approach." </a:t>
            </a:r>
            <a:r>
              <a:rPr lang="en-US" altLang="ko-KR" sz="1400" b="1" i="1" dirty="0"/>
              <a:t>Information Sciences</a:t>
            </a:r>
            <a:r>
              <a:rPr lang="en-US" altLang="ko-KR" sz="1400" b="1" dirty="0"/>
              <a:t> 254 (2014): 98-110.</a:t>
            </a:r>
            <a:endParaRPr lang="ko-KR" altLang="en-US" sz="1400" b="1" dirty="0"/>
          </a:p>
        </p:txBody>
      </p:sp>
      <p:pic>
        <p:nvPicPr>
          <p:cNvPr id="4" name="그림 3"/>
          <p:cNvPicPr>
            <a:picLocks noChangeAspect="1"/>
          </p:cNvPicPr>
          <p:nvPr/>
        </p:nvPicPr>
        <p:blipFill>
          <a:blip r:embed="rId2"/>
          <a:stretch>
            <a:fillRect/>
          </a:stretch>
        </p:blipFill>
        <p:spPr>
          <a:xfrm>
            <a:off x="2147071" y="2052481"/>
            <a:ext cx="7141320" cy="2072258"/>
          </a:xfrm>
          <a:prstGeom prst="rect">
            <a:avLst/>
          </a:prstGeom>
        </p:spPr>
      </p:pic>
    </p:spTree>
    <p:extLst>
      <p:ext uri="{BB962C8B-B14F-4D97-AF65-F5344CB8AC3E}">
        <p14:creationId xmlns:p14="http://schemas.microsoft.com/office/powerpoint/2010/main" val="115426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2.5. ANN</a:t>
            </a:r>
            <a:endParaRPr lang="en-US" altLang="ko-KR" b="1" dirty="0"/>
          </a:p>
        </p:txBody>
      </p:sp>
      <p:sp>
        <p:nvSpPr>
          <p:cNvPr id="7" name="직사각형 6"/>
          <p:cNvSpPr/>
          <p:nvPr/>
        </p:nvSpPr>
        <p:spPr>
          <a:xfrm>
            <a:off x="745869" y="744124"/>
            <a:ext cx="10942547" cy="1231106"/>
          </a:xfrm>
          <a:prstGeom prst="rect">
            <a:avLst/>
          </a:prstGeom>
        </p:spPr>
        <p:txBody>
          <a:bodyPr wrap="square">
            <a:spAutoFit/>
          </a:bodyPr>
          <a:lstStyle/>
          <a:p>
            <a:r>
              <a:rPr lang="en-US" altLang="ko-KR" dirty="0" smtClean="0"/>
              <a:t>In this paper, the used ANN algorithm is similar to Wang(2011) and Zhao(2014) models</a:t>
            </a:r>
          </a:p>
          <a:p>
            <a:pPr marL="285750" indent="-285750">
              <a:buFontTx/>
              <a:buChar char="-"/>
            </a:pPr>
            <a:r>
              <a:rPr lang="en-US" altLang="ko-KR" sz="1400" b="1" dirty="0" smtClean="0"/>
              <a:t>Wang</a:t>
            </a:r>
            <a:r>
              <a:rPr lang="en-US" altLang="ko-KR" sz="1400" b="1" dirty="0"/>
              <a:t>, Gang, et al. "A comparative assessment of ensemble learning for credit scoring." </a:t>
            </a:r>
            <a:r>
              <a:rPr lang="en-US" altLang="ko-KR" sz="1400" b="1" i="1" dirty="0"/>
              <a:t>Expert systems with applications</a:t>
            </a:r>
            <a:r>
              <a:rPr lang="en-US" altLang="ko-KR" sz="1400" b="1" dirty="0"/>
              <a:t> 38.1 (2011): 223-230</a:t>
            </a:r>
            <a:r>
              <a:rPr lang="en-US" altLang="ko-KR" sz="1400" b="1" dirty="0" smtClean="0"/>
              <a:t>.</a:t>
            </a:r>
          </a:p>
          <a:p>
            <a:pPr marL="285750" indent="-285750">
              <a:buFontTx/>
              <a:buChar char="-"/>
            </a:pPr>
            <a:r>
              <a:rPr lang="en-US" altLang="ko-KR" sz="1400" b="1" dirty="0"/>
              <a:t>Zhao, </a:t>
            </a:r>
            <a:r>
              <a:rPr lang="en-US" altLang="ko-KR" sz="1400" b="1" dirty="0" err="1"/>
              <a:t>Zongyuan</a:t>
            </a:r>
            <a:r>
              <a:rPr lang="en-US" altLang="ko-KR" sz="1400" b="1" dirty="0"/>
              <a:t>, et al. "Investigation and improvement of multi-layer perceptron neural networks for credit scoring." </a:t>
            </a:r>
            <a:r>
              <a:rPr lang="en-US" altLang="ko-KR" sz="1400" b="1" i="1" dirty="0"/>
              <a:t>Expert Systems with Applications</a:t>
            </a:r>
            <a:r>
              <a:rPr lang="en-US" altLang="ko-KR" sz="1400" b="1" dirty="0"/>
              <a:t> 42.7 (2015): 3508-3516.</a:t>
            </a:r>
            <a:endParaRPr lang="ko-KR" altLang="en-US" sz="1400" b="1" dirty="0"/>
          </a:p>
        </p:txBody>
      </p:sp>
      <p:pic>
        <p:nvPicPr>
          <p:cNvPr id="2" name="그림 1"/>
          <p:cNvPicPr>
            <a:picLocks noChangeAspect="1"/>
          </p:cNvPicPr>
          <p:nvPr/>
        </p:nvPicPr>
        <p:blipFill>
          <a:blip r:embed="rId2"/>
          <a:stretch>
            <a:fillRect/>
          </a:stretch>
        </p:blipFill>
        <p:spPr>
          <a:xfrm>
            <a:off x="3256505" y="2088092"/>
            <a:ext cx="5782125" cy="4483744"/>
          </a:xfrm>
          <a:prstGeom prst="rect">
            <a:avLst/>
          </a:prstGeom>
        </p:spPr>
      </p:pic>
    </p:spTree>
    <p:extLst>
      <p:ext uri="{BB962C8B-B14F-4D97-AF65-F5344CB8AC3E}">
        <p14:creationId xmlns:p14="http://schemas.microsoft.com/office/powerpoint/2010/main" val="19765917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4332</TotalTime>
  <Words>1440</Words>
  <Application>Microsoft Office PowerPoint</Application>
  <PresentationFormat>와이드스크린</PresentationFormat>
  <Paragraphs>78</Paragraphs>
  <Slides>16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16</vt:i4>
      </vt:variant>
    </vt:vector>
  </HeadingPairs>
  <TitlesOfParts>
    <vt:vector size="20" baseType="lpstr">
      <vt:lpstr>맑은 고딕</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Windows User</cp:lastModifiedBy>
  <cp:revision>71</cp:revision>
  <dcterms:created xsi:type="dcterms:W3CDTF">2021-07-28T12:24:57Z</dcterms:created>
  <dcterms:modified xsi:type="dcterms:W3CDTF">2021-08-08T10:50:42Z</dcterms:modified>
</cp:coreProperties>
</file>