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FFDA-83A3-4506-AB7E-5293D39BF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6026F-2B47-4E2C-AE8A-0A768AEC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7956E-F8EB-45D7-8B86-71C82078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919FA-78E8-4554-8A58-833F9916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2CFCF-92BF-40BB-B800-B3A2CA11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7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5E1BC-6200-4909-81C5-2FC83A7A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38F75-ABD9-47F0-AEB1-B1DB3E83E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832D0-F5F7-4E79-B80A-22522B5F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BF324-52FE-465D-B044-E0CC676E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1683-29F9-4CBF-BD65-FF346378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3323E-93C0-4DD6-AB78-2EA45426B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F4D66-D23C-4FAC-935C-7472DC9D1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83949-DC84-4891-B623-9D423A2C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42CB0-7CFE-4680-B9B9-9E6215F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42633-0FF9-4EDF-9B6E-2444A3C7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7BE5-C5F7-4578-8341-20FEF918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60838-5178-46DC-A9DA-22ABD69A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0A04A-5C60-4065-A66A-F1B5B083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7A056-B9CE-47A5-9F7D-EC485AD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0BF6E-6183-4356-9EE8-F122EC6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CF152-C1AD-4183-BF03-A548422D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D2580-8337-4957-A223-C8806CA7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10061-64B1-41C5-8778-F2CF43A0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81C91-1AC4-4712-814F-D92B22A5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FF921-7AD1-44D8-869B-B6C06B8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7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999E-20B0-4D9F-B708-CE21849A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EC57D-3175-4FC2-AC90-70A6E458F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4D2EA-174E-4528-A02B-7DA32206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AA197-0D02-4E76-82EA-460D0135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A3B4-366C-4FAB-BDA0-81F82379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F0C3E-9789-4A94-AD8E-A8276C9C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4E76-A691-4E7D-8558-D5A5E887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6931C-F893-456E-82B4-7707D01D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30B47-E59B-4EEE-BE8D-67A138BC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3AA062-E8B7-49BC-BDD8-ACFF43BD8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79C3C-7147-4DC9-A776-711F06548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29DD48-C1C5-42B7-B08B-DDAC6AE1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921991-D3CC-498A-B0DE-E5FDF852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504EA7-4B78-40CF-86DF-8A5964F1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32E21-74DC-4F4E-AD7C-24B424CE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6BECA0-0DC4-4D44-8B84-9E219335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8F41C4-570F-444B-B2E4-96064FFC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50CAE-145C-4791-9017-6AD72F60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4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05B172-AC83-4768-BF23-8562B94F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BD679-A82D-4C5E-A6B9-354DBC4D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C6F44-0F6F-4431-BD5E-ECACEA96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0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9357D-506B-481B-B9B8-83B19565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1C0EF-C745-49A5-8194-EA244E85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5E3EB-FD21-4B72-BD7B-6425FB9D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00018E-86FC-48F5-A475-77778FE9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CEC8A-3310-44C5-AA68-354E075F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3BA3E-EAF5-4F89-B1EA-EA3A91B4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6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70FD-1AB9-4B67-AFC4-72CDB85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F9F8E-953B-4BE3-89CF-895B9AE82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7EC9D-F538-47F1-A9AA-F1B10CB1E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D182C-6C89-4C72-830B-6D5B1D4B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E45C4-615B-4D90-87B2-D2123F17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65CAC-AD87-426E-A9F0-83CC8212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1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05829-241D-4024-AF38-DA21899C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3D4DB-9100-4E60-8870-D646E39A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6EFBE-9715-4FDD-919A-F7B3AD683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622D-3408-4C70-B27B-46D500024251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AA79-3026-43DB-868C-AC3CC4AE1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7730C-10DA-46E6-825B-B5057E2B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D0A9-97D5-4EA8-8D6D-3D38D229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9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EF17-B431-4F62-9970-875475BB2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Improving credit scoring using bank stat</a:t>
            </a:r>
            <a:br>
              <a:rPr lang="en-US" altLang="ko-KR" sz="2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en-US" altLang="ko-KR" sz="20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CoRR</a:t>
            </a:r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(2016)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E1ECA-60EA-4AE6-AEF0-64EB5FB9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447" y="5618747"/>
            <a:ext cx="4020553" cy="41508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Kim </a:t>
            </a:r>
            <a:r>
              <a:rPr lang="en-US" altLang="ko-KR" sz="18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YoungSang</a:t>
            </a:r>
            <a:endParaRPr lang="ko-KR" altLang="en-US" sz="1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67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D39D-4453-44ED-A92C-F12C0BA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Bank </a:t>
            </a:r>
            <a:r>
              <a:rPr lang="en-US" altLang="ko-KR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Satement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derived feature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F41D6B-881D-497C-826F-C150AC02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63" y="1615496"/>
            <a:ext cx="6435299" cy="4877379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2F5E0EDD-D54B-4C14-A034-92C243C8E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2342" y="2230920"/>
            <a:ext cx="4527884" cy="1332918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C2D004-A131-46BE-BCC8-9305D5B56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48" y="4104070"/>
            <a:ext cx="4117558" cy="16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21455-DC55-4070-A825-8ABED245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Conclusion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EEF15-166E-4753-A969-7D9B828F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This work has highlighted the potential of using bank statement information from applications such as Credit Sense, to obtain additional features to improve credit scoring.</a:t>
            </a:r>
          </a:p>
          <a:p>
            <a:endParaRPr lang="en-US" altLang="ko-KR" dirty="0"/>
          </a:p>
          <a:p>
            <a:r>
              <a:rPr lang="en-US" altLang="ko-KR" sz="2000" dirty="0"/>
              <a:t>Although the bank statement features were not sufficiently predictive by themselves, our experimental results showed that a number of the bank statement derived features have value in supplementing the application form features, in improving a credit scoring model.</a:t>
            </a:r>
          </a:p>
          <a:p>
            <a:endParaRPr lang="en-US" altLang="ko-KR" dirty="0"/>
          </a:p>
          <a:p>
            <a:r>
              <a:rPr lang="en-US" altLang="ko-KR" sz="2000" dirty="0"/>
              <a:t>we found that a Naive Bayes model that used 16 combined features provided the best performance in terms of area under the ROC curve (AUC).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00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0034F-E887-40B0-8875-C2EAE29B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Abstract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1000-8D9D-41AF-976B-F31C5D1C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Goal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100" b="0" i="0" dirty="0">
                <a:solidFill>
                  <a:srgbClr val="00000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Improvement of credit rating</a:t>
            </a:r>
          </a:p>
          <a:p>
            <a:endParaRPr lang="en-US" altLang="ko-KR" dirty="0"/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Data</a:t>
            </a:r>
            <a:r>
              <a:rPr lang="en-US" altLang="ko-KR" dirty="0"/>
              <a:t> : </a:t>
            </a:r>
          </a:p>
          <a:p>
            <a:pPr marL="457200" lvl="1" indent="0">
              <a:buNone/>
            </a:pPr>
            <a:r>
              <a:rPr lang="en-US" altLang="ko-KR" sz="2100" b="0" i="0" dirty="0">
                <a:solidFill>
                  <a:srgbClr val="00000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Features derived from bank statements provided by loan applicants  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 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Features specified in the application</a:t>
            </a: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How </a:t>
            </a:r>
            <a:r>
              <a:rPr lang="en-US" altLang="ko-KR" dirty="0"/>
              <a:t>: </a:t>
            </a:r>
          </a:p>
          <a:p>
            <a:pPr marL="457200" lvl="1" indent="0">
              <a:buNone/>
            </a:pPr>
            <a:r>
              <a:rPr lang="en-US" altLang="ko-KR" sz="2100" b="0" i="0" dirty="0">
                <a:solidFill>
                  <a:srgbClr val="00000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Configure baseline models based on existing scoring features only 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 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Construct a second model based solely on the new bank statement derivative features</a:t>
            </a:r>
          </a:p>
          <a:p>
            <a:endParaRPr lang="en-US" altLang="ko-KR" dirty="0"/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Best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sz="2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Naïve </a:t>
            </a:r>
            <a:r>
              <a:rPr lang="en-US" altLang="ko-KR" sz="21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Bayse</a:t>
            </a:r>
            <a:endParaRPr lang="en-US" altLang="ko-KR" sz="21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89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53102-3D81-46F9-AB24-8F2C6FEF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Intro.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616A2-158C-4221-B4CB-8D2C157A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Y</a:t>
            </a:r>
            <a:r>
              <a:rPr lang="en-US" altLang="ko-KR" dirty="0"/>
              <a:t> : </a:t>
            </a:r>
          </a:p>
          <a:p>
            <a:pPr marL="457200" lvl="1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Possibility of default</a:t>
            </a:r>
          </a:p>
          <a:p>
            <a:endParaRPr lang="en-US" altLang="ko-KR" dirty="0"/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 </a:t>
            </a:r>
            <a:r>
              <a:rPr lang="en-US" altLang="ko-KR" dirty="0"/>
              <a:t>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9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cept for online application form questions,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can a sufficiently predictable scoring model be created using only the bank statement derivative function?</a:t>
            </a:r>
          </a:p>
          <a:p>
            <a:endParaRPr lang="en-US" altLang="ko-KR" dirty="0"/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Result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sz="2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ROC , combined model</a:t>
            </a:r>
            <a:r>
              <a:rPr lang="ko-KR" altLang="en-US" sz="2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application only model</a:t>
            </a:r>
            <a:r>
              <a:rPr lang="ko-KR" altLang="en-US" sz="2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bank statement only model</a:t>
            </a:r>
          </a:p>
        </p:txBody>
      </p:sp>
    </p:spTree>
    <p:extLst>
      <p:ext uri="{BB962C8B-B14F-4D97-AF65-F5344CB8AC3E}">
        <p14:creationId xmlns:p14="http://schemas.microsoft.com/office/powerpoint/2010/main" val="12356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4237A-446C-4721-9E3C-6E5DFC9F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Credit Scoring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44F202-F5F1-432C-A6A4-DB1E39DC3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1205" y="1754592"/>
            <a:ext cx="2777289" cy="5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B785D2-415A-4AFE-B962-AA6D8946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05" y="2487089"/>
            <a:ext cx="2961241" cy="5320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616D57-0243-4B62-9DE8-2EDDDBC49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05" y="3219586"/>
            <a:ext cx="2981757" cy="532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64F8D-9363-4CEC-A119-7C1254EF61BC}"/>
              </a:ext>
            </a:extLst>
          </p:cNvPr>
          <p:cNvSpPr txBox="1"/>
          <p:nvPr/>
        </p:nvSpPr>
        <p:spPr>
          <a:xfrm>
            <a:off x="1171040" y="4212080"/>
            <a:ext cx="4313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M : 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고객 신청서 양식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&amp; 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신용 기관 정보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N: 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대출 신청자 수 표본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Yk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: </a:t>
            </a:r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적시 상환 유부 관측 결과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(1, 0)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3955A1-842C-4762-8483-1B91E2244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041" y="1407104"/>
            <a:ext cx="4800564" cy="43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3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4FD66-3859-4B25-A397-EF665D82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Method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95A880-2797-496B-B179-A4C9270A9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9384"/>
            <a:ext cx="5611604" cy="3559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E19E0-858E-4C3B-AFC6-EA8C9F4C631D}"/>
              </a:ext>
            </a:extLst>
          </p:cNvPr>
          <p:cNvSpPr txBox="1"/>
          <p:nvPr/>
        </p:nvSpPr>
        <p:spPr>
          <a:xfrm>
            <a:off x="3056021" y="2024876"/>
            <a:ext cx="286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CRISP - DM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92670C4-F902-4FA6-AE2B-2AAAD7127BF8}"/>
              </a:ext>
            </a:extLst>
          </p:cNvPr>
          <p:cNvSpPr txBox="1">
            <a:spLocks/>
          </p:cNvSpPr>
          <p:nvPr/>
        </p:nvSpPr>
        <p:spPr>
          <a:xfrm>
            <a:off x="7573877" y="1961399"/>
            <a:ext cx="4325354" cy="413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Model</a:t>
            </a:r>
          </a:p>
          <a:p>
            <a:pPr>
              <a:buFont typeface="+mj-lt"/>
              <a:buAutoNum type="arabicPeriod"/>
            </a:pPr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Logistic Regression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Naïve</a:t>
            </a:r>
            <a:r>
              <a:rPr lang="ko-KR" altLang="en-US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Bayes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Support</a:t>
            </a:r>
            <a:r>
              <a:rPr lang="ko-KR" altLang="en-US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Vector Machine(SVM) with linear kernel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Nearest Neighbor</a:t>
            </a:r>
          </a:p>
          <a:p>
            <a:pPr>
              <a:buFont typeface="+mj-lt"/>
              <a:buAutoNum type="arabicPeriod"/>
            </a:pP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J48 Decision Tree ( C4.5 )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Random Forest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1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825A5-F7E7-4B48-B93E-AC6B51F5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Model Evaluation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378A19-7969-4614-AE9E-95ABADF0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810" y="2080754"/>
            <a:ext cx="3962400" cy="628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3C679-94B4-4412-9219-9E484EE1FDAE}"/>
              </a:ext>
            </a:extLst>
          </p:cNvPr>
          <p:cNvSpPr txBox="1"/>
          <p:nvPr/>
        </p:nvSpPr>
        <p:spPr>
          <a:xfrm>
            <a:off x="1257299" y="2887579"/>
            <a:ext cx="7970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 the credit scoring context, the costs of misclassification are quite different. </a:t>
            </a:r>
            <a:r>
              <a:rPr lang="en-US" altLang="ko-KR" sz="1600" dirty="0">
                <a:highlight>
                  <a:srgbClr val="FFFF00"/>
                </a:highlight>
              </a:rPr>
              <a:t>False negatives only refer to the opportunity cost of lost interest</a:t>
            </a:r>
            <a:r>
              <a:rPr lang="en-US" altLang="ko-KR" sz="1600" dirty="0"/>
              <a:t> that could have been gained, whereas for false positives, the lender loses some or all of not only the interest, but also the principal that was to be repaid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9FB517-D80B-4456-A445-1553BD0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10" y="4266083"/>
            <a:ext cx="3807995" cy="771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542DA5-0EE1-431A-B3DF-9F882AFD4305}"/>
              </a:ext>
            </a:extLst>
          </p:cNvPr>
          <p:cNvSpPr txBox="1"/>
          <p:nvPr/>
        </p:nvSpPr>
        <p:spPr>
          <a:xfrm>
            <a:off x="1123196" y="5197961"/>
            <a:ext cx="82391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When the input data set is balanced, and there are equal costs associated with errors, accuracy is an appropriate measure to maximize when selecting a model. However, with </a:t>
            </a:r>
            <a:r>
              <a:rPr lang="en-US" altLang="ko-KR" sz="1600" dirty="0">
                <a:highlight>
                  <a:srgbClr val="FFFF00"/>
                </a:highlight>
              </a:rPr>
              <a:t>imbalanced data and unequal error costs, the ROC curve or other similar techniques are more appropriate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73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FADF6-505C-4BEA-A740-CD717840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Feature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7BA5C-945B-4AAA-B47E-F5358BD3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Extraction</a:t>
            </a:r>
          </a:p>
          <a:p>
            <a:pPr lvl="1"/>
            <a:r>
              <a:rPr lang="en-US" altLang="ko-KR" dirty="0"/>
              <a:t>Online application data</a:t>
            </a:r>
          </a:p>
          <a:p>
            <a:pPr lvl="1"/>
            <a:r>
              <a:rPr lang="en-US" altLang="ko-KR" dirty="0"/>
              <a:t>Bank statement data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Defining ‘Bad’</a:t>
            </a:r>
          </a:p>
          <a:p>
            <a:pPr lvl="1"/>
            <a:r>
              <a:rPr lang="en-US" altLang="ko-KR" dirty="0"/>
              <a:t>90 days	</a:t>
            </a:r>
          </a:p>
          <a:p>
            <a:endParaRPr lang="en-US" altLang="ko-KR" dirty="0"/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Selection</a:t>
            </a:r>
          </a:p>
          <a:p>
            <a:pPr lvl="1"/>
            <a:r>
              <a:rPr lang="en-US" altLang="ko-KR" dirty="0"/>
              <a:t>Filter (chi-square)</a:t>
            </a:r>
          </a:p>
          <a:p>
            <a:pPr lvl="1"/>
            <a:r>
              <a:rPr lang="en-US" altLang="ko-KR" dirty="0"/>
              <a:t>Wrapper</a:t>
            </a:r>
          </a:p>
          <a:p>
            <a:pPr lvl="1"/>
            <a:endParaRPr lang="en-US" altLang="ko-KR" dirty="0"/>
          </a:p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Discreting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numeric feature</a:t>
            </a:r>
          </a:p>
          <a:p>
            <a:pPr lvl="1"/>
            <a:r>
              <a:rPr lang="en-US" altLang="ko-KR" dirty="0"/>
              <a:t>Binning algorithm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150FC-9EC6-4D7D-B134-45A02BA9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17" y="642124"/>
            <a:ext cx="4858462" cy="55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D1ED-00C7-4958-895F-1D9B3FF3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Class Imbalance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16109-27A6-4C93-B4C8-B2B7159E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Data set </a:t>
            </a:r>
            <a:r>
              <a:rPr lang="en-US" altLang="ko-KR" dirty="0"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	</a:t>
            </a:r>
            <a:r>
              <a:rPr lang="en-US" altLang="ko-KR" sz="2000" dirty="0"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Normal instance 7401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</a:t>
            </a:r>
            <a:r>
              <a:rPr lang="en-US" altLang="ko-KR" sz="2000" dirty="0"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Target Instance 121 (1.6%)</a:t>
            </a:r>
          </a:p>
          <a:p>
            <a:pPr marL="457200" lvl="1" indent="0">
              <a:buNone/>
            </a:pP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Solution :</a:t>
            </a:r>
          </a:p>
          <a:p>
            <a:pPr lvl="1"/>
            <a:r>
              <a:rPr lang="en-US" altLang="ko-KR" sz="1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cost-sensitive learning</a:t>
            </a:r>
          </a:p>
          <a:p>
            <a:pPr lvl="1"/>
            <a:r>
              <a:rPr lang="en-US" altLang="ko-KR" sz="1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Over sampling (SMOTE)</a:t>
            </a:r>
          </a:p>
          <a:p>
            <a:pPr lvl="1"/>
            <a:endParaRPr lang="en-US" altLang="ko-KR" sz="1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Set up</a:t>
            </a:r>
          </a:p>
          <a:p>
            <a:pPr lvl="1"/>
            <a:r>
              <a:rPr lang="en-US" altLang="ko-KR" sz="1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Cut off </a:t>
            </a:r>
            <a:r>
              <a:rPr lang="en-US" altLang="ko-KR" sz="1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Optimizaion</a:t>
            </a:r>
            <a:r>
              <a:rPr lang="en-US" altLang="ko-KR" sz="1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by F1 score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06C8290-B70B-48D1-9E2D-BAEC9138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64" y="3942356"/>
            <a:ext cx="1965661" cy="1119680"/>
          </a:xfrm>
          <a:prstGeom prst="rect">
            <a:avLst/>
          </a:prstGeom>
        </p:spPr>
      </p:pic>
      <p:pic>
        <p:nvPicPr>
          <p:cNvPr id="1026" name="Picture 2" descr="Tensorflow Precision / Recall / F1 score and Confusion matrix | Newbedev">
            <a:extLst>
              <a:ext uri="{FF2B5EF4-FFF2-40B4-BE49-F238E27FC236}">
                <a16:creationId xmlns:a16="http://schemas.microsoft.com/office/drawing/2014/main" id="{024AA48F-01AF-46BD-A8DD-5002A28E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32" y="2942814"/>
            <a:ext cx="3230730" cy="26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5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8C8B4-78EA-4B55-9E27-66D7CB54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Model comparison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97E82D-FA7B-4DB1-B1E0-B5C00D3BB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886" y="1811287"/>
            <a:ext cx="3863232" cy="23169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6F4A8D-A9DF-4E56-AA03-3B6C8971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18" y="4138641"/>
            <a:ext cx="4016633" cy="2354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8A1BE6-920B-4FE2-B926-65EF6C074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333" y="2836724"/>
            <a:ext cx="4527906" cy="2603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6353E-3330-4481-8F52-53CE36BC913E}"/>
              </a:ext>
            </a:extLst>
          </p:cNvPr>
          <p:cNvSpPr txBox="1"/>
          <p:nvPr/>
        </p:nvSpPr>
        <p:spPr>
          <a:xfrm>
            <a:off x="5793205" y="3429000"/>
            <a:ext cx="64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&lt;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12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443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LG Smart UI SemiBold</vt:lpstr>
      <vt:lpstr>Noto Sans KR Black</vt:lpstr>
      <vt:lpstr>Noto Sans KR Medium</vt:lpstr>
      <vt:lpstr>맑은 고딕</vt:lpstr>
      <vt:lpstr>스웨거 TTF</vt:lpstr>
      <vt:lpstr>Arial</vt:lpstr>
      <vt:lpstr>Office 테마</vt:lpstr>
      <vt:lpstr>Improving credit scoring using bank stat CoRR(2016)</vt:lpstr>
      <vt:lpstr>Abstract</vt:lpstr>
      <vt:lpstr>Intro.</vt:lpstr>
      <vt:lpstr>Credit Scoring</vt:lpstr>
      <vt:lpstr>Method</vt:lpstr>
      <vt:lpstr>Model Evaluation</vt:lpstr>
      <vt:lpstr>Feature</vt:lpstr>
      <vt:lpstr>Class Imbalance</vt:lpstr>
      <vt:lpstr>Model comparison</vt:lpstr>
      <vt:lpstr>Bank Satement derived feature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credit scoring using bank stat CoRR(2016)</dc:title>
  <dc:creator>김영상</dc:creator>
  <cp:lastModifiedBy>김영상</cp:lastModifiedBy>
  <cp:revision>41</cp:revision>
  <dcterms:created xsi:type="dcterms:W3CDTF">2021-09-04T02:34:01Z</dcterms:created>
  <dcterms:modified xsi:type="dcterms:W3CDTF">2021-09-05T11:26:35Z</dcterms:modified>
</cp:coreProperties>
</file>