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2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7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9FB3-E9EF-4F44-A9BA-962C6A828EE9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94267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Abstract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65" y="2662044"/>
            <a:ext cx="10723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Event-driven stock market prediction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en-US" altLang="ko-KR" dirty="0"/>
              <a:t>Events are extracted from </a:t>
            </a:r>
            <a:r>
              <a:rPr lang="en-US" altLang="ko-KR" b="1" dirty="0"/>
              <a:t>news text</a:t>
            </a:r>
            <a:r>
              <a:rPr lang="en-US" altLang="ko-KR" dirty="0"/>
              <a:t>, and represented as </a:t>
            </a:r>
            <a:r>
              <a:rPr lang="en-US" altLang="ko-KR" b="1" dirty="0"/>
              <a:t>dense vectors</a:t>
            </a:r>
            <a:r>
              <a:rPr lang="en-US" altLang="ko-KR" dirty="0"/>
              <a:t>, trained using a novel </a:t>
            </a:r>
            <a:r>
              <a:rPr lang="en-US" altLang="ko-KR" b="1" dirty="0"/>
              <a:t>neural tensor network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A </a:t>
            </a:r>
            <a:r>
              <a:rPr lang="en-US" altLang="ko-KR" b="1" dirty="0"/>
              <a:t>deep convolutional neural network </a:t>
            </a:r>
            <a:r>
              <a:rPr lang="en-US" altLang="ko-KR" dirty="0"/>
              <a:t>is used to model both short-term and long-term influences of events on stock price movements.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→</a:t>
            </a:r>
            <a:r>
              <a:rPr lang="ko-KR" altLang="en-US" dirty="0"/>
              <a:t> </a:t>
            </a:r>
            <a:r>
              <a:rPr lang="en-US" altLang="ko-KR" dirty="0"/>
              <a:t>Experimental results show that our model can achieve nearly </a:t>
            </a:r>
            <a:r>
              <a:rPr lang="en-US" altLang="ko-KR" b="1" dirty="0"/>
              <a:t>6% improvements on S&amp;P 500 index prediction</a:t>
            </a:r>
            <a:r>
              <a:rPr lang="en-US" altLang="ko-KR" dirty="0"/>
              <a:t> and </a:t>
            </a:r>
            <a:r>
              <a:rPr lang="en-US" altLang="ko-KR" b="1" dirty="0"/>
              <a:t>individual stock prediction</a:t>
            </a:r>
            <a:r>
              <a:rPr lang="en-US" altLang="ko-KR" dirty="0"/>
              <a:t>, respectively, compared to state-of-the-art baseline methods. </a:t>
            </a:r>
            <a:r>
              <a:rPr lang="en-US" altLang="ko-KR" dirty="0" smtClean="0"/>
              <a:t>In </a:t>
            </a:r>
            <a:r>
              <a:rPr lang="en-US" altLang="ko-KR" dirty="0"/>
              <a:t>addition, market simulation results show that our system is more capable of making profits than previously reported systems trained on S&amp;P 500 stock historical data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551688" y="699623"/>
            <a:ext cx="1118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Arial" panose="020B0604020202020204" pitchFamily="34" charset="0"/>
              </a:rPr>
              <a:t>Ding, Xiao, et al. "Deep learning for event-driven stock prediction</a:t>
            </a:r>
            <a:r>
              <a:rPr lang="en-US" altLang="ko-KR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.“</a:t>
            </a:r>
          </a:p>
          <a:p>
            <a:r>
              <a:rPr lang="en-US" altLang="ko-KR" b="1" i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Twenty-fourth </a:t>
            </a:r>
            <a:r>
              <a:rPr lang="en-US" altLang="ko-KR" b="1" i="1" dirty="0">
                <a:solidFill>
                  <a:schemeClr val="accent5"/>
                </a:solidFill>
                <a:latin typeface="Arial" panose="020B0604020202020204" pitchFamily="34" charset="0"/>
              </a:rPr>
              <a:t>international joint conference on artificial intelligence</a:t>
            </a:r>
            <a:r>
              <a:rPr lang="en-US" altLang="ko-KR" b="1" dirty="0">
                <a:solidFill>
                  <a:schemeClr val="accent5"/>
                </a:solidFill>
                <a:latin typeface="Arial" panose="020B0604020202020204" pitchFamily="34" charset="0"/>
              </a:rPr>
              <a:t>. 2015.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4.3 Development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50" y="615955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Market Simulation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150" y="1047571"/>
            <a:ext cx="11685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 simulate real stock trading by following the strategy </a:t>
            </a:r>
            <a:r>
              <a:rPr lang="en-US" altLang="ko-KR" sz="1600" dirty="0" smtClean="0"/>
              <a:t>proposed </a:t>
            </a:r>
            <a:r>
              <a:rPr lang="en-US" altLang="ko-KR" sz="1600" dirty="0"/>
              <a:t>by </a:t>
            </a:r>
            <a:r>
              <a:rPr lang="en-US" altLang="ko-KR" sz="1600" dirty="0" err="1"/>
              <a:t>Lavrenko</a:t>
            </a:r>
            <a:r>
              <a:rPr lang="en-US" altLang="ko-KR" sz="1600" dirty="0"/>
              <a:t> et al. [2000], which mimics the behavior</a:t>
            </a:r>
          </a:p>
          <a:p>
            <a:r>
              <a:rPr lang="en-US" altLang="ko-KR" sz="1600" dirty="0"/>
              <a:t>of a daily trader who uses our model in a simple way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We use the same training, development and test </a:t>
            </a:r>
            <a:r>
              <a:rPr lang="en-US" altLang="ko-KR" sz="1600" dirty="0" smtClean="0"/>
              <a:t>dataset as </a:t>
            </a:r>
            <a:r>
              <a:rPr lang="en-US" altLang="ko-KR" sz="1600" dirty="0"/>
              <a:t>shown in Table 1, for the simulation. </a:t>
            </a:r>
            <a:r>
              <a:rPr lang="en-US" altLang="ko-KR" sz="1600" dirty="0" smtClean="0"/>
              <a:t>Table 3 summarizes the average cumulative profits over the 15 companies in Section 4.3.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86" y="2481405"/>
            <a:ext cx="5586813" cy="18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7417" y="398980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4.4 Final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417" y="4100584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Market Simulation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39" y="846504"/>
            <a:ext cx="1168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Table 4 shows the final experimental results on the </a:t>
            </a:r>
            <a:r>
              <a:rPr lang="en-US" altLang="ko-KR" sz="1600" dirty="0" smtClean="0"/>
              <a:t>test dataset</a:t>
            </a:r>
            <a:r>
              <a:rPr lang="en-US" altLang="ko-KR" sz="1600" dirty="0"/>
              <a:t>, where </a:t>
            </a:r>
            <a:r>
              <a:rPr lang="en-US" altLang="ko-KR" sz="1600" dirty="0" err="1"/>
              <a:t>Luss</a:t>
            </a:r>
            <a:r>
              <a:rPr lang="en-US" altLang="ko-KR" sz="1600" dirty="0"/>
              <a:t> [2012] is the model of </a:t>
            </a:r>
            <a:r>
              <a:rPr lang="en-US" altLang="ko-KR" sz="1600" dirty="0" err="1"/>
              <a:t>Luss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and </a:t>
            </a:r>
            <a:r>
              <a:rPr lang="en-US" altLang="ko-KR" sz="1600" dirty="0" err="1" smtClean="0"/>
              <a:t>d’Aspremont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[2012] and Ding [2014] is the model of </a:t>
            </a:r>
            <a:r>
              <a:rPr lang="en-US" altLang="ko-KR" sz="1600" dirty="0" smtClean="0"/>
              <a:t>our previous </a:t>
            </a:r>
            <a:r>
              <a:rPr lang="en-US" altLang="ko-KR" sz="1600" dirty="0"/>
              <a:t>work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11" y="1399913"/>
            <a:ext cx="5640524" cy="1936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38" y="3827998"/>
            <a:ext cx="4789146" cy="27669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0806" y="4468851"/>
            <a:ext cx="58168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compare with </a:t>
            </a:r>
            <a:r>
              <a:rPr lang="en-US" altLang="ko-KR" sz="1600" dirty="0" err="1"/>
              <a:t>Lavrenko</a:t>
            </a:r>
            <a:r>
              <a:rPr lang="en-US" altLang="ko-KR" sz="1600" dirty="0"/>
              <a:t> et al. [2000], Table 5 shows </a:t>
            </a:r>
            <a:r>
              <a:rPr lang="en-US" altLang="ko-KR" sz="1600" dirty="0" smtClean="0"/>
              <a:t>the profit </a:t>
            </a:r>
            <a:r>
              <a:rPr lang="en-US" altLang="ko-KR" sz="1600" dirty="0"/>
              <a:t>for eight companies (i.e., IBM, Lucent, Yahoo</a:t>
            </a:r>
            <a:r>
              <a:rPr lang="en-US" altLang="ko-KR" sz="1600" dirty="0" smtClean="0"/>
              <a:t>, Amazon</a:t>
            </a:r>
            <a:r>
              <a:rPr lang="en-US" altLang="ko-KR" sz="1600" dirty="0"/>
              <a:t>, Disney, AOL, Intel and Oracle) selected by them. </a:t>
            </a:r>
            <a:r>
              <a:rPr lang="en-US" altLang="ko-KR" sz="1600" dirty="0" smtClean="0"/>
              <a:t>We use </a:t>
            </a:r>
            <a:r>
              <a:rPr lang="en-US" altLang="ko-KR" sz="1600" dirty="0"/>
              <a:t>for training data news between October and </a:t>
            </a:r>
            <a:r>
              <a:rPr lang="en-US" altLang="ko-KR" sz="1600" dirty="0" smtClean="0"/>
              <a:t>December 1999</a:t>
            </a:r>
            <a:r>
              <a:rPr lang="en-US" altLang="ko-KR" sz="1600" dirty="0"/>
              <a:t>, and for test data news of 40 days starting on </a:t>
            </a:r>
            <a:r>
              <a:rPr lang="en-US" altLang="ko-KR" sz="1600" dirty="0" smtClean="0"/>
              <a:t>January 3rd</a:t>
            </a:r>
            <a:r>
              <a:rPr lang="en-US" altLang="ko-KR" sz="1600" dirty="0"/>
              <a:t>, 2000, which is the same with </a:t>
            </a:r>
            <a:r>
              <a:rPr lang="en-US" altLang="ko-KR" sz="1600" dirty="0" err="1"/>
              <a:t>Lavrenko</a:t>
            </a:r>
            <a:r>
              <a:rPr lang="en-US" altLang="ko-KR" sz="1600" dirty="0"/>
              <a:t> et al. [2000</a:t>
            </a:r>
            <a:r>
              <a:rPr lang="en-US" altLang="ko-KR" sz="1600" dirty="0" smtClean="0"/>
              <a:t>]. Except </a:t>
            </a:r>
            <a:r>
              <a:rPr lang="en-US" altLang="ko-KR" sz="1600" dirty="0"/>
              <a:t>for IBM, we achieve consistently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934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5872" y="349850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Conclusion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261" y="718117"/>
            <a:ext cx="11205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 demonstrated that deep learning is useful for </a:t>
            </a:r>
            <a:r>
              <a:rPr lang="en-US" altLang="ko-KR" sz="1600" dirty="0" smtClean="0"/>
              <a:t>event-driven stock </a:t>
            </a:r>
            <a:r>
              <a:rPr lang="en-US" altLang="ko-KR" sz="1600" dirty="0"/>
              <a:t>price movement prediction by proposing a novel </a:t>
            </a:r>
            <a:r>
              <a:rPr lang="en-US" altLang="ko-KR" sz="1600" dirty="0" smtClean="0"/>
              <a:t>neural </a:t>
            </a:r>
            <a:r>
              <a:rPr lang="en-US" altLang="ko-KR" sz="1600" dirty="0"/>
              <a:t>tensor network for learning event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, and </a:t>
            </a:r>
            <a:r>
              <a:rPr lang="en-US" altLang="ko-KR" sz="1600" dirty="0" smtClean="0"/>
              <a:t>using a </a:t>
            </a:r>
            <a:r>
              <a:rPr lang="en-US" altLang="ko-KR" sz="1600" dirty="0"/>
              <a:t>deep convolutional neural network to model the </a:t>
            </a:r>
            <a:r>
              <a:rPr lang="en-US" altLang="ko-KR" sz="1600" dirty="0" smtClean="0"/>
              <a:t>combined influence </a:t>
            </a:r>
            <a:r>
              <a:rPr lang="en-US" altLang="ko-KR" sz="1600" dirty="0"/>
              <a:t>of long-term events and short-term events on </a:t>
            </a:r>
            <a:r>
              <a:rPr lang="en-US" altLang="ko-KR" sz="1600" dirty="0" smtClean="0"/>
              <a:t>stock price </a:t>
            </a:r>
            <a:r>
              <a:rPr lang="en-US" altLang="ko-KR" sz="1600" dirty="0"/>
              <a:t>movements.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Experimental </a:t>
            </a:r>
            <a:r>
              <a:rPr lang="en-US" altLang="ko-KR" sz="1600" dirty="0"/>
              <a:t>results showed that </a:t>
            </a:r>
            <a:r>
              <a:rPr lang="en-US" altLang="ko-KR" sz="1600" dirty="0" smtClean="0"/>
              <a:t>event </a:t>
            </a:r>
            <a:r>
              <a:rPr lang="en-US" altLang="ko-KR" sz="1600" dirty="0" err="1" smtClean="0"/>
              <a:t>embeddings</a:t>
            </a:r>
            <a:r>
              <a:rPr lang="en-US" altLang="ko-KR" sz="1600" dirty="0" smtClean="0"/>
              <a:t>-based </a:t>
            </a:r>
            <a:r>
              <a:rPr lang="en-US" altLang="ko-KR" sz="1600" dirty="0"/>
              <a:t>document representations are better </a:t>
            </a:r>
            <a:r>
              <a:rPr lang="en-US" altLang="ko-KR" sz="1600" dirty="0" smtClean="0"/>
              <a:t>than discrete </a:t>
            </a:r>
            <a:r>
              <a:rPr lang="en-US" altLang="ko-KR" sz="1600" dirty="0"/>
              <a:t>events-based methods, and deep convolutional </a:t>
            </a:r>
            <a:r>
              <a:rPr lang="en-US" altLang="ko-KR" sz="1600" dirty="0" smtClean="0"/>
              <a:t>neural </a:t>
            </a:r>
            <a:r>
              <a:rPr lang="en-US" altLang="ko-KR" sz="1600" dirty="0"/>
              <a:t>network can capture longer-term influence of news </a:t>
            </a:r>
            <a:r>
              <a:rPr lang="en-US" altLang="ko-KR" sz="1600" dirty="0" smtClean="0"/>
              <a:t>event than </a:t>
            </a:r>
            <a:r>
              <a:rPr lang="en-US" altLang="ko-KR" sz="1600" dirty="0"/>
              <a:t>standard feedforward neural network.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In </a:t>
            </a:r>
            <a:r>
              <a:rPr lang="en-US" altLang="ko-KR" sz="1600" dirty="0"/>
              <a:t>market </a:t>
            </a:r>
            <a:r>
              <a:rPr lang="en-US" altLang="ko-KR" sz="1600" dirty="0" smtClean="0"/>
              <a:t>simulation</a:t>
            </a:r>
            <a:r>
              <a:rPr lang="en-US" altLang="ko-KR" sz="1600" dirty="0"/>
              <a:t>, a simple greedy strategy allowed our model to </a:t>
            </a:r>
            <a:r>
              <a:rPr lang="en-US" altLang="ko-KR" sz="1600" dirty="0" smtClean="0"/>
              <a:t>yield more </a:t>
            </a:r>
            <a:r>
              <a:rPr lang="en-US" altLang="ko-KR" sz="1600" dirty="0"/>
              <a:t>profit compared with previous work.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895" y="4688377"/>
            <a:ext cx="9601200" cy="1200329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Neural Tensor Network</a:t>
            </a:r>
            <a:r>
              <a:rPr lang="ko-KR" altLang="en-US" b="1" dirty="0" smtClean="0">
                <a:solidFill>
                  <a:srgbClr val="0070C0"/>
                </a:solidFill>
              </a:rPr>
              <a:t>에 대한 논문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 smtClean="0"/>
              <a:t>Socher</a:t>
            </a:r>
            <a:r>
              <a:rPr lang="en-US" altLang="ko-KR" dirty="0"/>
              <a:t>, Richard, et al. "Reasoning with neural tensor networks for knowledge base completion." </a:t>
            </a:r>
            <a:r>
              <a:rPr lang="en-US" altLang="ko-KR" i="1" dirty="0"/>
              <a:t>Advances in neural information processing systems</a:t>
            </a:r>
            <a:r>
              <a:rPr lang="en-US" altLang="ko-KR" dirty="0"/>
              <a:t>. 2013.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65" y="906396"/>
            <a:ext cx="1099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has been shown that the financial market is “</a:t>
            </a:r>
            <a:r>
              <a:rPr lang="en-US" altLang="ko-KR" b="1" dirty="0" smtClean="0"/>
              <a:t>informationally </a:t>
            </a:r>
            <a:r>
              <a:rPr lang="en-US" altLang="ko-KR" b="1" dirty="0"/>
              <a:t>efficient</a:t>
            </a:r>
            <a:r>
              <a:rPr lang="en-US" altLang="ko-KR" dirty="0"/>
              <a:t>” [</a:t>
            </a:r>
            <a:r>
              <a:rPr lang="en-US" altLang="ko-KR" dirty="0" err="1"/>
              <a:t>Fama</a:t>
            </a:r>
            <a:r>
              <a:rPr lang="en-US" altLang="ko-KR" dirty="0"/>
              <a:t>, 1965] — stock prices reflect all </a:t>
            </a:r>
            <a:r>
              <a:rPr lang="en-US" altLang="ko-KR" dirty="0" smtClean="0"/>
              <a:t>known information</a:t>
            </a:r>
            <a:r>
              <a:rPr lang="en-US" altLang="ko-KR" dirty="0"/>
              <a:t>, and </a:t>
            </a:r>
            <a:r>
              <a:rPr lang="en-US" altLang="ko-KR" b="1" dirty="0"/>
              <a:t>the price movement is in response to news </a:t>
            </a:r>
            <a:r>
              <a:rPr lang="en-US" altLang="ko-KR" b="1" dirty="0" smtClean="0"/>
              <a:t>or events.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665" y="2053524"/>
            <a:ext cx="1099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 </a:t>
            </a:r>
            <a:r>
              <a:rPr lang="en-US" altLang="ko-KR" dirty="0"/>
              <a:t>web information grows, recent work has </a:t>
            </a:r>
            <a:r>
              <a:rPr lang="en-US" altLang="ko-KR" dirty="0" smtClean="0"/>
              <a:t>applied </a:t>
            </a:r>
            <a:r>
              <a:rPr lang="en-US" altLang="ko-KR" b="1" dirty="0" smtClean="0"/>
              <a:t>Natural </a:t>
            </a:r>
            <a:r>
              <a:rPr lang="en-US" altLang="ko-KR" b="1" dirty="0"/>
              <a:t>Language Processing (NLP)</a:t>
            </a:r>
            <a:r>
              <a:rPr lang="en-US" altLang="ko-KR" dirty="0"/>
              <a:t> techniques </a:t>
            </a:r>
            <a:r>
              <a:rPr lang="en-US" altLang="ko-KR" dirty="0" smtClean="0"/>
              <a:t>to </a:t>
            </a:r>
            <a:r>
              <a:rPr lang="en-US" altLang="ko-KR" dirty="0"/>
              <a:t>explore </a:t>
            </a:r>
            <a:r>
              <a:rPr lang="en-US" altLang="ko-KR" dirty="0" smtClean="0"/>
              <a:t>financial </a:t>
            </a:r>
            <a:r>
              <a:rPr lang="en-US" altLang="ko-KR" dirty="0"/>
              <a:t>news for predicting market volatility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아래쪽 화살표 2"/>
          <p:cNvSpPr/>
          <p:nvPr/>
        </p:nvSpPr>
        <p:spPr>
          <a:xfrm>
            <a:off x="5155198" y="1608392"/>
            <a:ext cx="568946" cy="38946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738" y="2962764"/>
            <a:ext cx="1100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Pioneering</a:t>
            </a:r>
            <a:r>
              <a:rPr lang="ko-KR" altLang="en-US" dirty="0"/>
              <a:t> </a:t>
            </a:r>
            <a:r>
              <a:rPr lang="ko-KR" altLang="en-US" dirty="0" err="1"/>
              <a:t>work</a:t>
            </a:r>
            <a:r>
              <a:rPr lang="ko-KR" altLang="en-US" dirty="0"/>
              <a:t> </a:t>
            </a:r>
            <a:r>
              <a:rPr lang="ko-KR" altLang="en-US" dirty="0" err="1"/>
              <a:t>mainly</a:t>
            </a:r>
            <a:r>
              <a:rPr lang="ko-KR" altLang="en-US" dirty="0"/>
              <a:t> </a:t>
            </a:r>
            <a:r>
              <a:rPr lang="ko-KR" altLang="en-US" dirty="0" err="1"/>
              <a:t>uses</a:t>
            </a:r>
            <a:r>
              <a:rPr lang="ko-KR" altLang="en-US" dirty="0"/>
              <a:t> </a:t>
            </a:r>
            <a:r>
              <a:rPr lang="ko-KR" altLang="en-US" dirty="0" err="1"/>
              <a:t>simple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 smtClean="0"/>
              <a:t>news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documents</a:t>
            </a:r>
            <a:r>
              <a:rPr lang="ko-KR" altLang="en-US" dirty="0"/>
              <a:t>, </a:t>
            </a:r>
            <a:r>
              <a:rPr lang="ko-KR" altLang="en-US" dirty="0" err="1"/>
              <a:t>such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bags</a:t>
            </a:r>
            <a:r>
              <a:rPr lang="ko-KR" altLang="en-US" dirty="0"/>
              <a:t>-of-</a:t>
            </a:r>
            <a:r>
              <a:rPr lang="ko-KR" altLang="en-US" dirty="0" err="1"/>
              <a:t>words</a:t>
            </a:r>
            <a:r>
              <a:rPr lang="ko-KR" altLang="en-US" dirty="0"/>
              <a:t>, </a:t>
            </a:r>
            <a:r>
              <a:rPr lang="ko-KR" altLang="en-US" dirty="0" err="1" smtClean="0"/>
              <a:t>noun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phrases</a:t>
            </a:r>
            <a:r>
              <a:rPr lang="ko-KR" altLang="en-US" dirty="0"/>
              <a:t>, and </a:t>
            </a:r>
            <a:r>
              <a:rPr lang="ko-KR" altLang="en-US" dirty="0" err="1" smtClean="0"/>
              <a:t>named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entities</a:t>
            </a:r>
            <a:r>
              <a:rPr lang="ko-KR" altLang="en-US" dirty="0" smtClean="0"/>
              <a:t> </a:t>
            </a:r>
            <a:r>
              <a:rPr lang="ko-KR" altLang="en-US" dirty="0"/>
              <a:t>[</a:t>
            </a:r>
            <a:r>
              <a:rPr lang="ko-KR" altLang="en-US" dirty="0" err="1"/>
              <a:t>Kogan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2009; </a:t>
            </a:r>
            <a:r>
              <a:rPr lang="ko-KR" altLang="en-US" dirty="0" err="1"/>
              <a:t>Schumaker</a:t>
            </a:r>
            <a:r>
              <a:rPr lang="ko-KR" altLang="en-US" dirty="0"/>
              <a:t> and </a:t>
            </a:r>
            <a:r>
              <a:rPr lang="ko-KR" altLang="en-US" dirty="0" err="1"/>
              <a:t>Chen</a:t>
            </a:r>
            <a:r>
              <a:rPr lang="ko-KR" altLang="en-US" dirty="0"/>
              <a:t>, 2009]. </a:t>
            </a:r>
            <a:r>
              <a:rPr lang="ko-KR" altLang="en-US" dirty="0" err="1" smtClean="0"/>
              <a:t>Although</a:t>
            </a:r>
            <a:r>
              <a:rPr lang="ko-KR" altLang="en-US" dirty="0" smtClean="0"/>
              <a:t> </a:t>
            </a:r>
            <a:r>
              <a:rPr lang="ko-KR" altLang="en-US" dirty="0" err="1"/>
              <a:t>useful</a:t>
            </a:r>
            <a:r>
              <a:rPr lang="ko-KR" altLang="en-US" dirty="0"/>
              <a:t>, </a:t>
            </a:r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capture</a:t>
            </a:r>
            <a:r>
              <a:rPr lang="ko-KR" altLang="en-US" dirty="0"/>
              <a:t> </a:t>
            </a:r>
            <a:r>
              <a:rPr lang="ko-KR" altLang="en-US" dirty="0" err="1"/>
              <a:t>structured</a:t>
            </a:r>
            <a:r>
              <a:rPr lang="ko-KR" altLang="en-US" dirty="0"/>
              <a:t> </a:t>
            </a:r>
            <a:r>
              <a:rPr lang="ko-KR" altLang="en-US" dirty="0" err="1" smtClean="0"/>
              <a:t>relations</a:t>
            </a:r>
            <a:r>
              <a:rPr lang="ko-KR" altLang="en-US" dirty="0"/>
              <a:t>, </a:t>
            </a:r>
            <a:r>
              <a:rPr lang="ko-KR" altLang="en-US" dirty="0" err="1"/>
              <a:t>which</a:t>
            </a:r>
            <a:r>
              <a:rPr lang="ko-KR" altLang="en-US" dirty="0"/>
              <a:t> </a:t>
            </a:r>
            <a:r>
              <a:rPr lang="ko-KR" altLang="en-US" dirty="0" err="1"/>
              <a:t>limits</a:t>
            </a:r>
            <a:r>
              <a:rPr lang="ko-KR" altLang="en-US" dirty="0"/>
              <a:t> </a:t>
            </a:r>
            <a:r>
              <a:rPr lang="ko-KR" altLang="en-US" dirty="0" err="1"/>
              <a:t>their</a:t>
            </a:r>
            <a:r>
              <a:rPr lang="ko-KR" altLang="en-US" dirty="0"/>
              <a:t> </a:t>
            </a:r>
            <a:r>
              <a:rPr lang="ko-KR" altLang="en-US" dirty="0" err="1"/>
              <a:t>potentials</a:t>
            </a:r>
            <a:r>
              <a:rPr lang="ko-KR" altLang="en-US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{“</a:t>
            </a:r>
            <a:r>
              <a:rPr lang="ko-KR" altLang="en-US" dirty="0"/>
              <a:t>Microsoft”, “</a:t>
            </a:r>
            <a:r>
              <a:rPr lang="ko-KR" altLang="en-US" dirty="0" err="1"/>
              <a:t>sues</a:t>
            </a:r>
            <a:r>
              <a:rPr lang="ko-KR" altLang="en-US" dirty="0"/>
              <a:t>”, “Barnes”, “Noble”}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/>
              <a:t>accuser</a:t>
            </a:r>
            <a:r>
              <a:rPr lang="ko-KR" altLang="en-US" dirty="0"/>
              <a:t> (“</a:t>
            </a:r>
            <a:r>
              <a:rPr lang="ko-KR" altLang="en-US" dirty="0" smtClean="0"/>
              <a:t>Microsoft</a:t>
            </a:r>
            <a:r>
              <a:rPr lang="ko-KR" altLang="en-US" dirty="0"/>
              <a:t>”) and </a:t>
            </a:r>
            <a:r>
              <a:rPr lang="ko-KR" altLang="en-US" dirty="0" err="1"/>
              <a:t>defendant</a:t>
            </a:r>
            <a:r>
              <a:rPr lang="ko-KR" altLang="en-US" dirty="0"/>
              <a:t> (“Barnes &amp; Noble</a:t>
            </a:r>
            <a:r>
              <a:rPr lang="ko-KR" altLang="en-US" dirty="0" smtClean="0"/>
              <a:t>”).</a:t>
            </a:r>
            <a:r>
              <a:rPr lang="en-US" altLang="ko-KR" dirty="0" smtClean="0"/>
              <a:t>``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7738" y="4426002"/>
            <a:ext cx="1100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Using </a:t>
            </a:r>
            <a:r>
              <a:rPr lang="en-US" altLang="ko-KR" b="1" dirty="0"/>
              <a:t>open information extraction (Open IE)</a:t>
            </a:r>
            <a:r>
              <a:rPr lang="en-US" altLang="ko-KR" dirty="0"/>
              <a:t> to obtain </a:t>
            </a:r>
            <a:r>
              <a:rPr lang="en-US" altLang="ko-KR" dirty="0" smtClean="0"/>
              <a:t>structured </a:t>
            </a:r>
            <a:r>
              <a:rPr lang="en-US" altLang="ko-KR" dirty="0"/>
              <a:t>events representations, we find that the actor and </a:t>
            </a:r>
            <a:r>
              <a:rPr lang="en-US" altLang="ko-KR" dirty="0" smtClean="0"/>
              <a:t>object of </a:t>
            </a:r>
            <a:r>
              <a:rPr lang="en-US" altLang="ko-KR" dirty="0"/>
              <a:t>events can be better captured [Ding et al., 2014]. </a:t>
            </a:r>
            <a:endParaRPr lang="en-US" altLang="ko-KR" dirty="0" smtClean="0"/>
          </a:p>
          <a:p>
            <a:r>
              <a:rPr lang="en-US" altLang="ko-KR" dirty="0" smtClean="0"/>
              <a:t>Ex) (</a:t>
            </a:r>
            <a:r>
              <a:rPr lang="en-US" altLang="ko-KR" dirty="0"/>
              <a:t>Actor = Microsoft, Action = sues, Object = Barnes &amp; Noble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482026" y="5424613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propose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issue</a:t>
            </a:r>
            <a:r>
              <a:rPr lang="ko-KR" altLang="en-US" dirty="0"/>
              <a:t> </a:t>
            </a:r>
            <a:r>
              <a:rPr lang="ko-KR" altLang="en-US" dirty="0" err="1" smtClean="0"/>
              <a:t>by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representing</a:t>
            </a:r>
            <a:r>
              <a:rPr lang="ko-KR" altLang="en-US" dirty="0" smtClean="0"/>
              <a:t> </a:t>
            </a:r>
            <a:r>
              <a:rPr lang="ko-KR" altLang="en-US" dirty="0" err="1"/>
              <a:t>structured</a:t>
            </a:r>
            <a:r>
              <a:rPr lang="ko-KR" altLang="en-US" dirty="0"/>
              <a:t> </a:t>
            </a:r>
            <a:r>
              <a:rPr lang="ko-KR" altLang="en-US" dirty="0" err="1"/>
              <a:t>events</a:t>
            </a:r>
            <a:r>
              <a:rPr lang="ko-KR" altLang="en-US" dirty="0"/>
              <a:t> </a:t>
            </a:r>
            <a:r>
              <a:rPr lang="ko-KR" altLang="en-US" b="1" dirty="0" err="1"/>
              <a:t>using</a:t>
            </a:r>
            <a:r>
              <a:rPr lang="ko-KR" altLang="en-US" b="1" dirty="0"/>
              <a:t> </a:t>
            </a:r>
            <a:r>
              <a:rPr lang="ko-KR" altLang="en-US" b="1" dirty="0" err="1"/>
              <a:t>event</a:t>
            </a:r>
            <a:r>
              <a:rPr lang="ko-KR" altLang="en-US" b="1" dirty="0"/>
              <a:t> </a:t>
            </a:r>
            <a:r>
              <a:rPr lang="ko-KR" altLang="en-US" b="1" dirty="0" err="1"/>
              <a:t>embeddings</a:t>
            </a:r>
            <a:r>
              <a:rPr lang="ko-KR" altLang="en-US" dirty="0"/>
              <a:t>, </a:t>
            </a:r>
            <a:r>
              <a:rPr lang="ko-KR" altLang="en-US" dirty="0" err="1" smtClean="0"/>
              <a:t>which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are</a:t>
            </a:r>
            <a:r>
              <a:rPr lang="ko-KR" altLang="en-US" dirty="0" smtClean="0"/>
              <a:t> </a:t>
            </a:r>
            <a:r>
              <a:rPr lang="ko-KR" altLang="en-US" dirty="0" err="1"/>
              <a:t>dense</a:t>
            </a:r>
            <a:r>
              <a:rPr lang="ko-KR" altLang="en-US" dirty="0"/>
              <a:t> </a:t>
            </a:r>
            <a:r>
              <a:rPr lang="ko-KR" altLang="en-US" dirty="0" err="1"/>
              <a:t>vectors</a:t>
            </a:r>
            <a:r>
              <a:rPr lang="ko-KR" altLang="en-US" dirty="0"/>
              <a:t>. </a:t>
            </a:r>
            <a:r>
              <a:rPr lang="ko-KR" altLang="en-US" dirty="0" err="1"/>
              <a:t>Embeddings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trained</a:t>
            </a:r>
            <a:r>
              <a:rPr lang="ko-KR" altLang="en-US" dirty="0"/>
              <a:t> </a:t>
            </a:r>
            <a:r>
              <a:rPr lang="ko-KR" altLang="en-US" dirty="0" err="1"/>
              <a:t>such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 smtClean="0"/>
              <a:t>similar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events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926932" y="5600922"/>
            <a:ext cx="555094" cy="3152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77738" y="2827868"/>
            <a:ext cx="1093166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66" y="906396"/>
            <a:ext cx="68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the predictive model, we propose to use deep </a:t>
            </a:r>
            <a:r>
              <a:rPr lang="en-US" altLang="ko-KR" dirty="0" smtClean="0"/>
              <a:t>learning [</a:t>
            </a:r>
            <a:r>
              <a:rPr lang="en-US" altLang="ko-KR" dirty="0" err="1"/>
              <a:t>Bengio</a:t>
            </a:r>
            <a:r>
              <a:rPr lang="en-US" altLang="ko-KR" dirty="0"/>
              <a:t>, 2009] to capture the influence of news events </a:t>
            </a:r>
            <a:r>
              <a:rPr lang="en-US" altLang="ko-KR" dirty="0" smtClean="0"/>
              <a:t>over a </a:t>
            </a:r>
            <a:r>
              <a:rPr lang="en-US" altLang="ko-KR" dirty="0"/>
              <a:t>history that is longer than a </a:t>
            </a:r>
            <a:r>
              <a:rPr lang="en-US" altLang="ko-KR" dirty="0" smtClean="0"/>
              <a:t>day.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666" y="2053524"/>
            <a:ext cx="6953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</a:t>
            </a:r>
            <a:r>
              <a:rPr lang="en-US" altLang="ko-KR" dirty="0" smtClean="0"/>
              <a:t>shown in </a:t>
            </a:r>
            <a:r>
              <a:rPr lang="en-US" altLang="ko-KR" dirty="0"/>
              <a:t>Figure 1, the influences of three actual events for Google Inc. in the year 2012 was </a:t>
            </a:r>
            <a:r>
              <a:rPr lang="en-US" altLang="ko-KR" b="1" dirty="0"/>
              <a:t>the highest on the second day, </a:t>
            </a:r>
            <a:r>
              <a:rPr lang="en-US" altLang="ko-KR" b="1" dirty="0" smtClean="0"/>
              <a:t>but gradually </a:t>
            </a:r>
            <a:r>
              <a:rPr lang="en-US" altLang="ko-KR" b="1" dirty="0"/>
              <a:t>weakened over time.</a:t>
            </a:r>
            <a:r>
              <a:rPr lang="en-US" altLang="ko-KR" dirty="0"/>
              <a:t> Despite the relatively </a:t>
            </a:r>
            <a:r>
              <a:rPr lang="en-US" altLang="ko-KR" dirty="0" smtClean="0"/>
              <a:t>weaker effects </a:t>
            </a:r>
            <a:r>
              <a:rPr lang="en-US" altLang="ko-KR" dirty="0"/>
              <a:t>of long-term events, the volatility of stock markets </a:t>
            </a:r>
            <a:r>
              <a:rPr lang="en-US" altLang="ko-KR" dirty="0" smtClean="0"/>
              <a:t>is still </a:t>
            </a:r>
            <a:r>
              <a:rPr lang="en-US" altLang="ko-KR" dirty="0"/>
              <a:t>affected by them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717666" y="3682483"/>
            <a:ext cx="689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However, little previous work </a:t>
            </a:r>
            <a:r>
              <a:rPr lang="en-US" altLang="ko-KR" dirty="0" err="1" smtClean="0"/>
              <a:t>quantitively</a:t>
            </a:r>
            <a:r>
              <a:rPr lang="en-US" altLang="ko-KR" dirty="0" smtClean="0"/>
              <a:t> </a:t>
            </a:r>
            <a:r>
              <a:rPr lang="en-US" altLang="ko-KR" b="1" dirty="0"/>
              <a:t>models combined short-term and long-term effects </a:t>
            </a:r>
            <a:r>
              <a:rPr lang="en-US" altLang="ko-KR" b="1" dirty="0" smtClean="0"/>
              <a:t>of events</a:t>
            </a:r>
            <a:r>
              <a:rPr lang="en-US" altLang="ko-KR" b="1" dirty="0"/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24963" y="4898671"/>
            <a:ext cx="947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fill in this gap, we treat history news as daily event sequences, using </a:t>
            </a:r>
            <a:r>
              <a:rPr lang="en-US" altLang="ko-KR" b="1" dirty="0"/>
              <a:t>a convolutional neural network (CNN) </a:t>
            </a:r>
            <a:r>
              <a:rPr lang="en-US" altLang="ko-KR" dirty="0"/>
              <a:t>to perform semantic composition over the input event sequence, and a pooling layer to extract the most representative global features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Then </a:t>
            </a:r>
            <a:r>
              <a:rPr lang="en-US" altLang="ko-KR" dirty="0"/>
              <a:t>a feedforward neural network is used to </a:t>
            </a:r>
            <a:r>
              <a:rPr lang="en-US" altLang="ko-KR" dirty="0" smtClean="0"/>
              <a:t>associate </a:t>
            </a:r>
            <a:r>
              <a:rPr lang="en-US" altLang="ko-KR" dirty="0"/>
              <a:t>the global features with stock trends through a </a:t>
            </a:r>
            <a:r>
              <a:rPr lang="en-US" altLang="ko-KR" dirty="0" smtClean="0"/>
              <a:t>shared hidden </a:t>
            </a:r>
            <a:r>
              <a:rPr lang="en-US" altLang="ko-KR" dirty="0"/>
              <a:t>layer and a output layer.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985164" y="5022290"/>
            <a:ext cx="702733" cy="39909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3949" r="6210" b="14528"/>
          <a:stretch/>
        </p:blipFill>
        <p:spPr>
          <a:xfrm>
            <a:off x="7671187" y="685705"/>
            <a:ext cx="4403023" cy="34418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91332"/>
          <a:stretch/>
        </p:blipFill>
        <p:spPr>
          <a:xfrm>
            <a:off x="7051722" y="274781"/>
            <a:ext cx="5063276" cy="3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Neural Tensor Network for Learning Event </a:t>
            </a:r>
            <a:r>
              <a:rPr lang="en-US" altLang="ko-KR" b="1" dirty="0" err="1" smtClean="0"/>
              <a:t>Embeddings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51" y="3506969"/>
            <a:ext cx="448627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2816"/>
          <a:stretch/>
        </p:blipFill>
        <p:spPr>
          <a:xfrm>
            <a:off x="326966" y="1684912"/>
            <a:ext cx="6227545" cy="3848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01192" y="2234883"/>
                <a:ext cx="50697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Event tuple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: the 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object on which the action is performed,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: timestamp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92" y="2234883"/>
                <a:ext cx="506977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962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788767" y="5430797"/>
            <a:ext cx="77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Actor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93107"/>
          <a:stretch/>
        </p:blipFill>
        <p:spPr>
          <a:xfrm>
            <a:off x="457637" y="1262098"/>
            <a:ext cx="6227545" cy="3042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8535" y="5871886"/>
            <a:ext cx="777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(Actor = Google, Action = acquires, Object = Nest, Time: Jan 13, 2014)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83648" y="5430797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009741" y="543079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Time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4015270" y="543079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Time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5230823" y="5430797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Object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80251" y="4102724"/>
            <a:ext cx="439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f: activation function, W : weight matrix, b: bias vector</a:t>
            </a:r>
          </a:p>
        </p:txBody>
      </p:sp>
    </p:spTree>
    <p:extLst>
      <p:ext uri="{BB962C8B-B14F-4D97-AF65-F5344CB8AC3E}">
        <p14:creationId xmlns:p14="http://schemas.microsoft.com/office/powerpoint/2010/main" val="38465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3042" y="397795"/>
            <a:ext cx="5379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Training</a:t>
            </a:r>
            <a:endParaRPr lang="en-US" altLang="ko-KR" dirty="0"/>
          </a:p>
          <a:p>
            <a:r>
              <a:rPr lang="en-US" altLang="ko-KR" dirty="0"/>
              <a:t>We extract more than </a:t>
            </a:r>
            <a:r>
              <a:rPr lang="en-US" altLang="ko-KR" b="1" dirty="0"/>
              <a:t>10 million events</a:t>
            </a:r>
            <a:r>
              <a:rPr lang="en-US" altLang="ko-KR" dirty="0"/>
              <a:t> from Reuters </a:t>
            </a:r>
            <a:r>
              <a:rPr lang="en-US" altLang="ko-KR" dirty="0" smtClean="0"/>
              <a:t>financial </a:t>
            </a:r>
            <a:r>
              <a:rPr lang="en-US" altLang="ko-KR" dirty="0"/>
              <a:t>news and Bloomberg financial news as the training data for event </a:t>
            </a:r>
            <a:r>
              <a:rPr lang="en-US" altLang="ko-KR" dirty="0" err="1"/>
              <a:t>embeddings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→ </a:t>
            </a:r>
            <a:r>
              <a:rPr lang="en-US" altLang="ko-KR" dirty="0"/>
              <a:t>The training algorithm repeats for </a:t>
            </a:r>
            <a:endParaRPr lang="en-US" altLang="ko-KR" dirty="0" smtClean="0"/>
          </a:p>
          <a:p>
            <a:r>
              <a:rPr lang="en-US" altLang="ko-KR" b="1" dirty="0" smtClean="0"/>
              <a:t>N </a:t>
            </a:r>
            <a:r>
              <a:rPr lang="en-US" altLang="ko-KR" b="1" dirty="0"/>
              <a:t>iterations </a:t>
            </a:r>
            <a:r>
              <a:rPr lang="en-US" altLang="ko-KR" dirty="0"/>
              <a:t>over the training </a:t>
            </a:r>
            <a:r>
              <a:rPr lang="en-US" altLang="ko-KR" dirty="0" smtClean="0"/>
              <a:t>examples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each iteration, the </a:t>
            </a:r>
            <a:r>
              <a:rPr lang="en-US" altLang="ko-KR" dirty="0" smtClean="0"/>
              <a:t>training </a:t>
            </a:r>
            <a:r>
              <a:rPr lang="en-US" altLang="ko-KR" dirty="0"/>
              <a:t>procedure is shown in </a:t>
            </a:r>
            <a:r>
              <a:rPr lang="en-US" altLang="ko-KR" b="1" dirty="0"/>
              <a:t>Algorithm 1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9" y="631380"/>
            <a:ext cx="6103899" cy="4322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15" y="4320156"/>
            <a:ext cx="5295034" cy="702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53042" y="2589807"/>
            <a:ext cx="55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Assumption</a:t>
            </a:r>
            <a:endParaRPr lang="en-US" altLang="ko-KR" dirty="0"/>
          </a:p>
          <a:p>
            <a:r>
              <a:rPr lang="en-US" altLang="ko-KR" dirty="0" smtClean="0"/>
              <a:t>event </a:t>
            </a:r>
            <a:r>
              <a:rPr lang="en-US" altLang="ko-KR" dirty="0"/>
              <a:t>tuples in the training set should be given a higher score than corrupted tuples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9610" y="4874154"/>
                <a:ext cx="5151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 set</a:t>
                </a:r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𝑟𝑒𝑔𝑢𝑙𝑎𝑟𝑖𝑧𝑎𝑡𝑖𝑜𝑛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610" y="4874154"/>
                <a:ext cx="515135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6604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6453042" y="4182202"/>
            <a:ext cx="153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Margin Loss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06239" y="5559641"/>
            <a:ext cx="5578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Loss = 0 </a:t>
            </a:r>
            <a:r>
              <a:rPr lang="en-US" altLang="ko-KR" dirty="0" smtClean="0">
                <a:sym typeface="Wingdings" panose="05000000000000000000" pitchFamily="2" charset="2"/>
              </a:rPr>
              <a:t> algorithm continues next tuple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Otherwise, the parameters are updated to minimize the loss using BP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81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Deep Prediction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65707" y="3823544"/>
                <a:ext cx="4697012" cy="176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Feedforward Neural Net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𝑐𝑙𝑠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Hidden layer : Y=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Output layer : 1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{+1,−1}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𝑐𝑙𝑠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𝑐𝑙𝑠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07" y="3823544"/>
                <a:ext cx="4697012" cy="1763431"/>
              </a:xfrm>
              <a:prstGeom prst="rect">
                <a:avLst/>
              </a:prstGeom>
              <a:blipFill rotWithShape="0">
                <a:blip r:embed="rId2"/>
                <a:stretch>
                  <a:fillRect l="-1297" t="-1730" b="-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702" r="3598" b="21927"/>
          <a:stretch/>
        </p:blipFill>
        <p:spPr>
          <a:xfrm>
            <a:off x="195443" y="2190938"/>
            <a:ext cx="6942280" cy="38933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87241"/>
          <a:stretch/>
        </p:blipFill>
        <p:spPr>
          <a:xfrm>
            <a:off x="188463" y="1268318"/>
            <a:ext cx="7570683" cy="636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07079" y="2052438"/>
            <a:ext cx="434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Binary class: Stock price will increase(+1) or decrease(-1)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6011" y="6160435"/>
                <a:ext cx="5511476" cy="63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Input unit(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sz="1600" dirty="0" smtClean="0"/>
                  <a:t>- Averaged </a:t>
                </a:r>
                <a:r>
                  <a:rPr lang="en-US" altLang="ko-KR" sz="1600" dirty="0" err="1" smtClean="0"/>
                  <a:t>embeddings</a:t>
                </a:r>
                <a:r>
                  <a:rPr lang="en-US" altLang="ko-KR" sz="1600" dirty="0" smtClean="0"/>
                  <a:t> of the events on each day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1" y="6160435"/>
                <a:ext cx="5511476" cy="639214"/>
              </a:xfrm>
              <a:prstGeom prst="rect">
                <a:avLst/>
              </a:prstGeom>
              <a:blipFill>
                <a:blip r:embed="rId4"/>
                <a:stretch>
                  <a:fillRect l="-996" t="-5769"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673563" y="3725881"/>
                <a:ext cx="106477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63" y="3725881"/>
                <a:ext cx="1064779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65706" y="2152855"/>
                <a:ext cx="4611071" cy="153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=max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〮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To determine the most representative features globally, we perform a max pooling operation over Q.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06" y="2152855"/>
                <a:ext cx="4611071" cy="1531638"/>
              </a:xfrm>
              <a:prstGeom prst="rect">
                <a:avLst/>
              </a:prstGeom>
              <a:blipFill rotWithShape="0">
                <a:blip r:embed="rId6"/>
                <a:stretch>
                  <a:fillRect l="-1057" t="-2390" b="-5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Experiments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390" y="4191135"/>
            <a:ext cx="116850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Luss</a:t>
            </a:r>
            <a:r>
              <a:rPr lang="en-US" altLang="ko-KR" sz="1600" b="1" dirty="0" smtClean="0"/>
              <a:t> and </a:t>
            </a:r>
            <a:r>
              <a:rPr lang="en-US" altLang="ko-KR" sz="1600" b="1" dirty="0" err="1" smtClean="0"/>
              <a:t>d’Aspermond</a:t>
            </a:r>
            <a:r>
              <a:rPr lang="en-US" altLang="ko-KR" sz="1600" b="1" dirty="0" smtClean="0"/>
              <a:t> : </a:t>
            </a:r>
            <a:r>
              <a:rPr lang="en-US" altLang="ko-KR" sz="1600" dirty="0" smtClean="0"/>
              <a:t> Using bags of words to represent news and constructing the prediction model by using SVM</a:t>
            </a:r>
          </a:p>
          <a:p>
            <a:endParaRPr lang="en-US" altLang="ko-KR" sz="500" dirty="0" smtClean="0"/>
          </a:p>
          <a:p>
            <a:r>
              <a:rPr lang="en-US" altLang="ko-KR" sz="1600" b="1" dirty="0" smtClean="0"/>
              <a:t>WB-NN :</a:t>
            </a:r>
            <a:r>
              <a:rPr lang="en-US" altLang="ko-KR" sz="1600" dirty="0" smtClean="0"/>
              <a:t> Word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input and standard </a:t>
            </a:r>
            <a:r>
              <a:rPr lang="en-US" altLang="ko-KR" sz="1600" dirty="0" smtClean="0"/>
              <a:t>neural network </a:t>
            </a:r>
            <a:r>
              <a:rPr lang="en-US" altLang="ko-KR" sz="1600" dirty="0"/>
              <a:t>prediction </a:t>
            </a:r>
            <a:r>
              <a:rPr lang="en-US" altLang="ko-KR" sz="1600" dirty="0" smtClean="0"/>
              <a:t>model </a:t>
            </a:r>
            <a:r>
              <a:rPr lang="en-US" altLang="ko-KR" sz="1600" dirty="0"/>
              <a:t>(Ding et al. 2014</a:t>
            </a:r>
            <a:r>
              <a:rPr lang="en-US" altLang="ko-KR" sz="16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1600" b="1" dirty="0" smtClean="0"/>
              <a:t>WB-CNN : </a:t>
            </a:r>
            <a:r>
              <a:rPr lang="en-US" altLang="ko-KR" sz="1600" dirty="0" smtClean="0"/>
              <a:t>Word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input and </a:t>
            </a:r>
            <a:r>
              <a:rPr lang="en-US" altLang="ko-KR" sz="1600" dirty="0" smtClean="0"/>
              <a:t>convolutional neural </a:t>
            </a:r>
            <a:r>
              <a:rPr lang="en-US" altLang="ko-KR" sz="1600" dirty="0"/>
              <a:t>network prediction model (this paper</a:t>
            </a:r>
            <a:r>
              <a:rPr lang="en-US" altLang="ko-KR" sz="16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1600" b="1" dirty="0" smtClean="0"/>
              <a:t>E-CNN : </a:t>
            </a:r>
            <a:r>
              <a:rPr lang="en-US" altLang="ko-KR" sz="1600" dirty="0" smtClean="0"/>
              <a:t>Structured </a:t>
            </a:r>
            <a:r>
              <a:rPr lang="en-US" altLang="ko-KR" sz="1600" dirty="0"/>
              <a:t>events tuple </a:t>
            </a:r>
            <a:r>
              <a:rPr lang="en-US" altLang="ko-KR" sz="1600" dirty="0" smtClean="0"/>
              <a:t>input </a:t>
            </a:r>
            <a:r>
              <a:rPr lang="en-US" altLang="ko-KR" sz="1600" dirty="0"/>
              <a:t>(Ding et al. 2014)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convolutional neural network prediction model (</a:t>
            </a:r>
            <a:r>
              <a:rPr lang="en-US" altLang="ko-KR" sz="1600" dirty="0" smtClean="0"/>
              <a:t>this paper);</a:t>
            </a:r>
          </a:p>
          <a:p>
            <a:endParaRPr lang="en-US" altLang="ko-KR" sz="500" dirty="0"/>
          </a:p>
          <a:p>
            <a:r>
              <a:rPr lang="en-US" altLang="ko-KR" sz="1600" b="1" dirty="0" smtClean="0"/>
              <a:t>EB-NN : </a:t>
            </a:r>
            <a:r>
              <a:rPr lang="en-US" altLang="ko-KR" sz="1600" dirty="0" smtClean="0"/>
              <a:t>Event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input (this paper) and </a:t>
            </a:r>
            <a:r>
              <a:rPr lang="en-US" altLang="ko-KR" sz="1600" dirty="0" smtClean="0"/>
              <a:t>standard </a:t>
            </a:r>
            <a:r>
              <a:rPr lang="en-US" altLang="ko-KR" sz="1600" dirty="0"/>
              <a:t>neural network prediction </a:t>
            </a:r>
            <a:r>
              <a:rPr lang="en-US" altLang="ko-KR" sz="1600" dirty="0" smtClean="0"/>
              <a:t>model</a:t>
            </a:r>
            <a:r>
              <a:rPr lang="en-US" altLang="ko-KR" sz="1600" dirty="0"/>
              <a:t> (Ding et al. 2014</a:t>
            </a:r>
            <a:r>
              <a:rPr lang="en-US" altLang="ko-KR" sz="16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1600" b="1" dirty="0" smtClean="0"/>
              <a:t>EB-CNN : </a:t>
            </a:r>
            <a:r>
              <a:rPr lang="en-US" altLang="ko-KR" sz="1600" dirty="0" smtClean="0"/>
              <a:t>Event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input and </a:t>
            </a:r>
            <a:r>
              <a:rPr lang="en-US" altLang="ko-KR" sz="1600" dirty="0" smtClean="0"/>
              <a:t>convolutional neural </a:t>
            </a:r>
            <a:r>
              <a:rPr lang="en-US" altLang="ko-KR" sz="1600" dirty="0"/>
              <a:t>network prediction model (this paper</a:t>
            </a:r>
            <a:r>
              <a:rPr lang="en-US" altLang="ko-KR" sz="1600" dirty="0" smtClean="0"/>
              <a:t>).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50" y="1217629"/>
            <a:ext cx="4757448" cy="17687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389" y="3821803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Baselines and Proposed 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390" y="571298"/>
            <a:ext cx="1072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Experimental settings</a:t>
            </a:r>
          </a:p>
          <a:p>
            <a:r>
              <a:rPr lang="en-US" altLang="ko-KR" dirty="0" smtClean="0"/>
              <a:t>Financial news from Reuters and Bloomberg : 2006.10.~ 2013.11. released by Ding et al. [2014]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076" y="2978808"/>
            <a:ext cx="1072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Predicting S&amp;P500 index, its individual stocks</a:t>
            </a:r>
          </a:p>
          <a:p>
            <a:r>
              <a:rPr lang="en-US" altLang="ko-KR" dirty="0" smtClean="0"/>
              <a:t>Evaluation </a:t>
            </a:r>
            <a:r>
              <a:rPr lang="en-US" altLang="ko-KR" dirty="0"/>
              <a:t>: the standard measure of accuracy (</a:t>
            </a:r>
            <a:r>
              <a:rPr lang="en-US" altLang="ko-KR" dirty="0" err="1"/>
              <a:t>Acc</a:t>
            </a:r>
            <a:r>
              <a:rPr lang="en-US" altLang="ko-KR" dirty="0"/>
              <a:t>) and Matthews </a:t>
            </a:r>
            <a:r>
              <a:rPr lang="en-US" altLang="ko-KR" dirty="0" smtClean="0"/>
              <a:t>Correlation Coefficient </a:t>
            </a:r>
            <a:r>
              <a:rPr lang="en-US" altLang="ko-KR" dirty="0"/>
              <a:t>(MCC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4.3 Development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50" y="615955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S&amp;P 500 Index prediction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52" y="184339"/>
            <a:ext cx="5801751" cy="3036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124" y="3384198"/>
            <a:ext cx="1168506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1) Comparison between the word-embedding-based </a:t>
            </a:r>
            <a:r>
              <a:rPr lang="en-US" altLang="ko-KR" sz="1600" dirty="0" smtClean="0"/>
              <a:t>models </a:t>
            </a:r>
            <a:r>
              <a:rPr lang="en-US" altLang="ko-KR" sz="1600" dirty="0"/>
              <a:t>and event-embedding-based models (e.g. WB-NN vs </a:t>
            </a:r>
            <a:r>
              <a:rPr lang="en-US" altLang="ko-KR" sz="1600" dirty="0" smtClean="0"/>
              <a:t>EB-NN </a:t>
            </a:r>
            <a:r>
              <a:rPr lang="en-US" altLang="ko-KR" sz="1600" dirty="0"/>
              <a:t>and WB-CNN vs EB-CNN) confirms our previous </a:t>
            </a:r>
            <a:r>
              <a:rPr lang="en-US" altLang="ko-KR" sz="1600" dirty="0" smtClean="0"/>
              <a:t>conclusion </a:t>
            </a:r>
            <a:r>
              <a:rPr lang="en-US" altLang="ko-KR" sz="1600" dirty="0"/>
              <a:t>[Ding et al., 2014]: </a:t>
            </a:r>
            <a:r>
              <a:rPr lang="en-US" altLang="ko-KR" sz="1600" b="1" dirty="0" smtClean="0"/>
              <a:t>Events </a:t>
            </a:r>
            <a:r>
              <a:rPr lang="en-US" altLang="ko-KR" sz="1600" b="1" dirty="0"/>
              <a:t>are better features than</a:t>
            </a:r>
          </a:p>
          <a:p>
            <a:r>
              <a:rPr lang="en-US" altLang="ko-KR" sz="1600" b="1" dirty="0"/>
              <a:t>words for stock market prediction</a:t>
            </a:r>
            <a:r>
              <a:rPr lang="en-US" altLang="ko-KR" sz="1600" b="1" dirty="0" smtClean="0"/>
              <a:t>.</a:t>
            </a:r>
          </a:p>
          <a:p>
            <a:endParaRPr lang="en-US" altLang="ko-KR" sz="500" b="1" dirty="0"/>
          </a:p>
          <a:p>
            <a:r>
              <a:rPr lang="en-US" altLang="ko-KR" sz="1600" dirty="0"/>
              <a:t>(2) </a:t>
            </a:r>
            <a:r>
              <a:rPr lang="en-US" altLang="ko-KR" sz="1600" b="1" dirty="0" smtClean="0"/>
              <a:t>Event embedding is useful for the task of stock market prediction.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Given the same prediction model (CNN or NN),</a:t>
            </a:r>
          </a:p>
          <a:p>
            <a:r>
              <a:rPr lang="en-US" altLang="ko-KR" sz="1600" dirty="0"/>
              <a:t>the event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based methods (EB-NN and EB-CNN</a:t>
            </a:r>
            <a:r>
              <a:rPr lang="en-US" altLang="ko-KR" sz="1600" dirty="0" smtClean="0"/>
              <a:t>) achieve </a:t>
            </a:r>
            <a:r>
              <a:rPr lang="en-US" altLang="ko-KR" sz="1600" dirty="0"/>
              <a:t>consistently better performance than the </a:t>
            </a:r>
            <a:r>
              <a:rPr lang="en-US" altLang="ko-KR" sz="1600" dirty="0" smtClean="0"/>
              <a:t>events-based methods </a:t>
            </a:r>
            <a:r>
              <a:rPr lang="en-US" altLang="ko-KR" sz="1600" dirty="0"/>
              <a:t>(E-NN and E-CNN). </a:t>
            </a:r>
            <a:endParaRPr lang="en-US" altLang="ko-KR" sz="1600" dirty="0" smtClean="0"/>
          </a:p>
          <a:p>
            <a:r>
              <a:rPr lang="en-US" altLang="ko-KR" sz="1600" dirty="0"/>
              <a:t>	- First, </a:t>
            </a:r>
            <a:r>
              <a:rPr lang="en-US" altLang="ko-KR" sz="1600" u="sng" dirty="0"/>
              <a:t>low-dimensional dense </a:t>
            </a:r>
            <a:r>
              <a:rPr lang="en-US" altLang="ko-KR" sz="1600" dirty="0"/>
              <a:t>vector can </a:t>
            </a:r>
            <a:r>
              <a:rPr lang="en-US" altLang="ko-KR" sz="1600" dirty="0" smtClean="0"/>
              <a:t>effectively </a:t>
            </a:r>
            <a:r>
              <a:rPr lang="en-US" altLang="ko-KR" sz="1600" dirty="0"/>
              <a:t>alleviate the problem of feature sparsity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- Second, we can learn deeper semantic relations </a:t>
            </a:r>
            <a:r>
              <a:rPr lang="en-US" altLang="ko-KR" sz="1600" dirty="0" smtClean="0"/>
              <a:t>between </a:t>
            </a:r>
            <a:r>
              <a:rPr lang="en-US" altLang="ko-KR" sz="1600" u="sng" dirty="0" smtClean="0"/>
              <a:t>event </a:t>
            </a:r>
            <a:r>
              <a:rPr lang="en-US" altLang="ko-KR" sz="1600" u="sng" dirty="0" err="1"/>
              <a:t>embeddings</a:t>
            </a:r>
            <a:r>
              <a:rPr lang="en-US" altLang="ko-KR" sz="1600" dirty="0"/>
              <a:t>, by modeling the semantic </a:t>
            </a:r>
            <a:r>
              <a:rPr lang="en-US" altLang="ko-KR" sz="1600" dirty="0" smtClean="0"/>
              <a:t>	compositionality </a:t>
            </a:r>
            <a:r>
              <a:rPr lang="en-US" altLang="ko-KR" sz="1600" dirty="0"/>
              <a:t>over word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500" dirty="0" smtClean="0"/>
          </a:p>
          <a:p>
            <a:r>
              <a:rPr lang="en-US" altLang="ko-KR" sz="1600" dirty="0" smtClean="0"/>
              <a:t>(3</a:t>
            </a:r>
            <a:r>
              <a:rPr lang="en-US" altLang="ko-KR" sz="1600" dirty="0"/>
              <a:t>) </a:t>
            </a:r>
            <a:r>
              <a:rPr lang="en-US" altLang="ko-KR" sz="1600" b="1" dirty="0"/>
              <a:t>CNN-based prediction models are more powerful </a:t>
            </a:r>
            <a:r>
              <a:rPr lang="en-US" altLang="ko-KR" sz="1600" b="1" dirty="0" smtClean="0"/>
              <a:t>than NN-based </a:t>
            </a:r>
            <a:r>
              <a:rPr lang="en-US" altLang="ko-KR" sz="1600" b="1" dirty="0"/>
              <a:t>prediction models</a:t>
            </a:r>
            <a:r>
              <a:rPr lang="en-US" altLang="ko-KR" sz="1600" dirty="0"/>
              <a:t> (e.g. WB-CNN vs WB-NN</a:t>
            </a:r>
            <a:r>
              <a:rPr lang="en-US" altLang="ko-KR" sz="1600" dirty="0" smtClean="0"/>
              <a:t>, EB-CNN </a:t>
            </a:r>
            <a:r>
              <a:rPr lang="en-US" altLang="ko-KR" sz="1600" dirty="0"/>
              <a:t>vs EB-NN, and E-CNN vs E-NN). This is </a:t>
            </a:r>
            <a:r>
              <a:rPr lang="en-US" altLang="ko-KR" sz="1600" dirty="0" smtClean="0"/>
              <a:t>mainly because </a:t>
            </a:r>
            <a:r>
              <a:rPr lang="en-US" altLang="ko-KR" sz="1600" dirty="0"/>
              <a:t>CNN can </a:t>
            </a:r>
            <a:r>
              <a:rPr lang="en-US" altLang="ko-KR" sz="1600" dirty="0" err="1"/>
              <a:t>quantitively</a:t>
            </a:r>
            <a:r>
              <a:rPr lang="en-US" altLang="ko-KR" sz="1600" dirty="0"/>
              <a:t> analyze the influence of </a:t>
            </a:r>
            <a:r>
              <a:rPr lang="en-US" altLang="ko-KR" sz="1600" dirty="0" smtClean="0"/>
              <a:t>the history </a:t>
            </a:r>
            <a:r>
              <a:rPr lang="en-US" altLang="ko-KR" sz="1600" dirty="0"/>
              <a:t>events over longer terms, and can extract the </a:t>
            </a:r>
            <a:r>
              <a:rPr lang="en-US" altLang="ko-KR" sz="1600" dirty="0" smtClean="0"/>
              <a:t>most representative </a:t>
            </a:r>
            <a:r>
              <a:rPr lang="en-US" altLang="ko-KR" sz="1600" dirty="0"/>
              <a:t>feature vector for the prediction </a:t>
            </a:r>
            <a:r>
              <a:rPr lang="en-US" altLang="ko-KR" sz="1600" dirty="0" smtClean="0"/>
              <a:t>model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6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4.3 Development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50" y="615955"/>
            <a:ext cx="74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Individual stock prediction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322" y="4688926"/>
            <a:ext cx="11685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Our </a:t>
            </a:r>
            <a:r>
              <a:rPr lang="en-US" altLang="ko-KR" sz="1600" dirty="0"/>
              <a:t>model achieves </a:t>
            </a:r>
            <a:r>
              <a:rPr lang="en-US" altLang="ko-KR" sz="1600" b="1" dirty="0"/>
              <a:t>consistently better </a:t>
            </a:r>
            <a:r>
              <a:rPr lang="en-US" altLang="ko-KR" sz="1600" b="1" dirty="0" smtClean="0"/>
              <a:t>performance</a:t>
            </a:r>
            <a:r>
              <a:rPr lang="en-US" altLang="ko-KR" sz="1600" dirty="0" smtClean="0"/>
              <a:t> compared </a:t>
            </a:r>
            <a:r>
              <a:rPr lang="en-US" altLang="ko-KR" sz="1600" dirty="0"/>
              <a:t>to the baseline methods, on both individual </a:t>
            </a:r>
            <a:r>
              <a:rPr lang="en-US" altLang="ko-KR" sz="1600" dirty="0" smtClean="0"/>
              <a:t>stock prediction </a:t>
            </a:r>
            <a:r>
              <a:rPr lang="en-US" altLang="ko-KR" sz="1600" dirty="0"/>
              <a:t>and S&amp;P 500 index prediction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Our </a:t>
            </a:r>
            <a:r>
              <a:rPr lang="en-US" altLang="ko-KR" sz="1600" dirty="0"/>
              <a:t>model achieves relatively </a:t>
            </a:r>
            <a:r>
              <a:rPr lang="en-US" altLang="ko-KR" sz="1600" b="1" dirty="0"/>
              <a:t>higher improvements </a:t>
            </a:r>
            <a:r>
              <a:rPr lang="en-US" altLang="ko-KR" sz="1600" b="1" dirty="0" smtClean="0"/>
              <a:t>on those </a:t>
            </a:r>
            <a:r>
              <a:rPr lang="en-US" altLang="ko-KR" sz="1600" b="1" dirty="0"/>
              <a:t>lower fortune ranking companies, for which fewer </a:t>
            </a:r>
            <a:r>
              <a:rPr lang="en-US" altLang="ko-KR" sz="1600" b="1" dirty="0" smtClean="0"/>
              <a:t>news are </a:t>
            </a:r>
            <a:r>
              <a:rPr lang="en-US" altLang="ko-KR" sz="1600" b="1" dirty="0"/>
              <a:t>available.</a:t>
            </a:r>
            <a:r>
              <a:rPr lang="en-US" altLang="ko-KR" sz="1600" dirty="0"/>
              <a:t> For the baseline methods, the prediction </a:t>
            </a:r>
            <a:r>
              <a:rPr lang="en-US" altLang="ko-KR" sz="1600" dirty="0" smtClean="0"/>
              <a:t>results of </a:t>
            </a:r>
            <a:r>
              <a:rPr lang="en-US" altLang="ko-KR" sz="1600" dirty="0"/>
              <a:t>low-ranking companies dramatically </a:t>
            </a:r>
            <a:r>
              <a:rPr lang="en-US" altLang="ko-KR" sz="1600" dirty="0" smtClean="0"/>
              <a:t>decrease. However, our </a:t>
            </a:r>
            <a:r>
              <a:rPr lang="en-US" altLang="ko-KR" sz="1600" dirty="0"/>
              <a:t>model considers the diminishing influence of </a:t>
            </a:r>
            <a:r>
              <a:rPr lang="en-US" altLang="ko-KR" sz="1600" dirty="0" smtClean="0"/>
              <a:t>monthly news </a:t>
            </a:r>
            <a:r>
              <a:rPr lang="en-US" altLang="ko-KR" sz="1600" dirty="0"/>
              <a:t>and weekly news, which are important features for </a:t>
            </a:r>
            <a:r>
              <a:rPr lang="en-US" altLang="ko-KR" sz="1600" dirty="0" smtClean="0"/>
              <a:t>individual </a:t>
            </a:r>
            <a:r>
              <a:rPr lang="en-US" altLang="ko-KR" sz="1600" dirty="0"/>
              <a:t>stock prediction. Hence, even without daily news, </a:t>
            </a:r>
            <a:r>
              <a:rPr lang="en-US" altLang="ko-KR" sz="1600" dirty="0" smtClean="0"/>
              <a:t>our model </a:t>
            </a:r>
            <a:r>
              <a:rPr lang="en-US" altLang="ko-KR" sz="1600" dirty="0"/>
              <a:t>can also give relatively accurate prediction results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3792"/>
          <a:stretch/>
        </p:blipFill>
        <p:spPr>
          <a:xfrm>
            <a:off x="531401" y="1216237"/>
            <a:ext cx="11364913" cy="3472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92303"/>
          <a:stretch/>
        </p:blipFill>
        <p:spPr>
          <a:xfrm>
            <a:off x="640820" y="1072163"/>
            <a:ext cx="11364913" cy="3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1404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</cp:revision>
  <dcterms:created xsi:type="dcterms:W3CDTF">2021-07-28T12:24:57Z</dcterms:created>
  <dcterms:modified xsi:type="dcterms:W3CDTF">2021-08-02T14:01:46Z</dcterms:modified>
</cp:coreProperties>
</file>