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74" r:id="rId4"/>
    <p:sldId id="273" r:id="rId5"/>
    <p:sldId id="275" r:id="rId6"/>
    <p:sldId id="276" r:id="rId7"/>
    <p:sldId id="277" r:id="rId8"/>
    <p:sldId id="278" r:id="rId9"/>
    <p:sldId id="281" r:id="rId10"/>
    <p:sldId id="279" r:id="rId11"/>
    <p:sldId id="280" r:id="rId12"/>
    <p:sldId id="282" r:id="rId13"/>
    <p:sldId id="283" r:id="rId14"/>
    <p:sldId id="284"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B8DF9FB3-E9EF-4F44-A9BA-962C6A828EE9}" type="datetimeFigureOut">
              <a:rPr lang="ko-KR" altLang="en-US" smtClean="0"/>
              <a:t>2021-08-14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367353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8DF9FB3-E9EF-4F44-A9BA-962C6A828EE9}" type="datetimeFigureOut">
              <a:rPr lang="ko-KR" altLang="en-US" smtClean="0"/>
              <a:t>2021-08-14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109737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8DF9FB3-E9EF-4F44-A9BA-962C6A828EE9}" type="datetimeFigureOut">
              <a:rPr lang="ko-KR" altLang="en-US" smtClean="0"/>
              <a:t>2021-08-14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271181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8DF9FB3-E9EF-4F44-A9BA-962C6A828EE9}" type="datetimeFigureOut">
              <a:rPr lang="ko-KR" altLang="en-US" smtClean="0"/>
              <a:t>2021-08-14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10088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B8DF9FB3-E9EF-4F44-A9BA-962C6A828EE9}" type="datetimeFigureOut">
              <a:rPr lang="ko-KR" altLang="en-US" smtClean="0"/>
              <a:t>2021-08-14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40937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B8DF9FB3-E9EF-4F44-A9BA-962C6A828EE9}" type="datetimeFigureOut">
              <a:rPr lang="ko-KR" altLang="en-US" smtClean="0"/>
              <a:t>2021-08-14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353571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B8DF9FB3-E9EF-4F44-A9BA-962C6A828EE9}" type="datetimeFigureOut">
              <a:rPr lang="ko-KR" altLang="en-US" smtClean="0"/>
              <a:t>2021-08-14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675910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B8DF9FB3-E9EF-4F44-A9BA-962C6A828EE9}" type="datetimeFigureOut">
              <a:rPr lang="ko-KR" altLang="en-US" smtClean="0"/>
              <a:t>2021-08-14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105010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B8DF9FB3-E9EF-4F44-A9BA-962C6A828EE9}" type="datetimeFigureOut">
              <a:rPr lang="ko-KR" altLang="en-US" smtClean="0"/>
              <a:t>2021-08-14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285942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B8DF9FB3-E9EF-4F44-A9BA-962C6A828EE9}" type="datetimeFigureOut">
              <a:rPr lang="ko-KR" altLang="en-US" smtClean="0"/>
              <a:t>2021-08-14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64570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B8DF9FB3-E9EF-4F44-A9BA-962C6A828EE9}" type="datetimeFigureOut">
              <a:rPr lang="ko-KR" altLang="en-US" smtClean="0"/>
              <a:t>2021-08-14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393377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F9FB3-E9EF-4F44-A9BA-962C6A828EE9}" type="datetimeFigureOut">
              <a:rPr lang="ko-KR" altLang="en-US" smtClean="0"/>
              <a:t>2021-08-14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54A2E-71F1-4004-82A1-1A4CBA3AE316}" type="slidenum">
              <a:rPr lang="ko-KR" altLang="en-US" smtClean="0"/>
              <a:t>‹#›</a:t>
            </a:fld>
            <a:endParaRPr lang="ko-KR" altLang="en-US"/>
          </a:p>
        </p:txBody>
      </p:sp>
    </p:spTree>
    <p:extLst>
      <p:ext uri="{BB962C8B-B14F-4D97-AF65-F5344CB8AC3E}">
        <p14:creationId xmlns:p14="http://schemas.microsoft.com/office/powerpoint/2010/main" val="2336889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dnuggets.com/2018/12/machine-learning-explainability-interpretability-ai.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80010" y="2161275"/>
            <a:ext cx="10723419" cy="2585323"/>
          </a:xfrm>
          <a:prstGeom prst="rect">
            <a:avLst/>
          </a:prstGeom>
          <a:noFill/>
          <a:ln w="28575">
            <a:noFill/>
            <a:prstDash val="dash"/>
          </a:ln>
        </p:spPr>
        <p:txBody>
          <a:bodyPr wrap="square" rtlCol="0">
            <a:spAutoFit/>
          </a:bodyPr>
          <a:lstStyle/>
          <a:p>
            <a:r>
              <a:rPr lang="en-US" altLang="ko-KR" dirty="0" smtClean="0"/>
              <a:t>Although ”black box” models such as Artificial Neural Networks, Support Vector Machines, and Ensemble Approaches continue to show superior performance in many disciplines, their adoption in the sensitive disciplines (e.g., finance, healthcare) is questionable due to </a:t>
            </a:r>
            <a:r>
              <a:rPr lang="en-US" altLang="ko-KR" b="1" dirty="0" smtClean="0"/>
              <a:t>the lack of interpretability and </a:t>
            </a:r>
            <a:r>
              <a:rPr lang="en-US" altLang="ko-KR" b="1" dirty="0" err="1" smtClean="0"/>
              <a:t>explainability</a:t>
            </a:r>
            <a:r>
              <a:rPr lang="en-US" altLang="ko-KR" b="1" dirty="0" smtClean="0"/>
              <a:t> of the model.</a:t>
            </a:r>
          </a:p>
          <a:p>
            <a:endParaRPr lang="en-US" altLang="ko-KR" b="1" dirty="0" smtClean="0"/>
          </a:p>
          <a:p>
            <a:r>
              <a:rPr lang="en-US" altLang="ko-KR" b="1" dirty="0" smtClean="0">
                <a:sym typeface="Wingdings" panose="05000000000000000000" pitchFamily="2" charset="2"/>
              </a:rPr>
              <a:t> In this work, we demonstrate a way to collect and infuse domain knowledge into a "black box" model for bankruptcy prediction. </a:t>
            </a:r>
            <a:r>
              <a:rPr lang="en-US" altLang="ko-KR" dirty="0" smtClean="0">
                <a:sym typeface="Wingdings" panose="05000000000000000000" pitchFamily="2" charset="2"/>
              </a:rPr>
              <a:t>Our understanding from the experiments reveals that infused domain knowledge makes the output from the black box model more interpretable and explainable.</a:t>
            </a:r>
            <a:endParaRPr lang="en-US" altLang="ko-KR" dirty="0"/>
          </a:p>
        </p:txBody>
      </p:sp>
      <p:sp>
        <p:nvSpPr>
          <p:cNvPr id="2" name="직사각형 1"/>
          <p:cNvSpPr/>
          <p:nvPr/>
        </p:nvSpPr>
        <p:spPr>
          <a:xfrm>
            <a:off x="551688" y="699623"/>
            <a:ext cx="11180064" cy="646331"/>
          </a:xfrm>
          <a:prstGeom prst="rect">
            <a:avLst/>
          </a:prstGeom>
        </p:spPr>
        <p:txBody>
          <a:bodyPr wrap="square">
            <a:spAutoFit/>
          </a:bodyPr>
          <a:lstStyle/>
          <a:p>
            <a:pPr algn="ctr"/>
            <a:r>
              <a:rPr lang="en-US" altLang="ko-KR" b="1" dirty="0">
                <a:solidFill>
                  <a:schemeClr val="accent1">
                    <a:lumMod val="75000"/>
                  </a:schemeClr>
                </a:solidFill>
              </a:rPr>
              <a:t>Islam, Sheikh </a:t>
            </a:r>
            <a:r>
              <a:rPr lang="en-US" altLang="ko-KR" b="1" dirty="0" err="1">
                <a:solidFill>
                  <a:schemeClr val="accent1">
                    <a:lumMod val="75000"/>
                  </a:schemeClr>
                </a:solidFill>
              </a:rPr>
              <a:t>Rabiul</a:t>
            </a:r>
            <a:r>
              <a:rPr lang="en-US" altLang="ko-KR" b="1" dirty="0">
                <a:solidFill>
                  <a:schemeClr val="accent1">
                    <a:lumMod val="75000"/>
                  </a:schemeClr>
                </a:solidFill>
              </a:rPr>
              <a:t>, et al. "Infusing domain knowledge in AI-based" black box" models for better </a:t>
            </a:r>
            <a:r>
              <a:rPr lang="en-US" altLang="ko-KR" b="1" dirty="0" err="1">
                <a:solidFill>
                  <a:schemeClr val="accent1">
                    <a:lumMod val="75000"/>
                  </a:schemeClr>
                </a:solidFill>
              </a:rPr>
              <a:t>explainability</a:t>
            </a:r>
            <a:r>
              <a:rPr lang="en-US" altLang="ko-KR" b="1" dirty="0">
                <a:solidFill>
                  <a:schemeClr val="accent1">
                    <a:lumMod val="75000"/>
                  </a:schemeClr>
                </a:solidFill>
              </a:rPr>
              <a:t> with application in bankruptcy prediction." </a:t>
            </a:r>
            <a:r>
              <a:rPr lang="en-US" altLang="ko-KR" b="1" i="1" dirty="0" err="1">
                <a:solidFill>
                  <a:schemeClr val="accent1">
                    <a:lumMod val="75000"/>
                  </a:schemeClr>
                </a:solidFill>
              </a:rPr>
              <a:t>arXiv</a:t>
            </a:r>
            <a:r>
              <a:rPr lang="en-US" altLang="ko-KR" b="1" i="1" dirty="0">
                <a:solidFill>
                  <a:schemeClr val="accent1">
                    <a:lumMod val="75000"/>
                  </a:schemeClr>
                </a:solidFill>
              </a:rPr>
              <a:t> preprint arXiv:1905.11474</a:t>
            </a:r>
            <a:r>
              <a:rPr lang="en-US" altLang="ko-KR" b="1" dirty="0">
                <a:solidFill>
                  <a:schemeClr val="accent1">
                    <a:lumMod val="75000"/>
                  </a:schemeClr>
                </a:solidFill>
              </a:rPr>
              <a:t> (2019).</a:t>
            </a:r>
            <a:endParaRPr lang="ko-KR" altLang="en-US" b="1" dirty="0">
              <a:solidFill>
                <a:schemeClr val="accent1">
                  <a:lumMod val="75000"/>
                </a:schemeClr>
              </a:solidFill>
            </a:endParaRPr>
          </a:p>
        </p:txBody>
      </p:sp>
      <p:sp>
        <p:nvSpPr>
          <p:cNvPr id="3" name="모서리가 둥근 직사각형 2"/>
          <p:cNvSpPr/>
          <p:nvPr/>
        </p:nvSpPr>
        <p:spPr>
          <a:xfrm>
            <a:off x="666945" y="1986739"/>
            <a:ext cx="10774139" cy="2942705"/>
          </a:xfrm>
          <a:prstGeom prst="roundRect">
            <a:avLst/>
          </a:prstGeom>
          <a:noFill/>
          <a:ln w="2857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692304" y="5155735"/>
            <a:ext cx="10723419" cy="1384995"/>
          </a:xfrm>
          <a:prstGeom prst="rect">
            <a:avLst/>
          </a:prstGeom>
          <a:noFill/>
          <a:ln w="28575">
            <a:noFill/>
            <a:prstDash val="dash"/>
          </a:ln>
        </p:spPr>
        <p:txBody>
          <a:bodyPr wrap="square" rtlCol="0">
            <a:spAutoFit/>
          </a:bodyPr>
          <a:lstStyle/>
          <a:p>
            <a:pPr marL="285750" indent="-285750">
              <a:buFont typeface="Wingdings" panose="05000000000000000000" pitchFamily="2" charset="2"/>
              <a:buChar char="ü"/>
            </a:pPr>
            <a:r>
              <a:rPr lang="en-US" altLang="ko-KR" sz="1400" b="1" dirty="0" err="1"/>
              <a:t>Explainability</a:t>
            </a:r>
            <a:r>
              <a:rPr lang="en-US" altLang="ko-KR" sz="1400" dirty="0" smtClean="0"/>
              <a:t>: </a:t>
            </a:r>
            <a:r>
              <a:rPr lang="ko-KR" altLang="en-US" sz="1400" dirty="0" err="1" smtClean="0"/>
              <a:t>머신러닝이나</a:t>
            </a:r>
            <a:r>
              <a:rPr lang="ko-KR" altLang="en-US" sz="1400" dirty="0" smtClean="0"/>
              <a:t> </a:t>
            </a:r>
            <a:r>
              <a:rPr lang="ko-KR" altLang="en-US" sz="1400" dirty="0" err="1"/>
              <a:t>딥러닝</a:t>
            </a:r>
            <a:r>
              <a:rPr lang="ko-KR" altLang="en-US" sz="1400" dirty="0"/>
              <a:t> 시스템의 내부 </a:t>
            </a:r>
            <a:r>
              <a:rPr lang="ko-KR" altLang="en-US" sz="1400" dirty="0" err="1"/>
              <a:t>매커니즘을</a:t>
            </a:r>
            <a:r>
              <a:rPr lang="ko-KR" altLang="en-US" sz="1400" dirty="0"/>
              <a:t> 인간 용어로 설명할 수 있는 정도</a:t>
            </a:r>
            <a:r>
              <a:rPr lang="en-US" altLang="ko-KR" sz="1400" dirty="0"/>
              <a:t>. </a:t>
            </a:r>
            <a:r>
              <a:rPr lang="ko-KR" altLang="en-US" sz="1400" dirty="0"/>
              <a:t>무슨 일이 일어나고 있는지 </a:t>
            </a:r>
            <a:endParaRPr lang="en-US" altLang="ko-KR" sz="1400" dirty="0" smtClean="0"/>
          </a:p>
          <a:p>
            <a:r>
              <a:rPr lang="en-US" altLang="ko-KR" sz="1400" dirty="0"/>
              <a:t> </a:t>
            </a:r>
            <a:r>
              <a:rPr lang="en-US" altLang="ko-KR" sz="1400" dirty="0" smtClean="0"/>
              <a:t>                       </a:t>
            </a:r>
            <a:r>
              <a:rPr lang="ko-KR" altLang="en-US" sz="1400" dirty="0" smtClean="0"/>
              <a:t>설명할 </a:t>
            </a:r>
            <a:r>
              <a:rPr lang="ko-KR" altLang="en-US" sz="1400" dirty="0"/>
              <a:t>수 있는 능력</a:t>
            </a:r>
            <a:r>
              <a:rPr lang="en-US" altLang="ko-KR" sz="1400" dirty="0" smtClean="0"/>
              <a:t>.</a:t>
            </a:r>
            <a:endParaRPr lang="ko-KR" altLang="en-US" sz="1400" dirty="0"/>
          </a:p>
          <a:p>
            <a:pPr marL="285750" indent="-285750">
              <a:buFont typeface="Wingdings" panose="05000000000000000000" pitchFamily="2" charset="2"/>
              <a:buChar char="ü"/>
            </a:pPr>
            <a:r>
              <a:rPr lang="en-US" altLang="ko-KR" sz="1400" b="1" dirty="0"/>
              <a:t>Interpretability</a:t>
            </a:r>
            <a:r>
              <a:rPr lang="en-US" altLang="ko-KR" sz="1400" dirty="0" smtClean="0"/>
              <a:t>:</a:t>
            </a:r>
            <a:r>
              <a:rPr lang="ko-KR" altLang="en-US" sz="1400" dirty="0" smtClean="0"/>
              <a:t>시스템 </a:t>
            </a:r>
            <a:r>
              <a:rPr lang="ko-KR" altLang="en-US" sz="1400" dirty="0"/>
              <a:t>내에서 원인과 결과를 관찰할 수 있는 정도</a:t>
            </a:r>
            <a:r>
              <a:rPr lang="en-US" altLang="ko-KR" sz="1400" dirty="0"/>
              <a:t>. </a:t>
            </a:r>
            <a:r>
              <a:rPr lang="ko-KR" altLang="en-US" sz="1400" dirty="0"/>
              <a:t>입력 또는 알고리즘 </a:t>
            </a:r>
            <a:r>
              <a:rPr lang="ko-KR" altLang="en-US" sz="1400" dirty="0" err="1"/>
              <a:t>파라미터의</a:t>
            </a:r>
            <a:r>
              <a:rPr lang="ko-KR" altLang="en-US" sz="1400" dirty="0"/>
              <a:t> 변경에 따라 어떤 상황이 </a:t>
            </a:r>
            <a:endParaRPr lang="en-US" altLang="ko-KR" sz="1400" dirty="0" smtClean="0"/>
          </a:p>
          <a:p>
            <a:r>
              <a:rPr lang="en-US" altLang="ko-KR" sz="1400" dirty="0"/>
              <a:t> </a:t>
            </a:r>
            <a:r>
              <a:rPr lang="en-US" altLang="ko-KR" sz="1400" dirty="0" smtClean="0"/>
              <a:t>                         </a:t>
            </a:r>
            <a:r>
              <a:rPr lang="ko-KR" altLang="en-US" sz="1400" dirty="0" smtClean="0"/>
              <a:t>발생할지 </a:t>
            </a:r>
            <a:r>
              <a:rPr lang="ko-KR" altLang="en-US" sz="1400" dirty="0"/>
              <a:t>예측할 수 있는 정도</a:t>
            </a:r>
            <a:r>
              <a:rPr lang="en-US" altLang="ko-KR" sz="1400" dirty="0" smtClean="0"/>
              <a:t>.</a:t>
            </a:r>
          </a:p>
          <a:p>
            <a:endParaRPr lang="ko-KR" altLang="en-US" sz="1400" dirty="0"/>
          </a:p>
          <a:p>
            <a:r>
              <a:rPr lang="en-US" altLang="ko-KR" sz="1400" dirty="0"/>
              <a:t>(</a:t>
            </a:r>
            <a:r>
              <a:rPr lang="ko-KR" altLang="en-US" sz="1400" dirty="0"/>
              <a:t>출처</a:t>
            </a:r>
            <a:r>
              <a:rPr lang="en-US" altLang="ko-KR" sz="1400" dirty="0"/>
              <a:t>: </a:t>
            </a:r>
            <a:r>
              <a:rPr lang="en-US" altLang="ko-KR" sz="1400" dirty="0">
                <a:hlinkClick r:id="rId2"/>
              </a:rPr>
              <a:t>https://www.kdnuggets.com/2018/12/machine-learning-explainability-interpretability-ai.html</a:t>
            </a:r>
            <a:r>
              <a:rPr lang="en-US" altLang="ko-KR" sz="1400" dirty="0"/>
              <a:t>)</a:t>
            </a:r>
            <a:endParaRPr lang="ko-KR" altLang="en-US" sz="1400" dirty="0"/>
          </a:p>
        </p:txBody>
      </p:sp>
    </p:spTree>
    <p:extLst>
      <p:ext uri="{BB962C8B-B14F-4D97-AF65-F5344CB8AC3E}">
        <p14:creationId xmlns:p14="http://schemas.microsoft.com/office/powerpoint/2010/main" val="1189074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Data &amp; Experiments</a:t>
            </a:r>
            <a:endParaRPr lang="en-US" altLang="ko-KR" b="1" dirty="0" smtClean="0"/>
          </a:p>
        </p:txBody>
      </p:sp>
      <p:sp>
        <p:nvSpPr>
          <p:cNvPr id="2" name="직사각형 1"/>
          <p:cNvSpPr/>
          <p:nvPr/>
        </p:nvSpPr>
        <p:spPr>
          <a:xfrm>
            <a:off x="570808" y="799776"/>
            <a:ext cx="10493432" cy="646331"/>
          </a:xfrm>
          <a:prstGeom prst="rect">
            <a:avLst/>
          </a:prstGeom>
        </p:spPr>
        <p:txBody>
          <a:bodyPr wrap="square">
            <a:spAutoFit/>
          </a:bodyPr>
          <a:lstStyle/>
          <a:p>
            <a:pPr marL="285750" indent="-285750">
              <a:buFont typeface="Wingdings" panose="05000000000000000000" pitchFamily="2" charset="2"/>
              <a:buChar char="ü"/>
            </a:pPr>
            <a:r>
              <a:rPr lang="en-US" altLang="ko-KR" b="1" dirty="0"/>
              <a:t>33 research papers related to mortgage bankruptcy </a:t>
            </a:r>
            <a:r>
              <a:rPr lang="en-US" altLang="ko-KR" b="1" dirty="0" smtClean="0"/>
              <a:t>prediction</a:t>
            </a:r>
          </a:p>
          <a:p>
            <a:pPr marL="285750" indent="-285750">
              <a:buFont typeface="Wingdings" panose="05000000000000000000" pitchFamily="2" charset="2"/>
              <a:buChar char="ü"/>
            </a:pPr>
            <a:endParaRPr lang="en-US" altLang="ko-KR" b="1" dirty="0"/>
          </a:p>
        </p:txBody>
      </p:sp>
      <p:pic>
        <p:nvPicPr>
          <p:cNvPr id="5" name="그림 4"/>
          <p:cNvPicPr>
            <a:picLocks noChangeAspect="1"/>
          </p:cNvPicPr>
          <p:nvPr/>
        </p:nvPicPr>
        <p:blipFill>
          <a:blip r:embed="rId2"/>
          <a:stretch>
            <a:fillRect/>
          </a:stretch>
        </p:blipFill>
        <p:spPr>
          <a:xfrm>
            <a:off x="6621369" y="1401734"/>
            <a:ext cx="4110586" cy="2462443"/>
          </a:xfrm>
          <a:prstGeom prst="rect">
            <a:avLst/>
          </a:prstGeom>
        </p:spPr>
      </p:pic>
      <p:pic>
        <p:nvPicPr>
          <p:cNvPr id="7" name="그림 6"/>
          <p:cNvPicPr>
            <a:picLocks noChangeAspect="1"/>
          </p:cNvPicPr>
          <p:nvPr/>
        </p:nvPicPr>
        <p:blipFill>
          <a:blip r:embed="rId3"/>
          <a:stretch>
            <a:fillRect/>
          </a:stretch>
        </p:blipFill>
        <p:spPr>
          <a:xfrm>
            <a:off x="4209781" y="4061623"/>
            <a:ext cx="7277870" cy="2674066"/>
          </a:xfrm>
          <a:prstGeom prst="rect">
            <a:avLst/>
          </a:prstGeom>
        </p:spPr>
      </p:pic>
      <p:sp>
        <p:nvSpPr>
          <p:cNvPr id="9" name="직사각형 8"/>
          <p:cNvSpPr/>
          <p:nvPr/>
        </p:nvSpPr>
        <p:spPr>
          <a:xfrm>
            <a:off x="457636" y="2966033"/>
            <a:ext cx="6096000" cy="1754326"/>
          </a:xfrm>
          <a:prstGeom prst="rect">
            <a:avLst/>
          </a:prstGeom>
        </p:spPr>
        <p:txBody>
          <a:bodyPr>
            <a:spAutoFit/>
          </a:bodyPr>
          <a:lstStyle/>
          <a:p>
            <a:r>
              <a:rPr lang="en-US" altLang="ko-KR" dirty="0"/>
              <a:t>All feature sets that don’t contain at least one of the features from each category (each of the 5 C’s) is discarded. This gives us </a:t>
            </a:r>
            <a:r>
              <a:rPr lang="en-US" altLang="ko-KR" b="1" dirty="0"/>
              <a:t>25 feature sets </a:t>
            </a:r>
            <a:r>
              <a:rPr lang="en-US" altLang="ko-KR" dirty="0"/>
              <a:t>where each of the feature sets contains at least one of the features under each C of the 5 C’s of credit</a:t>
            </a:r>
            <a:r>
              <a:rPr lang="en-US" altLang="ko-KR" dirty="0" smtClean="0"/>
              <a:t>.</a:t>
            </a:r>
          </a:p>
          <a:p>
            <a:r>
              <a:rPr lang="en-US" altLang="ko-KR" dirty="0" smtClean="0"/>
              <a:t>(Table 4) </a:t>
            </a:r>
            <a:endParaRPr lang="en-US" altLang="ko-KR" dirty="0"/>
          </a:p>
        </p:txBody>
      </p:sp>
      <p:sp>
        <p:nvSpPr>
          <p:cNvPr id="11" name="직사각형 10"/>
          <p:cNvSpPr/>
          <p:nvPr/>
        </p:nvSpPr>
        <p:spPr>
          <a:xfrm>
            <a:off x="457636" y="1643553"/>
            <a:ext cx="6096000" cy="646331"/>
          </a:xfrm>
          <a:prstGeom prst="rect">
            <a:avLst/>
          </a:prstGeom>
        </p:spPr>
        <p:txBody>
          <a:bodyPr>
            <a:spAutoFit/>
          </a:bodyPr>
          <a:lstStyle/>
          <a:p>
            <a:r>
              <a:rPr lang="en-US" altLang="ko-KR" dirty="0"/>
              <a:t>Table 3 shows </a:t>
            </a:r>
            <a:r>
              <a:rPr lang="en-US" altLang="ko-KR" b="1" dirty="0"/>
              <a:t>a mapping of the 5 C’s </a:t>
            </a:r>
            <a:r>
              <a:rPr lang="en-US" altLang="ko-KR" dirty="0"/>
              <a:t>to relevant features based on the information from.</a:t>
            </a:r>
          </a:p>
        </p:txBody>
      </p:sp>
    </p:spTree>
    <p:extLst>
      <p:ext uri="{BB962C8B-B14F-4D97-AF65-F5344CB8AC3E}">
        <p14:creationId xmlns:p14="http://schemas.microsoft.com/office/powerpoint/2010/main" val="1136570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a:t>Data &amp; Experiments</a:t>
            </a:r>
            <a:endParaRPr lang="en-US" altLang="ko-KR" b="1" dirty="0" smtClean="0"/>
          </a:p>
        </p:txBody>
      </p:sp>
      <p:sp>
        <p:nvSpPr>
          <p:cNvPr id="2" name="직사각형 1"/>
          <p:cNvSpPr/>
          <p:nvPr/>
        </p:nvSpPr>
        <p:spPr>
          <a:xfrm>
            <a:off x="728750" y="957717"/>
            <a:ext cx="10493432" cy="5355312"/>
          </a:xfrm>
          <a:prstGeom prst="rect">
            <a:avLst/>
          </a:prstGeom>
        </p:spPr>
        <p:txBody>
          <a:bodyPr wrap="square">
            <a:spAutoFit/>
          </a:bodyPr>
          <a:lstStyle/>
          <a:p>
            <a:pPr marL="285750" indent="-285750">
              <a:buFont typeface="Wingdings" panose="05000000000000000000" pitchFamily="2" charset="2"/>
              <a:buChar char="ü"/>
            </a:pPr>
            <a:r>
              <a:rPr lang="en-US" altLang="ko-KR" b="1" dirty="0"/>
              <a:t>Freddie Mac single-family loan-level </a:t>
            </a:r>
            <a:r>
              <a:rPr lang="en-US" altLang="ko-KR" b="1" dirty="0" smtClean="0"/>
              <a:t>dataset(In </a:t>
            </a:r>
            <a:r>
              <a:rPr lang="en-US" altLang="ko-KR" b="1" dirty="0"/>
              <a:t>the evaluator part)</a:t>
            </a:r>
            <a:endParaRPr lang="en-US" altLang="ko-KR" b="1" dirty="0" smtClean="0"/>
          </a:p>
          <a:p>
            <a:endParaRPr lang="en-US" altLang="ko-KR" b="1" dirty="0"/>
          </a:p>
          <a:p>
            <a:r>
              <a:rPr lang="en-US" altLang="ko-KR" dirty="0" smtClean="0"/>
              <a:t>Freddie </a:t>
            </a:r>
            <a:r>
              <a:rPr lang="en-US" altLang="ko-KR" dirty="0"/>
              <a:t>Mac, a government-sponsored enterprise, is making available loan-level credit performance data on fixed-rate mortgages that the company purchased or guaranteed</a:t>
            </a:r>
            <a:r>
              <a:rPr lang="en-US" altLang="ko-KR" dirty="0" smtClean="0"/>
              <a:t>.</a:t>
            </a:r>
          </a:p>
          <a:p>
            <a:r>
              <a:rPr lang="en-US" altLang="ko-KR" dirty="0" smtClean="0"/>
              <a:t>(</a:t>
            </a:r>
            <a:r>
              <a:rPr lang="en-US" altLang="ko-KR" dirty="0"/>
              <a:t>Public </a:t>
            </a:r>
            <a:r>
              <a:rPr lang="en-US" altLang="ko-KR" dirty="0" smtClean="0"/>
              <a:t>available)</a:t>
            </a:r>
          </a:p>
          <a:p>
            <a:endParaRPr lang="en-US" altLang="ko-KR" dirty="0"/>
          </a:p>
          <a:p>
            <a:r>
              <a:rPr lang="en-US" altLang="ko-KR" dirty="0"/>
              <a:t>We took </a:t>
            </a:r>
            <a:r>
              <a:rPr lang="en-US" altLang="ko-KR" b="1" dirty="0"/>
              <a:t>a stratified sample of the data </a:t>
            </a:r>
            <a:r>
              <a:rPr lang="en-US" altLang="ko-KR" dirty="0"/>
              <a:t>which contains 113,130 records, out of which 198 of the records are default giving us a highly imbalanced dataset with only .18% (&lt;1%) of target samples</a:t>
            </a:r>
            <a:r>
              <a:rPr lang="en-US" altLang="ko-KR" dirty="0" smtClean="0"/>
              <a:t>.</a:t>
            </a:r>
          </a:p>
          <a:p>
            <a:endParaRPr lang="en-US" altLang="ko-KR" dirty="0">
              <a:sym typeface="Wingdings" panose="05000000000000000000" pitchFamily="2" charset="2"/>
            </a:endParaRPr>
          </a:p>
          <a:p>
            <a:r>
              <a:rPr lang="en-US" altLang="ko-KR" dirty="0" smtClean="0"/>
              <a:t>We </a:t>
            </a:r>
            <a:r>
              <a:rPr lang="en-US" altLang="ko-KR" dirty="0"/>
              <a:t>use </a:t>
            </a:r>
            <a:r>
              <a:rPr lang="en-US" altLang="ko-KR" b="1" dirty="0"/>
              <a:t>70% of the data for training the models </a:t>
            </a:r>
            <a:r>
              <a:rPr lang="en-US" altLang="ko-KR" dirty="0"/>
              <a:t>and kept </a:t>
            </a:r>
            <a:r>
              <a:rPr lang="en-US" altLang="ko-KR" b="1" dirty="0"/>
              <a:t>30% of the data </a:t>
            </a:r>
            <a:r>
              <a:rPr lang="en-US" altLang="ko-KR" dirty="0"/>
              <a:t>as a holdout set to test the model. We make sure the target class has the same ratio in both the training and test sets</a:t>
            </a:r>
            <a:r>
              <a:rPr lang="en-US" altLang="ko-KR" dirty="0" smtClean="0"/>
              <a:t>.</a:t>
            </a:r>
          </a:p>
          <a:p>
            <a:endParaRPr lang="en-US" altLang="ko-KR" dirty="0"/>
          </a:p>
          <a:p>
            <a:r>
              <a:rPr lang="en-US" altLang="ko-KR" dirty="0"/>
              <a:t>We run the supervised algorithms in two different ways:</a:t>
            </a:r>
          </a:p>
          <a:p>
            <a:pPr marL="342900" indent="-342900">
              <a:buAutoNum type="arabicParenBoth"/>
            </a:pPr>
            <a:r>
              <a:rPr lang="en-US" altLang="ko-KR" dirty="0" smtClean="0"/>
              <a:t>using  </a:t>
            </a:r>
            <a:r>
              <a:rPr lang="en-US" altLang="ko-KR" dirty="0"/>
              <a:t>original  features:  </a:t>
            </a:r>
            <a:r>
              <a:rPr lang="en-US" altLang="ko-KR" dirty="0" smtClean="0"/>
              <a:t>30  </a:t>
            </a:r>
            <a:r>
              <a:rPr lang="en-US" altLang="ko-KR" dirty="0"/>
              <a:t>selected  features  given by  the  feature  selection  </a:t>
            </a:r>
            <a:r>
              <a:rPr lang="en-US" altLang="ko-KR" dirty="0" smtClean="0"/>
              <a:t>algorithm</a:t>
            </a:r>
          </a:p>
          <a:p>
            <a:endParaRPr lang="en-US" altLang="ko-KR" dirty="0"/>
          </a:p>
          <a:p>
            <a:r>
              <a:rPr lang="en-US" altLang="ko-KR" dirty="0"/>
              <a:t>(2) using generalize frequent features set: we use each of the 25 generalized features sets separately for each algorithm. Each of the generalized feature sets consists of eight generalized feature based on the mapping from the domain </a:t>
            </a:r>
            <a:r>
              <a:rPr lang="en-US" altLang="ko-KR" dirty="0" smtClean="0"/>
              <a:t>knowledge.</a:t>
            </a:r>
          </a:p>
        </p:txBody>
      </p:sp>
    </p:spTree>
    <p:extLst>
      <p:ext uri="{BB962C8B-B14F-4D97-AF65-F5344CB8AC3E}">
        <p14:creationId xmlns:p14="http://schemas.microsoft.com/office/powerpoint/2010/main" val="3378004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a:t>Data &amp; Experiments</a:t>
            </a:r>
            <a:endParaRPr lang="en-US" altLang="ko-KR" b="1" dirty="0" smtClean="0"/>
          </a:p>
        </p:txBody>
      </p:sp>
      <p:pic>
        <p:nvPicPr>
          <p:cNvPr id="3" name="그림 2"/>
          <p:cNvPicPr>
            <a:picLocks noChangeAspect="1"/>
          </p:cNvPicPr>
          <p:nvPr/>
        </p:nvPicPr>
        <p:blipFill>
          <a:blip r:embed="rId2"/>
          <a:stretch>
            <a:fillRect/>
          </a:stretch>
        </p:blipFill>
        <p:spPr>
          <a:xfrm>
            <a:off x="906088" y="968355"/>
            <a:ext cx="3789862" cy="3489619"/>
          </a:xfrm>
          <a:prstGeom prst="rect">
            <a:avLst/>
          </a:prstGeom>
        </p:spPr>
      </p:pic>
      <p:pic>
        <p:nvPicPr>
          <p:cNvPr id="4" name="그림 3"/>
          <p:cNvPicPr>
            <a:picLocks noChangeAspect="1"/>
          </p:cNvPicPr>
          <p:nvPr/>
        </p:nvPicPr>
        <p:blipFill>
          <a:blip r:embed="rId3"/>
          <a:stretch>
            <a:fillRect/>
          </a:stretch>
        </p:blipFill>
        <p:spPr>
          <a:xfrm>
            <a:off x="5611612" y="888225"/>
            <a:ext cx="4579794" cy="3569749"/>
          </a:xfrm>
          <a:prstGeom prst="rect">
            <a:avLst/>
          </a:prstGeom>
        </p:spPr>
      </p:pic>
      <p:sp>
        <p:nvSpPr>
          <p:cNvPr id="7" name="TextBox 6"/>
          <p:cNvSpPr txBox="1"/>
          <p:nvPr/>
        </p:nvSpPr>
        <p:spPr>
          <a:xfrm>
            <a:off x="1064029" y="4937761"/>
            <a:ext cx="10141527" cy="1477328"/>
          </a:xfrm>
          <a:prstGeom prst="rect">
            <a:avLst/>
          </a:prstGeom>
          <a:noFill/>
        </p:spPr>
        <p:txBody>
          <a:bodyPr wrap="square" rtlCol="0">
            <a:spAutoFit/>
          </a:bodyPr>
          <a:lstStyle/>
          <a:p>
            <a:r>
              <a:rPr lang="en-US" altLang="ko-KR" dirty="0"/>
              <a:t>We found that using frequent feature set # 5 (see Table 4), out of the 25 </a:t>
            </a:r>
            <a:r>
              <a:rPr lang="en-US" altLang="ko-KR" dirty="0" smtClean="0"/>
              <a:t>generalized </a:t>
            </a:r>
            <a:r>
              <a:rPr lang="en-US" altLang="ko-KR" dirty="0"/>
              <a:t>feature sets, for algorithms </a:t>
            </a:r>
            <a:r>
              <a:rPr lang="en-US" altLang="ko-KR" b="1" dirty="0"/>
              <a:t>RF-G, ET-G, and GB-G </a:t>
            </a:r>
            <a:r>
              <a:rPr lang="en-US" altLang="ko-KR" dirty="0"/>
              <a:t>we are able to achieve </a:t>
            </a:r>
            <a:r>
              <a:rPr lang="en-US" altLang="ko-KR" u="sng" dirty="0"/>
              <a:t>the best result based on performance metric recall</a:t>
            </a:r>
            <a:r>
              <a:rPr lang="en-US" altLang="ko-KR" dirty="0"/>
              <a:t>. For</a:t>
            </a:r>
            <a:r>
              <a:rPr lang="en-US" altLang="ko-KR" b="1" dirty="0"/>
              <a:t> ANN-G and SVM-G</a:t>
            </a:r>
            <a:r>
              <a:rPr lang="en-US" altLang="ko-KR" dirty="0"/>
              <a:t>, pattern 3 and 6 worked better accordingly. Therefore, this helps to choose the best generalized frequent feature set for a particular algorithm among many generalized frequent feature sets.</a:t>
            </a:r>
            <a:endParaRPr lang="ko-KR" altLang="en-US" dirty="0"/>
          </a:p>
        </p:txBody>
      </p:sp>
    </p:spTree>
    <p:extLst>
      <p:ext uri="{BB962C8B-B14F-4D97-AF65-F5344CB8AC3E}">
        <p14:creationId xmlns:p14="http://schemas.microsoft.com/office/powerpoint/2010/main" val="3414786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a:t>Data &amp; Experiments</a:t>
            </a:r>
            <a:endParaRPr lang="en-US" altLang="ko-KR" b="1" dirty="0" smtClean="0"/>
          </a:p>
        </p:txBody>
      </p:sp>
      <p:sp>
        <p:nvSpPr>
          <p:cNvPr id="7" name="TextBox 6"/>
          <p:cNvSpPr txBox="1"/>
          <p:nvPr/>
        </p:nvSpPr>
        <p:spPr>
          <a:xfrm>
            <a:off x="640080" y="1271848"/>
            <a:ext cx="10141527" cy="923330"/>
          </a:xfrm>
          <a:prstGeom prst="rect">
            <a:avLst/>
          </a:prstGeom>
          <a:noFill/>
        </p:spPr>
        <p:txBody>
          <a:bodyPr wrap="square" rtlCol="0">
            <a:spAutoFit/>
          </a:bodyPr>
          <a:lstStyle/>
          <a:p>
            <a:r>
              <a:rPr lang="en-US" altLang="ko-KR" dirty="0"/>
              <a:t>One way is by expressing the output as a percentage of the total risk, and the segregation of the output value is the percentage that each of the generalized frequent features is liable. We can express the total risk probability with the following formula:</a:t>
            </a:r>
            <a:endParaRPr lang="ko-KR" altLang="en-US" dirty="0"/>
          </a:p>
        </p:txBody>
      </p:sp>
      <p:pic>
        <p:nvPicPr>
          <p:cNvPr id="2" name="그림 1"/>
          <p:cNvPicPr>
            <a:picLocks noChangeAspect="1"/>
          </p:cNvPicPr>
          <p:nvPr/>
        </p:nvPicPr>
        <p:blipFill>
          <a:blip r:embed="rId2"/>
          <a:stretch>
            <a:fillRect/>
          </a:stretch>
        </p:blipFill>
        <p:spPr>
          <a:xfrm>
            <a:off x="4155670" y="2577563"/>
            <a:ext cx="2667000" cy="933450"/>
          </a:xfrm>
          <a:prstGeom prst="rect">
            <a:avLst/>
          </a:prstGeom>
        </p:spPr>
      </p:pic>
      <p:sp>
        <p:nvSpPr>
          <p:cNvPr id="5" name="직사각형 4"/>
          <p:cNvSpPr/>
          <p:nvPr/>
        </p:nvSpPr>
        <p:spPr>
          <a:xfrm>
            <a:off x="640079" y="3834676"/>
            <a:ext cx="10141527" cy="1200329"/>
          </a:xfrm>
          <a:prstGeom prst="rect">
            <a:avLst/>
          </a:prstGeom>
        </p:spPr>
        <p:txBody>
          <a:bodyPr wrap="square">
            <a:spAutoFit/>
          </a:bodyPr>
          <a:lstStyle/>
          <a:p>
            <a:r>
              <a:rPr lang="ko-KR" altLang="en-US" dirty="0" err="1"/>
              <a:t>where</a:t>
            </a:r>
            <a:r>
              <a:rPr lang="ko-KR" altLang="en-US" dirty="0"/>
              <a:t> </a:t>
            </a:r>
            <a:r>
              <a:rPr lang="ko-KR" altLang="en-US" dirty="0" err="1"/>
              <a:t>g</a:t>
            </a:r>
            <a:r>
              <a:rPr lang="ko-KR" altLang="en-US" dirty="0"/>
              <a:t> </a:t>
            </a:r>
            <a:r>
              <a:rPr lang="ko-KR" altLang="en-US" dirty="0" err="1"/>
              <a:t>is</a:t>
            </a:r>
            <a:r>
              <a:rPr lang="ko-KR" altLang="en-US" dirty="0"/>
              <a:t> </a:t>
            </a:r>
            <a:r>
              <a:rPr lang="ko-KR" altLang="en-US" dirty="0" err="1"/>
              <a:t>the</a:t>
            </a:r>
            <a:r>
              <a:rPr lang="ko-KR" altLang="en-US" dirty="0"/>
              <a:t> </a:t>
            </a:r>
            <a:r>
              <a:rPr lang="ko-KR" altLang="en-US" dirty="0" err="1"/>
              <a:t>generalized</a:t>
            </a:r>
            <a:r>
              <a:rPr lang="ko-KR" altLang="en-US" dirty="0"/>
              <a:t> </a:t>
            </a:r>
            <a:r>
              <a:rPr lang="ko-KR" altLang="en-US" dirty="0" err="1"/>
              <a:t>frequent</a:t>
            </a:r>
            <a:r>
              <a:rPr lang="ko-KR" altLang="en-US" dirty="0"/>
              <a:t> </a:t>
            </a:r>
            <a:r>
              <a:rPr lang="ko-KR" altLang="en-US" dirty="0" err="1"/>
              <a:t>feature</a:t>
            </a:r>
            <a:r>
              <a:rPr lang="ko-KR" altLang="en-US" dirty="0"/>
              <a:t>. </a:t>
            </a:r>
            <a:r>
              <a:rPr lang="ko-KR" altLang="en-US" dirty="0" err="1"/>
              <a:t>Instead</a:t>
            </a:r>
            <a:r>
              <a:rPr lang="ko-KR" altLang="en-US" dirty="0"/>
              <a:t> of </a:t>
            </a:r>
            <a:r>
              <a:rPr lang="ko-KR" altLang="en-US" dirty="0" err="1"/>
              <a:t>using</a:t>
            </a:r>
            <a:r>
              <a:rPr lang="ko-KR" altLang="en-US" dirty="0"/>
              <a:t> </a:t>
            </a:r>
            <a:r>
              <a:rPr lang="ko-KR" altLang="en-US" dirty="0" err="1"/>
              <a:t>con</a:t>
            </a:r>
            <a:r>
              <a:rPr lang="ko-KR" altLang="en-US" dirty="0"/>
              <a:t>- </a:t>
            </a:r>
            <a:r>
              <a:rPr lang="ko-KR" altLang="en-US" dirty="0" err="1"/>
              <a:t>tributions</a:t>
            </a:r>
            <a:r>
              <a:rPr lang="ko-KR" altLang="en-US" dirty="0"/>
              <a:t> </a:t>
            </a:r>
            <a:r>
              <a:rPr lang="ko-KR" altLang="en-US" dirty="0" err="1"/>
              <a:t>from</a:t>
            </a:r>
            <a:r>
              <a:rPr lang="ko-KR" altLang="en-US" dirty="0"/>
              <a:t> </a:t>
            </a:r>
            <a:r>
              <a:rPr lang="ko-KR" altLang="en-US" dirty="0" err="1"/>
              <a:t>generalized</a:t>
            </a:r>
            <a:r>
              <a:rPr lang="ko-KR" altLang="en-US" dirty="0"/>
              <a:t> </a:t>
            </a:r>
            <a:r>
              <a:rPr lang="ko-KR" altLang="en-US" dirty="0" err="1"/>
              <a:t>frequent</a:t>
            </a:r>
            <a:r>
              <a:rPr lang="ko-KR" altLang="en-US" dirty="0"/>
              <a:t> </a:t>
            </a:r>
            <a:r>
              <a:rPr lang="ko-KR" altLang="en-US" dirty="0" err="1"/>
              <a:t>features</a:t>
            </a:r>
            <a:r>
              <a:rPr lang="ko-KR" altLang="en-US" dirty="0"/>
              <a:t>, </a:t>
            </a:r>
            <a:r>
              <a:rPr lang="ko-KR" altLang="en-US" dirty="0" err="1"/>
              <a:t>we</a:t>
            </a:r>
            <a:r>
              <a:rPr lang="ko-KR" altLang="en-US" dirty="0"/>
              <a:t> </a:t>
            </a:r>
            <a:r>
              <a:rPr lang="ko-KR" altLang="en-US" dirty="0" err="1"/>
              <a:t>can</a:t>
            </a:r>
            <a:r>
              <a:rPr lang="ko-KR" altLang="en-US" dirty="0"/>
              <a:t> </a:t>
            </a:r>
            <a:r>
              <a:rPr lang="ko-KR" altLang="en-US" dirty="0" err="1"/>
              <a:t>also</a:t>
            </a:r>
            <a:r>
              <a:rPr lang="ko-KR" altLang="en-US" dirty="0"/>
              <a:t> </a:t>
            </a:r>
            <a:r>
              <a:rPr lang="ko-KR" altLang="en-US" dirty="0" err="1"/>
              <a:t>express</a:t>
            </a:r>
            <a:r>
              <a:rPr lang="ko-KR" altLang="en-US" dirty="0"/>
              <a:t> </a:t>
            </a:r>
            <a:r>
              <a:rPr lang="ko-KR" altLang="en-US" dirty="0" err="1"/>
              <a:t>the</a:t>
            </a:r>
            <a:r>
              <a:rPr lang="ko-KR" altLang="en-US" dirty="0"/>
              <a:t> </a:t>
            </a:r>
            <a:r>
              <a:rPr lang="ko-KR" altLang="en-US" dirty="0" err="1"/>
              <a:t>output</a:t>
            </a:r>
            <a:r>
              <a:rPr lang="ko-KR" altLang="en-US" dirty="0"/>
              <a:t> </a:t>
            </a:r>
            <a:r>
              <a:rPr lang="ko-KR" altLang="en-US" dirty="0" err="1"/>
              <a:t>in</a:t>
            </a:r>
            <a:r>
              <a:rPr lang="ko-KR" altLang="en-US" dirty="0"/>
              <a:t> </a:t>
            </a:r>
            <a:r>
              <a:rPr lang="ko-KR" altLang="en-US" dirty="0" err="1"/>
              <a:t>terms</a:t>
            </a:r>
            <a:r>
              <a:rPr lang="ko-KR" altLang="en-US" dirty="0"/>
              <a:t> of </a:t>
            </a:r>
            <a:r>
              <a:rPr lang="ko-KR" altLang="en-US" dirty="0" err="1"/>
              <a:t>the</a:t>
            </a:r>
            <a:r>
              <a:rPr lang="ko-KR" altLang="en-US" dirty="0"/>
              <a:t> </a:t>
            </a:r>
            <a:r>
              <a:rPr lang="ko-KR" altLang="en-US" dirty="0" err="1"/>
              <a:t>contribution</a:t>
            </a:r>
            <a:r>
              <a:rPr lang="ko-KR" altLang="en-US" dirty="0"/>
              <a:t> </a:t>
            </a:r>
            <a:r>
              <a:rPr lang="ko-KR" altLang="en-US" dirty="0" err="1"/>
              <a:t>from</a:t>
            </a:r>
            <a:r>
              <a:rPr lang="ko-KR" altLang="en-US" dirty="0"/>
              <a:t> </a:t>
            </a:r>
            <a:r>
              <a:rPr lang="ko-KR" altLang="en-US" dirty="0" err="1"/>
              <a:t>each</a:t>
            </a:r>
            <a:r>
              <a:rPr lang="ko-KR" altLang="en-US" dirty="0"/>
              <a:t> </a:t>
            </a:r>
            <a:r>
              <a:rPr lang="ko-KR" altLang="en-US" dirty="0" err="1"/>
              <a:t>element</a:t>
            </a:r>
            <a:r>
              <a:rPr lang="ko-KR" altLang="en-US" dirty="0"/>
              <a:t> of </a:t>
            </a:r>
            <a:r>
              <a:rPr lang="ko-KR" altLang="en-US" dirty="0" err="1" smtClean="0"/>
              <a:t>the</a:t>
            </a:r>
            <a:r>
              <a:rPr lang="ko-KR" altLang="en-US" dirty="0" smtClean="0"/>
              <a:t> </a:t>
            </a:r>
            <a:r>
              <a:rPr lang="en-US" altLang="ko-KR" dirty="0"/>
              <a:t>domain  concept.  This  might  improve  the  interpretability  a  little  bit at the  expense  of losing  some  details.</a:t>
            </a:r>
            <a:endParaRPr lang="ko-KR" altLang="en-US" dirty="0"/>
          </a:p>
        </p:txBody>
      </p:sp>
    </p:spTree>
    <p:extLst>
      <p:ext uri="{BB962C8B-B14F-4D97-AF65-F5344CB8AC3E}">
        <p14:creationId xmlns:p14="http://schemas.microsoft.com/office/powerpoint/2010/main" val="2597722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Conclusion</a:t>
            </a:r>
            <a:endParaRPr lang="en-US" altLang="ko-KR" b="1" dirty="0" smtClean="0"/>
          </a:p>
        </p:txBody>
      </p:sp>
      <p:sp>
        <p:nvSpPr>
          <p:cNvPr id="7" name="TextBox 6"/>
          <p:cNvSpPr txBox="1"/>
          <p:nvPr/>
        </p:nvSpPr>
        <p:spPr>
          <a:xfrm>
            <a:off x="640080" y="1271848"/>
            <a:ext cx="10141527" cy="1477328"/>
          </a:xfrm>
          <a:prstGeom prst="rect">
            <a:avLst/>
          </a:prstGeom>
          <a:noFill/>
        </p:spPr>
        <p:txBody>
          <a:bodyPr wrap="square" rtlCol="0">
            <a:spAutoFit/>
          </a:bodyPr>
          <a:lstStyle/>
          <a:p>
            <a:r>
              <a:rPr lang="en-US" altLang="ko-KR" dirty="0"/>
              <a:t>In this work, we demonstrated a way to collect and use domain knowledge from the literature. We also introduced a way to bring and infuse popular concepts (e.g., 5 C’s of credit) from the literature that aide in better interpretability and </a:t>
            </a:r>
            <a:r>
              <a:rPr lang="en-US" altLang="ko-KR" dirty="0" err="1"/>
              <a:t>explainability</a:t>
            </a:r>
            <a:r>
              <a:rPr lang="en-US" altLang="ko-KR" dirty="0"/>
              <a:t>. Our experimental results show that "black box" models can be better explainable without much compromise in performance when domain knowledge is infused.</a:t>
            </a:r>
            <a:endParaRPr lang="ko-KR" altLang="en-US" dirty="0"/>
          </a:p>
        </p:txBody>
      </p:sp>
      <p:sp>
        <p:nvSpPr>
          <p:cNvPr id="5" name="직사각형 4"/>
          <p:cNvSpPr/>
          <p:nvPr/>
        </p:nvSpPr>
        <p:spPr>
          <a:xfrm>
            <a:off x="640080" y="3053279"/>
            <a:ext cx="10141527" cy="646331"/>
          </a:xfrm>
          <a:prstGeom prst="rect">
            <a:avLst/>
          </a:prstGeom>
        </p:spPr>
        <p:txBody>
          <a:bodyPr wrap="square">
            <a:spAutoFit/>
          </a:bodyPr>
          <a:lstStyle/>
          <a:p>
            <a:r>
              <a:rPr lang="en-US" altLang="ko-KR" dirty="0"/>
              <a:t>In addition, incorporating other concepts as domain knowledge will verify its generality, making this approach transferable to other domains like cyber-security and healthcare.</a:t>
            </a:r>
            <a:endParaRPr lang="ko-KR" altLang="en-US" dirty="0"/>
          </a:p>
        </p:txBody>
      </p:sp>
    </p:spTree>
    <p:extLst>
      <p:ext uri="{BB962C8B-B14F-4D97-AF65-F5344CB8AC3E}">
        <p14:creationId xmlns:p14="http://schemas.microsoft.com/office/powerpoint/2010/main" val="3281608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Introduction</a:t>
            </a:r>
          </a:p>
        </p:txBody>
      </p:sp>
      <p:sp>
        <p:nvSpPr>
          <p:cNvPr id="7" name="TextBox 6"/>
          <p:cNvSpPr txBox="1"/>
          <p:nvPr/>
        </p:nvSpPr>
        <p:spPr>
          <a:xfrm>
            <a:off x="651163" y="1386684"/>
            <a:ext cx="10991735" cy="1754326"/>
          </a:xfrm>
          <a:prstGeom prst="rect">
            <a:avLst/>
          </a:prstGeom>
          <a:noFill/>
        </p:spPr>
        <p:txBody>
          <a:bodyPr wrap="square" rtlCol="0">
            <a:spAutoFit/>
          </a:bodyPr>
          <a:lstStyle/>
          <a:p>
            <a:r>
              <a:rPr lang="en-US" altLang="ko-KR" dirty="0"/>
              <a:t>Black box models are frequently used in the financial area, </a:t>
            </a:r>
            <a:r>
              <a:rPr lang="en-US" altLang="ko-KR" dirty="0" smtClean="0"/>
              <a:t>particularly </a:t>
            </a:r>
            <a:r>
              <a:rPr lang="en-US" altLang="ko-KR" dirty="0"/>
              <a:t>towards </a:t>
            </a:r>
            <a:r>
              <a:rPr lang="en-US" altLang="ko-KR" b="1" dirty="0"/>
              <a:t>bankruptcy prediction</a:t>
            </a:r>
            <a:r>
              <a:rPr lang="en-US" altLang="ko-KR" dirty="0"/>
              <a:t>. In particular, </a:t>
            </a:r>
            <a:r>
              <a:rPr lang="en-US" altLang="ko-KR" u="sng" dirty="0"/>
              <a:t>the main focus of bankruptcy prediction is to predict the probability that the customer will be in default or bankrupt in the near future.</a:t>
            </a:r>
            <a:r>
              <a:rPr lang="en-US" altLang="ko-KR" dirty="0"/>
              <a:t> </a:t>
            </a:r>
            <a:endParaRPr lang="en-US" altLang="ko-KR" dirty="0" smtClean="0"/>
          </a:p>
          <a:p>
            <a:endParaRPr lang="en-US" altLang="ko-KR" dirty="0"/>
          </a:p>
          <a:p>
            <a:r>
              <a:rPr lang="en-US" altLang="ko-KR" dirty="0">
                <a:sym typeface="Wingdings" panose="05000000000000000000" pitchFamily="2" charset="2"/>
              </a:rPr>
              <a:t> According to literature reviews by </a:t>
            </a:r>
            <a:r>
              <a:rPr lang="en-US" altLang="ko-KR" dirty="0" err="1">
                <a:sym typeface="Wingdings" panose="05000000000000000000" pitchFamily="2" charset="2"/>
              </a:rPr>
              <a:t>Alaka</a:t>
            </a:r>
            <a:r>
              <a:rPr lang="en-US" altLang="ko-KR" dirty="0">
                <a:sym typeface="Wingdings" panose="05000000000000000000" pitchFamily="2" charset="2"/>
              </a:rPr>
              <a:t> et al. [15] and </a:t>
            </a:r>
            <a:r>
              <a:rPr lang="en-US" altLang="ko-KR" dirty="0" err="1">
                <a:sym typeface="Wingdings" panose="05000000000000000000" pitchFamily="2" charset="2"/>
              </a:rPr>
              <a:t>Bellovary</a:t>
            </a:r>
            <a:r>
              <a:rPr lang="en-US" altLang="ko-KR" dirty="0">
                <a:sym typeface="Wingdings" panose="05000000000000000000" pitchFamily="2" charset="2"/>
              </a:rPr>
              <a:t> et al. [22], six out of the top eight Bankruptcy </a:t>
            </a:r>
            <a:r>
              <a:rPr lang="en-US" altLang="ko-KR" dirty="0" smtClean="0">
                <a:sym typeface="Wingdings" panose="05000000000000000000" pitchFamily="2" charset="2"/>
              </a:rPr>
              <a:t>Prediction </a:t>
            </a:r>
            <a:r>
              <a:rPr lang="en-US" altLang="ko-KR" dirty="0">
                <a:sym typeface="Wingdings" panose="05000000000000000000" pitchFamily="2" charset="2"/>
              </a:rPr>
              <a:t>Model (BPM) are Artificial Intelligence (AI) based.</a:t>
            </a:r>
            <a:endParaRPr lang="en-US" altLang="ko-KR" dirty="0"/>
          </a:p>
        </p:txBody>
      </p:sp>
      <p:sp>
        <p:nvSpPr>
          <p:cNvPr id="8" name="직사각형 7"/>
          <p:cNvSpPr/>
          <p:nvPr/>
        </p:nvSpPr>
        <p:spPr>
          <a:xfrm>
            <a:off x="810988" y="3810663"/>
            <a:ext cx="11007862" cy="2031325"/>
          </a:xfrm>
          <a:prstGeom prst="rect">
            <a:avLst/>
          </a:prstGeom>
          <a:noFill/>
        </p:spPr>
        <p:txBody>
          <a:bodyPr wrap="square" rtlCol="0">
            <a:spAutoFit/>
          </a:bodyPr>
          <a:lstStyle/>
          <a:p>
            <a:r>
              <a:rPr lang="en-US" altLang="ko-KR" dirty="0" smtClean="0"/>
              <a:t>A </a:t>
            </a:r>
            <a:r>
              <a:rPr lang="en-US" altLang="ko-KR" dirty="0"/>
              <a:t>decision in the financial domain (e.g., credit approval, default prediction) needs to be more than a number— </a:t>
            </a:r>
            <a:r>
              <a:rPr lang="en-US" altLang="ko-KR" b="1" dirty="0"/>
              <a:t>it needs to explain the reason behind the decision that makes sense to a human. </a:t>
            </a:r>
            <a:r>
              <a:rPr lang="en-US" altLang="ko-KR" dirty="0"/>
              <a:t>Furthermore, when there are many explanatory variables, and some explanatory variables are complex, this further complicates the </a:t>
            </a:r>
            <a:r>
              <a:rPr lang="en-US" altLang="ko-KR" dirty="0" err="1"/>
              <a:t>explainability</a:t>
            </a:r>
            <a:r>
              <a:rPr lang="en-US" altLang="ko-KR" dirty="0" smtClean="0"/>
              <a:t>.</a:t>
            </a:r>
          </a:p>
          <a:p>
            <a:endParaRPr lang="en-US" altLang="ko-KR" dirty="0"/>
          </a:p>
          <a:p>
            <a:r>
              <a:rPr lang="en-US" altLang="ko-KR" dirty="0">
                <a:sym typeface="Wingdings" panose="05000000000000000000" pitchFamily="2" charset="2"/>
              </a:rPr>
              <a:t> Therefore, we particularly focus on the </a:t>
            </a:r>
            <a:r>
              <a:rPr lang="en-US" altLang="ko-KR" dirty="0" err="1">
                <a:sym typeface="Wingdings" panose="05000000000000000000" pitchFamily="2" charset="2"/>
              </a:rPr>
              <a:t>explainability</a:t>
            </a:r>
            <a:r>
              <a:rPr lang="en-US" altLang="ko-KR" dirty="0">
                <a:sym typeface="Wingdings" panose="05000000000000000000" pitchFamily="2" charset="2"/>
              </a:rPr>
              <a:t> of black box models </a:t>
            </a:r>
            <a:r>
              <a:rPr lang="en-US" altLang="ko-KR" b="1" dirty="0">
                <a:sym typeface="Wingdings" panose="05000000000000000000" pitchFamily="2" charset="2"/>
              </a:rPr>
              <a:t>using domain </a:t>
            </a:r>
            <a:r>
              <a:rPr lang="en-US" altLang="ko-KR" b="1" dirty="0" smtClean="0">
                <a:sym typeface="Wingdings" panose="05000000000000000000" pitchFamily="2" charset="2"/>
              </a:rPr>
              <a:t>knowledge </a:t>
            </a:r>
            <a:r>
              <a:rPr lang="en-US" altLang="ko-KR" b="1" dirty="0">
                <a:sym typeface="Wingdings" panose="05000000000000000000" pitchFamily="2" charset="2"/>
              </a:rPr>
              <a:t>which falls into interpretability in the pre-modeling </a:t>
            </a:r>
            <a:r>
              <a:rPr lang="en-US" altLang="ko-KR" b="1" dirty="0" smtClean="0">
                <a:sym typeface="Wingdings" panose="05000000000000000000" pitchFamily="2" charset="2"/>
              </a:rPr>
              <a:t>stage.</a:t>
            </a:r>
            <a:endParaRPr lang="ko-KR" altLang="en-US" b="1" dirty="0"/>
          </a:p>
        </p:txBody>
      </p:sp>
      <p:sp>
        <p:nvSpPr>
          <p:cNvPr id="14" name="오른쪽 화살표 13"/>
          <p:cNvSpPr/>
          <p:nvPr/>
        </p:nvSpPr>
        <p:spPr>
          <a:xfrm rot="5400000">
            <a:off x="5390005" y="3359185"/>
            <a:ext cx="283684" cy="291493"/>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30923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Introduction</a:t>
            </a:r>
          </a:p>
        </p:txBody>
      </p:sp>
      <p:sp>
        <p:nvSpPr>
          <p:cNvPr id="7" name="TextBox 6"/>
          <p:cNvSpPr txBox="1"/>
          <p:nvPr/>
        </p:nvSpPr>
        <p:spPr>
          <a:xfrm>
            <a:off x="651163" y="1081217"/>
            <a:ext cx="10991735" cy="1754326"/>
          </a:xfrm>
          <a:prstGeom prst="rect">
            <a:avLst/>
          </a:prstGeom>
          <a:noFill/>
        </p:spPr>
        <p:txBody>
          <a:bodyPr wrap="square" rtlCol="0">
            <a:spAutoFit/>
          </a:bodyPr>
          <a:lstStyle/>
          <a:p>
            <a:r>
              <a:rPr lang="en-US" altLang="ko-KR" dirty="0" smtClean="0"/>
              <a:t>We </a:t>
            </a:r>
            <a:r>
              <a:rPr lang="en-US" altLang="ko-KR" dirty="0"/>
              <a:t>use a </a:t>
            </a:r>
            <a:r>
              <a:rPr lang="en-US" altLang="ko-KR" b="1" dirty="0"/>
              <a:t>frequent pattern mining algorithm </a:t>
            </a:r>
            <a:r>
              <a:rPr lang="en-US" altLang="ko-KR" dirty="0"/>
              <a:t>to find frequent feature sets used in </a:t>
            </a:r>
            <a:r>
              <a:rPr lang="en-US" altLang="ko-KR" dirty="0" smtClean="0"/>
              <a:t>different </a:t>
            </a:r>
            <a:r>
              <a:rPr lang="en-US" altLang="ko-KR" dirty="0"/>
              <a:t>bankruptcy literature</a:t>
            </a:r>
            <a:r>
              <a:rPr lang="en-US" altLang="ko-KR" dirty="0" smtClean="0"/>
              <a:t>.</a:t>
            </a:r>
          </a:p>
          <a:p>
            <a:endParaRPr lang="en-US" altLang="ko-KR" dirty="0"/>
          </a:p>
          <a:p>
            <a:r>
              <a:rPr lang="en-US" altLang="ko-KR" dirty="0" smtClean="0"/>
              <a:t> </a:t>
            </a:r>
            <a:r>
              <a:rPr lang="en-US" altLang="ko-KR" dirty="0"/>
              <a:t>Later, we relate the frequent feature set with the popular </a:t>
            </a:r>
            <a:r>
              <a:rPr lang="en-US" altLang="ko-KR" b="1" dirty="0"/>
              <a:t>financial concept of credit </a:t>
            </a:r>
            <a:r>
              <a:rPr lang="en-US" altLang="ko-KR" dirty="0"/>
              <a:t>to come up with a generalized feature set for the experiments, which ultimately </a:t>
            </a:r>
            <a:r>
              <a:rPr lang="en-US" altLang="ko-KR" dirty="0" smtClean="0"/>
              <a:t>allows </a:t>
            </a:r>
            <a:r>
              <a:rPr lang="en-US" altLang="ko-KR" dirty="0"/>
              <a:t>us </a:t>
            </a:r>
            <a:r>
              <a:rPr lang="en-US" altLang="ko-KR" b="1" dirty="0"/>
              <a:t>to infuse domain knowledge to increase the </a:t>
            </a:r>
            <a:r>
              <a:rPr lang="en-US" altLang="ko-KR" b="1" dirty="0" err="1"/>
              <a:t>explainability</a:t>
            </a:r>
            <a:r>
              <a:rPr lang="en-US" altLang="ko-KR" b="1" dirty="0"/>
              <a:t> and interpretability of "black box" models.</a:t>
            </a:r>
            <a:endParaRPr lang="en-US" altLang="ko-KR" b="1" dirty="0"/>
          </a:p>
        </p:txBody>
      </p:sp>
      <p:sp>
        <p:nvSpPr>
          <p:cNvPr id="8" name="직사각형 7"/>
          <p:cNvSpPr/>
          <p:nvPr/>
        </p:nvSpPr>
        <p:spPr>
          <a:xfrm>
            <a:off x="651163" y="3030580"/>
            <a:ext cx="11007862" cy="1200329"/>
          </a:xfrm>
          <a:prstGeom prst="rect">
            <a:avLst/>
          </a:prstGeom>
          <a:noFill/>
        </p:spPr>
        <p:txBody>
          <a:bodyPr wrap="square" rtlCol="0">
            <a:spAutoFit/>
          </a:bodyPr>
          <a:lstStyle/>
          <a:p>
            <a:pPr marL="285750" indent="-285750">
              <a:buFont typeface="Wingdings" panose="05000000000000000000" pitchFamily="2" charset="2"/>
              <a:buChar char="ü"/>
            </a:pPr>
            <a:r>
              <a:rPr lang="en-US" altLang="ko-KR" dirty="0"/>
              <a:t> the 5C’s of credit is commonly used to analyze key factors: </a:t>
            </a:r>
            <a:endParaRPr lang="en-US" altLang="ko-KR" dirty="0" smtClean="0"/>
          </a:p>
          <a:p>
            <a:endParaRPr lang="en-US" altLang="ko-KR" b="1" dirty="0"/>
          </a:p>
          <a:p>
            <a:r>
              <a:rPr lang="en-US" altLang="ko-KR" b="1" dirty="0"/>
              <a:t>character (reputation of the borrower/firm</a:t>
            </a:r>
            <a:r>
              <a:rPr lang="en-US" altLang="ko-KR" b="1" dirty="0" smtClean="0"/>
              <a:t>), capital </a:t>
            </a:r>
            <a:r>
              <a:rPr lang="en-US" altLang="ko-KR" b="1" dirty="0"/>
              <a:t>(leverage), </a:t>
            </a:r>
            <a:r>
              <a:rPr lang="en-US" altLang="ko-KR" b="1" dirty="0" smtClean="0"/>
              <a:t>capacity </a:t>
            </a:r>
            <a:r>
              <a:rPr lang="en-US" altLang="ko-KR" b="1" dirty="0"/>
              <a:t>(volatility of the borrower’s earnings), </a:t>
            </a:r>
            <a:r>
              <a:rPr lang="en-US" altLang="ko-KR" b="1" dirty="0" smtClean="0"/>
              <a:t>collateral </a:t>
            </a:r>
            <a:r>
              <a:rPr lang="en-US" altLang="ko-KR" b="1" dirty="0"/>
              <a:t>(pledged asset</a:t>
            </a:r>
            <a:r>
              <a:rPr lang="en-US" altLang="ko-KR" b="1" dirty="0" smtClean="0"/>
              <a:t>), cycle </a:t>
            </a:r>
            <a:r>
              <a:rPr lang="en-US" altLang="ko-KR" b="1" dirty="0"/>
              <a:t>(macroeconomic</a:t>
            </a:r>
            <a:r>
              <a:rPr lang="en-US" altLang="ko-KR" b="1" dirty="0" smtClean="0"/>
              <a:t>)</a:t>
            </a:r>
            <a:endParaRPr lang="ko-KR" altLang="en-US" b="1" dirty="0"/>
          </a:p>
        </p:txBody>
      </p:sp>
      <p:sp>
        <p:nvSpPr>
          <p:cNvPr id="9" name="직사각형 8"/>
          <p:cNvSpPr/>
          <p:nvPr/>
        </p:nvSpPr>
        <p:spPr>
          <a:xfrm>
            <a:off x="635036" y="4571206"/>
            <a:ext cx="11007862" cy="1754326"/>
          </a:xfrm>
          <a:prstGeom prst="rect">
            <a:avLst/>
          </a:prstGeom>
          <a:noFill/>
        </p:spPr>
        <p:txBody>
          <a:bodyPr wrap="square" rtlCol="0">
            <a:spAutoFit/>
          </a:bodyPr>
          <a:lstStyle/>
          <a:p>
            <a:r>
              <a:rPr lang="en-US" altLang="ko-KR" dirty="0"/>
              <a:t>In summary, our contributions in this work are as follows</a:t>
            </a:r>
            <a:r>
              <a:rPr lang="en-US" altLang="ko-KR" dirty="0" smtClean="0"/>
              <a:t>:</a:t>
            </a:r>
          </a:p>
          <a:p>
            <a:pPr marL="342900" indent="-342900">
              <a:buAutoNum type="arabicParenBoth"/>
            </a:pPr>
            <a:r>
              <a:rPr lang="en-US" altLang="ko-KR" dirty="0" smtClean="0"/>
              <a:t>we </a:t>
            </a:r>
            <a:r>
              <a:rPr lang="en-US" altLang="ko-KR" dirty="0"/>
              <a:t>demonstrate a way to collect and use domain knowledge from the </a:t>
            </a:r>
            <a:r>
              <a:rPr lang="en-US" altLang="ko-KR" dirty="0" smtClean="0"/>
              <a:t>literature</a:t>
            </a:r>
          </a:p>
          <a:p>
            <a:pPr marL="342900" indent="-342900">
              <a:buAutoNum type="arabicParenBoth"/>
            </a:pPr>
            <a:r>
              <a:rPr lang="en-US" altLang="ko-KR" dirty="0" smtClean="0"/>
              <a:t>we </a:t>
            </a:r>
            <a:r>
              <a:rPr lang="en-US" altLang="ko-KR" dirty="0"/>
              <a:t>introduce a way to bring popular concepts (e.g., the 5 C’s of credit) from literature to aid in interpretability and </a:t>
            </a:r>
            <a:r>
              <a:rPr lang="en-US" altLang="ko-KR" dirty="0" err="1" smtClean="0"/>
              <a:t>explainability</a:t>
            </a:r>
            <a:endParaRPr lang="en-US" altLang="ko-KR" dirty="0" smtClean="0"/>
          </a:p>
          <a:p>
            <a:pPr marL="342900" indent="-342900">
              <a:buAutoNum type="arabicParenBoth"/>
            </a:pPr>
            <a:r>
              <a:rPr lang="en-US" altLang="ko-KR" dirty="0" smtClean="0"/>
              <a:t>our </a:t>
            </a:r>
            <a:r>
              <a:rPr lang="en-US" altLang="ko-KR" dirty="0"/>
              <a:t>experimental results show "black box" models can be better explainable with little or no compromise in performance when domain knowledge is infused.</a:t>
            </a:r>
            <a:endParaRPr lang="ko-KR" altLang="en-US" b="1" dirty="0"/>
          </a:p>
        </p:txBody>
      </p:sp>
      <p:sp>
        <p:nvSpPr>
          <p:cNvPr id="10" name="모서리가 둥근 직사각형 9"/>
          <p:cNvSpPr/>
          <p:nvPr/>
        </p:nvSpPr>
        <p:spPr>
          <a:xfrm>
            <a:off x="635036" y="4404683"/>
            <a:ext cx="11023989" cy="1991479"/>
          </a:xfrm>
          <a:prstGeom prst="roundRect">
            <a:avLst/>
          </a:prstGeom>
          <a:noFill/>
          <a:ln w="2857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82793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Methodology</a:t>
            </a:r>
            <a:endParaRPr lang="en-US" altLang="ko-KR" b="1" dirty="0" smtClean="0"/>
          </a:p>
        </p:txBody>
      </p:sp>
      <p:sp>
        <p:nvSpPr>
          <p:cNvPr id="17" name="TextBox 16"/>
          <p:cNvSpPr txBox="1"/>
          <p:nvPr/>
        </p:nvSpPr>
        <p:spPr>
          <a:xfrm>
            <a:off x="457636" y="831582"/>
            <a:ext cx="10604269" cy="2585323"/>
          </a:xfrm>
          <a:prstGeom prst="rect">
            <a:avLst/>
          </a:prstGeom>
          <a:noFill/>
        </p:spPr>
        <p:txBody>
          <a:bodyPr wrap="square" rtlCol="0">
            <a:spAutoFit/>
          </a:bodyPr>
          <a:lstStyle/>
          <a:p>
            <a:r>
              <a:rPr lang="en-US" altLang="ko-KR" dirty="0"/>
              <a:t>The proposed approach consists of two components</a:t>
            </a:r>
            <a:r>
              <a:rPr lang="en-US" altLang="ko-KR" dirty="0" smtClean="0"/>
              <a:t>:</a:t>
            </a:r>
          </a:p>
          <a:p>
            <a:endParaRPr lang="en-US" altLang="ko-KR" dirty="0" smtClean="0"/>
          </a:p>
          <a:p>
            <a:pPr marL="285750" indent="-285750">
              <a:buFont typeface="Wingdings" panose="05000000000000000000" pitchFamily="2" charset="2"/>
              <a:buChar char="ü"/>
            </a:pPr>
            <a:r>
              <a:rPr lang="en-US" altLang="ko-KR" b="1" dirty="0" smtClean="0"/>
              <a:t>Feature generalizer</a:t>
            </a:r>
            <a:r>
              <a:rPr lang="en-US" altLang="ko-KR" dirty="0" smtClean="0"/>
              <a:t>: gives </a:t>
            </a:r>
            <a:r>
              <a:rPr lang="en-US" altLang="ko-KR" dirty="0"/>
              <a:t>a generalized frequent feature set with the help of domain </a:t>
            </a:r>
            <a:r>
              <a:rPr lang="en-US" altLang="ko-KR" dirty="0" smtClean="0"/>
              <a:t>knowledge.</a:t>
            </a:r>
          </a:p>
          <a:p>
            <a:pPr marL="285750" indent="-285750">
              <a:buFont typeface="Wingdings" panose="05000000000000000000" pitchFamily="2" charset="2"/>
              <a:buChar char="ü"/>
            </a:pPr>
            <a:endParaRPr lang="en-US" altLang="ko-KR" dirty="0"/>
          </a:p>
          <a:p>
            <a:r>
              <a:rPr lang="en-US" altLang="ko-KR" dirty="0" smtClean="0"/>
              <a:t>The </a:t>
            </a:r>
            <a:r>
              <a:rPr lang="en-US" altLang="ko-KR" dirty="0"/>
              <a:t>frequent feature miner takes multiple different sets of </a:t>
            </a:r>
            <a:r>
              <a:rPr lang="en-US" altLang="ko-KR" dirty="0" smtClean="0"/>
              <a:t>features </a:t>
            </a:r>
            <a:r>
              <a:rPr lang="en-US" altLang="ko-KR" dirty="0"/>
              <a:t>used in different bankruptcy prediction literature </a:t>
            </a:r>
            <a:r>
              <a:rPr lang="en-US" altLang="ko-KR" b="1" dirty="0" smtClean="0"/>
              <a:t>to </a:t>
            </a:r>
            <a:r>
              <a:rPr lang="en-US" altLang="ko-KR" b="1" dirty="0"/>
              <a:t>discover the most frequent set of features </a:t>
            </a:r>
            <a:r>
              <a:rPr lang="en-US" altLang="ko-KR" dirty="0"/>
              <a:t>(i.e., a frequent combination of features used in different literature) using a </a:t>
            </a:r>
            <a:r>
              <a:rPr lang="en-US" altLang="ko-KR" dirty="0" smtClean="0"/>
              <a:t>popular </a:t>
            </a:r>
            <a:r>
              <a:rPr lang="en-US" altLang="ko-KR" dirty="0"/>
              <a:t>and classic </a:t>
            </a:r>
            <a:r>
              <a:rPr lang="en-US" altLang="ko-KR" b="1" dirty="0"/>
              <a:t>frequent pattern mining algorithm called </a:t>
            </a:r>
            <a:r>
              <a:rPr lang="en-US" altLang="ko-KR" b="1" dirty="0" err="1"/>
              <a:t>Apriori</a:t>
            </a:r>
            <a:r>
              <a:rPr lang="en-US" altLang="ko-KR" dirty="0"/>
              <a:t> (Agrawal et al. [14]). </a:t>
            </a:r>
            <a:endParaRPr lang="en-US" altLang="ko-KR" dirty="0" smtClean="0"/>
          </a:p>
        </p:txBody>
      </p:sp>
      <p:grpSp>
        <p:nvGrpSpPr>
          <p:cNvPr id="8" name="그룹 7"/>
          <p:cNvGrpSpPr/>
          <p:nvPr/>
        </p:nvGrpSpPr>
        <p:grpSpPr>
          <a:xfrm>
            <a:off x="2319856" y="3992446"/>
            <a:ext cx="7829983" cy="2555927"/>
            <a:chOff x="2336482" y="3477057"/>
            <a:chExt cx="7829983" cy="2555927"/>
          </a:xfrm>
        </p:grpSpPr>
        <p:pic>
          <p:nvPicPr>
            <p:cNvPr id="3" name="그림 2"/>
            <p:cNvPicPr>
              <a:picLocks noChangeAspect="1"/>
            </p:cNvPicPr>
            <p:nvPr/>
          </p:nvPicPr>
          <p:blipFill rotWithShape="1">
            <a:blip r:embed="rId2"/>
            <a:srcRect b="22885"/>
            <a:stretch/>
          </p:blipFill>
          <p:spPr>
            <a:xfrm>
              <a:off x="2976562" y="3477057"/>
              <a:ext cx="6086475" cy="1784899"/>
            </a:xfrm>
            <a:prstGeom prst="rect">
              <a:avLst/>
            </a:prstGeom>
          </p:spPr>
        </p:pic>
        <mc:AlternateContent xmlns:mc="http://schemas.openxmlformats.org/markup-compatibility/2006">
          <mc:Choice xmlns:a14="http://schemas.microsoft.com/office/drawing/2010/main" Requires="a14">
            <p:sp>
              <p:nvSpPr>
                <p:cNvPr id="16" name="TextBox 15"/>
                <p:cNvSpPr txBox="1"/>
                <p:nvPr/>
              </p:nvSpPr>
              <p:spPr>
                <a:xfrm>
                  <a:off x="2336482" y="5127205"/>
                  <a:ext cx="2144079" cy="830997"/>
                </a:xfrm>
                <a:prstGeom prst="rect">
                  <a:avLst/>
                </a:prstGeom>
                <a:noFill/>
              </p:spPr>
              <p:txBody>
                <a:bodyPr wrap="square" rtlCol="0">
                  <a:spAutoFit/>
                </a:bodyPr>
                <a:lstStyle/>
                <a:p>
                  <a14:m>
                    <m:oMath xmlns:m="http://schemas.openxmlformats.org/officeDocument/2006/math">
                      <m:sSub>
                        <m:sSubPr>
                          <m:ctrlPr>
                            <a:rPr lang="en-US" altLang="ko-KR" sz="1200" i="1" smtClean="0">
                              <a:latin typeface="Cambria Math" panose="02040503050406030204" pitchFamily="18" charset="0"/>
                            </a:rPr>
                          </m:ctrlPr>
                        </m:sSubPr>
                        <m:e>
                          <m:r>
                            <a:rPr lang="en-US" altLang="ko-KR" sz="1200" b="0" i="1" smtClean="0">
                              <a:latin typeface="Cambria Math" panose="02040503050406030204" pitchFamily="18" charset="0"/>
                            </a:rPr>
                            <m:t>𝑋</m:t>
                          </m:r>
                        </m:e>
                        <m:sub>
                          <m:r>
                            <a:rPr lang="en-US" altLang="ko-KR" sz="1200" b="0" i="1" smtClean="0">
                              <a:latin typeface="Cambria Math" panose="02040503050406030204" pitchFamily="18" charset="0"/>
                            </a:rPr>
                            <m:t>1</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𝑋</m:t>
                          </m:r>
                        </m:e>
                        <m:sub>
                          <m:r>
                            <a:rPr lang="en-US" altLang="ko-KR" sz="1200" b="0" i="1" smtClean="0">
                              <a:latin typeface="Cambria Math" panose="02040503050406030204" pitchFamily="18" charset="0"/>
                            </a:rPr>
                            <m:t>𝑛</m:t>
                          </m:r>
                        </m:sub>
                      </m:sSub>
                    </m:oMath>
                  </a14:m>
                  <a:r>
                    <a:rPr lang="en-US" altLang="ko-KR" sz="1200" dirty="0" smtClean="0"/>
                    <a:t>: </a:t>
                  </a:r>
                  <a:r>
                    <a:rPr lang="en-US" altLang="ko-KR" sz="1200" b="1" dirty="0" smtClean="0"/>
                    <a:t>The </a:t>
                  </a:r>
                  <a:r>
                    <a:rPr lang="en-US" altLang="ko-KR" sz="1200" b="1" dirty="0"/>
                    <a:t>universal set </a:t>
                  </a:r>
                  <a:r>
                    <a:rPr lang="en-US" altLang="ko-KR" sz="1200" dirty="0"/>
                    <a:t>of features used in </a:t>
                  </a:r>
                  <a:r>
                    <a:rPr lang="en-US" altLang="ko-KR" sz="1200" dirty="0" smtClean="0"/>
                    <a:t>mortgage </a:t>
                  </a:r>
                  <a:r>
                    <a:rPr lang="en-US" altLang="ko-KR" sz="1200" dirty="0"/>
                    <a:t>bankruptcy prediction literature.  </a:t>
                  </a:r>
                  <a:endParaRPr lang="en-US" altLang="ko-KR" sz="1200" dirty="0" smtClean="0"/>
                </a:p>
              </p:txBody>
            </p:sp>
          </mc:Choice>
          <mc:Fallback>
            <p:sp>
              <p:nvSpPr>
                <p:cNvPr id="16" name="TextBox 15"/>
                <p:cNvSpPr txBox="1">
                  <a:spLocks noRot="1" noChangeAspect="1" noMove="1" noResize="1" noEditPoints="1" noAdjustHandles="1" noChangeArrowheads="1" noChangeShapeType="1" noTextEdit="1"/>
                </p:cNvSpPr>
                <p:nvPr/>
              </p:nvSpPr>
              <p:spPr>
                <a:xfrm>
                  <a:off x="2336482" y="5127205"/>
                  <a:ext cx="2144079" cy="830997"/>
                </a:xfrm>
                <a:prstGeom prst="rect">
                  <a:avLst/>
                </a:prstGeom>
                <a:blipFill>
                  <a:blip r:embed="rId3"/>
                  <a:stretch>
                    <a:fillRect l="-285" t="-1471" b="-5147"/>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4937760" y="5187175"/>
                  <a:ext cx="2385753" cy="845809"/>
                </a:xfrm>
                <a:prstGeom prst="rect">
                  <a:avLst/>
                </a:prstGeom>
                <a:noFill/>
              </p:spPr>
              <p:txBody>
                <a:bodyPr wrap="square" rtlCol="0">
                  <a:spAutoFit/>
                </a:bodyPr>
                <a:lstStyle/>
                <a:p>
                  <a14:m>
                    <m:oMath xmlns:m="http://schemas.openxmlformats.org/officeDocument/2006/math">
                      <m:sSub>
                        <m:sSubPr>
                          <m:ctrlPr>
                            <a:rPr lang="en-US" altLang="ko-KR" sz="1200" i="1" smtClean="0">
                              <a:latin typeface="Cambria Math" panose="02040503050406030204" pitchFamily="18" charset="0"/>
                            </a:rPr>
                          </m:ctrlPr>
                        </m:sSubPr>
                        <m:e>
                          <m:r>
                            <a:rPr lang="en-US" altLang="ko-KR" sz="1200" i="1">
                              <a:latin typeface="Cambria Math" panose="02040503050406030204" pitchFamily="18" charset="0"/>
                            </a:rPr>
                            <m:t>𝑋</m:t>
                          </m:r>
                        </m:e>
                        <m:sub>
                          <m:r>
                            <a:rPr lang="en-US" altLang="ko-KR" sz="1200" b="0" i="1" smtClean="0">
                              <a:latin typeface="Cambria Math" panose="02040503050406030204" pitchFamily="18" charset="0"/>
                            </a:rPr>
                            <m:t>𝑓</m:t>
                          </m:r>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𝑋</m:t>
                          </m:r>
                        </m:e>
                        <m:sub>
                          <m:r>
                            <a:rPr lang="en-US" altLang="ko-KR" sz="1200" b="0" i="1" smtClean="0">
                              <a:latin typeface="Cambria Math" panose="02040503050406030204" pitchFamily="18" charset="0"/>
                            </a:rPr>
                            <m:t>𝑓𝑚</m:t>
                          </m:r>
                        </m:sub>
                      </m:sSub>
                    </m:oMath>
                  </a14:m>
                  <a:r>
                    <a:rPr lang="en-US" altLang="ko-KR" sz="1200" dirty="0" smtClean="0"/>
                    <a:t>: </a:t>
                  </a:r>
                  <a:r>
                    <a:rPr lang="en-US" altLang="ko-KR" sz="1200" b="1" dirty="0" smtClean="0"/>
                    <a:t>Some </a:t>
                  </a:r>
                  <a:r>
                    <a:rPr lang="en-US" altLang="ko-KR" sz="1200" b="1" dirty="0"/>
                    <a:t>frequent set </a:t>
                  </a:r>
                  <a:r>
                    <a:rPr lang="en-US" altLang="ko-KR" sz="1200" dirty="0"/>
                    <a:t>of features with </a:t>
                  </a:r>
                  <a:r>
                    <a:rPr lang="en-US" altLang="ko-KR" sz="1200" b="1" dirty="0"/>
                    <a:t>a specified support</a:t>
                  </a:r>
                  <a:r>
                    <a:rPr lang="en-US" altLang="ko-KR" sz="1200" dirty="0"/>
                    <a:t> and </a:t>
                  </a:r>
                  <a:r>
                    <a:rPr lang="en-US" altLang="ko-KR" sz="1200" b="1" dirty="0"/>
                    <a:t>maximum count </a:t>
                  </a:r>
                  <a:r>
                    <a:rPr lang="en-US" altLang="ko-KR" sz="1200" dirty="0" smtClean="0"/>
                    <a:t>of features </a:t>
                  </a:r>
                  <a:r>
                    <a:rPr lang="en-US" altLang="ko-KR" sz="1200" dirty="0"/>
                    <a:t>in the </a:t>
                  </a:r>
                  <a:r>
                    <a:rPr lang="en-US" altLang="ko-KR" sz="1200" dirty="0" smtClean="0"/>
                    <a:t>set.</a:t>
                  </a:r>
                </a:p>
              </p:txBody>
            </p:sp>
          </mc:Choice>
          <mc:Fallback>
            <p:sp>
              <p:nvSpPr>
                <p:cNvPr id="19" name="TextBox 18"/>
                <p:cNvSpPr txBox="1">
                  <a:spLocks noRot="1" noChangeAspect="1" noMove="1" noResize="1" noEditPoints="1" noAdjustHandles="1" noChangeArrowheads="1" noChangeShapeType="1" noTextEdit="1"/>
                </p:cNvSpPr>
                <p:nvPr/>
              </p:nvSpPr>
              <p:spPr>
                <a:xfrm>
                  <a:off x="4937760" y="5187175"/>
                  <a:ext cx="2385753" cy="845809"/>
                </a:xfrm>
                <a:prstGeom prst="rect">
                  <a:avLst/>
                </a:prstGeom>
                <a:blipFill>
                  <a:blip r:embed="rId4"/>
                  <a:stretch>
                    <a:fillRect t="-719" b="-4317"/>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7780712" y="5261956"/>
                  <a:ext cx="2385753" cy="661143"/>
                </a:xfrm>
                <a:prstGeom prst="rect">
                  <a:avLst/>
                </a:prstGeom>
                <a:noFill/>
              </p:spPr>
              <p:txBody>
                <a:bodyPr wrap="square" rtlCol="0">
                  <a:spAutoFit/>
                </a:bodyPr>
                <a:lstStyle/>
                <a:p>
                  <a14:m>
                    <m:oMath xmlns:m="http://schemas.openxmlformats.org/officeDocument/2006/math">
                      <m:sSubSup>
                        <m:sSubSupPr>
                          <m:ctrlPr>
                            <a:rPr lang="en-US" altLang="ko-KR" sz="1200" i="1" smtClean="0">
                              <a:latin typeface="Cambria Math" panose="02040503050406030204" pitchFamily="18" charset="0"/>
                            </a:rPr>
                          </m:ctrlPr>
                        </m:sSubSupPr>
                        <m:e>
                          <m:r>
                            <a:rPr lang="en-US" altLang="ko-KR" sz="1200" b="0" i="1" smtClean="0">
                              <a:latin typeface="Cambria Math" panose="02040503050406030204" pitchFamily="18" charset="0"/>
                            </a:rPr>
                            <m:t>𝑋</m:t>
                          </m:r>
                        </m:e>
                        <m:sub>
                          <m:r>
                            <a:rPr lang="en-US" altLang="ko-KR" sz="1200" b="0" i="1" smtClean="0">
                              <a:latin typeface="Cambria Math" panose="02040503050406030204" pitchFamily="18" charset="0"/>
                            </a:rPr>
                            <m:t>1</m:t>
                          </m:r>
                        </m:sub>
                        <m:sup>
                          <m:r>
                            <a:rPr lang="en-US" altLang="ko-KR" sz="1200" b="0" i="1" smtClean="0">
                              <a:latin typeface="Cambria Math" panose="02040503050406030204" pitchFamily="18" charset="0"/>
                            </a:rPr>
                            <m:t>′</m:t>
                          </m:r>
                        </m:sup>
                      </m:sSubSup>
                      <m:r>
                        <a:rPr lang="en-US" altLang="ko-KR" sz="1200" i="1">
                          <a:latin typeface="Cambria Math" panose="02040503050406030204" pitchFamily="18" charset="0"/>
                        </a:rPr>
                        <m:t>…</m:t>
                      </m:r>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𝑋</m:t>
                          </m:r>
                        </m:e>
                        <m:sub>
                          <m:r>
                            <a:rPr lang="en-US" altLang="ko-KR" sz="1200" b="0" i="1" smtClean="0">
                              <a:latin typeface="Cambria Math" panose="02040503050406030204" pitchFamily="18" charset="0"/>
                            </a:rPr>
                            <m:t>𝑘</m:t>
                          </m:r>
                        </m:sub>
                        <m:sup>
                          <m:r>
                            <a:rPr lang="en-US" altLang="ko-KR" sz="1200" i="1">
                              <a:latin typeface="Cambria Math" panose="02040503050406030204" pitchFamily="18" charset="0"/>
                            </a:rPr>
                            <m:t>′</m:t>
                          </m:r>
                        </m:sup>
                      </m:sSubSup>
                    </m:oMath>
                  </a14:m>
                  <a:r>
                    <a:rPr lang="en-US" altLang="ko-KR" sz="1200" dirty="0" smtClean="0"/>
                    <a:t>: A</a:t>
                  </a:r>
                  <a:r>
                    <a:rPr lang="ko-KR" altLang="en-US" sz="1200" dirty="0" smtClean="0"/>
                    <a:t> </a:t>
                  </a:r>
                  <a:r>
                    <a:rPr lang="ko-KR" altLang="en-US" sz="1200" b="1" dirty="0" err="1"/>
                    <a:t>generalized</a:t>
                  </a:r>
                  <a:r>
                    <a:rPr lang="ko-KR" altLang="en-US" sz="1200" b="1" dirty="0"/>
                    <a:t> </a:t>
                  </a:r>
                  <a:r>
                    <a:rPr lang="ko-KR" altLang="en-US" sz="1200" b="1" dirty="0" err="1"/>
                    <a:t>frequent</a:t>
                  </a:r>
                  <a:r>
                    <a:rPr lang="ko-KR" altLang="en-US" sz="1200" b="1" dirty="0"/>
                    <a:t> </a:t>
                  </a:r>
                  <a:r>
                    <a:rPr lang="ko-KR" altLang="en-US" sz="1200" b="1" dirty="0" err="1"/>
                    <a:t>feature</a:t>
                  </a:r>
                  <a:r>
                    <a:rPr lang="ko-KR" altLang="en-US" sz="1200" b="1" dirty="0"/>
                    <a:t> </a:t>
                  </a:r>
                  <a:r>
                    <a:rPr lang="ko-KR" altLang="en-US" sz="1200" b="1" dirty="0" err="1"/>
                    <a:t>set</a:t>
                  </a:r>
                  <a:r>
                    <a:rPr lang="ko-KR" altLang="en-US" sz="1200" dirty="0"/>
                    <a:t> </a:t>
                  </a:r>
                  <a:r>
                    <a:rPr lang="ko-KR" altLang="en-US" sz="1200" dirty="0" err="1"/>
                    <a:t>infused</a:t>
                  </a:r>
                  <a:r>
                    <a:rPr lang="ko-KR" altLang="en-US" sz="1200" dirty="0"/>
                    <a:t> </a:t>
                  </a:r>
                  <a:r>
                    <a:rPr lang="ko-KR" altLang="en-US" sz="1200" dirty="0" err="1"/>
                    <a:t>with</a:t>
                  </a:r>
                  <a:r>
                    <a:rPr lang="ko-KR" altLang="en-US" sz="1200" dirty="0"/>
                    <a:t> </a:t>
                  </a:r>
                  <a:r>
                    <a:rPr lang="ko-KR" altLang="en-US" sz="1200" dirty="0" err="1"/>
                    <a:t>domain</a:t>
                  </a:r>
                  <a:r>
                    <a:rPr lang="ko-KR" altLang="en-US" sz="1200" dirty="0"/>
                    <a:t> </a:t>
                  </a:r>
                  <a:r>
                    <a:rPr lang="ko-KR" altLang="en-US" sz="1200" dirty="0" err="1"/>
                    <a:t>knowledge</a:t>
                  </a:r>
                  <a:r>
                    <a:rPr lang="ko-KR" altLang="en-US" sz="1200" dirty="0"/>
                    <a:t>.</a:t>
                  </a:r>
                  <a:endParaRPr lang="ko-KR" altLang="en-US" sz="1200" dirty="0"/>
                </a:p>
              </p:txBody>
            </p:sp>
          </mc:Choice>
          <mc:Fallback>
            <p:sp>
              <p:nvSpPr>
                <p:cNvPr id="20" name="TextBox 19"/>
                <p:cNvSpPr txBox="1">
                  <a:spLocks noRot="1" noChangeAspect="1" noMove="1" noResize="1" noEditPoints="1" noAdjustHandles="1" noChangeArrowheads="1" noChangeShapeType="1" noTextEdit="1"/>
                </p:cNvSpPr>
                <p:nvPr/>
              </p:nvSpPr>
              <p:spPr>
                <a:xfrm>
                  <a:off x="7780712" y="5261956"/>
                  <a:ext cx="2385753" cy="661143"/>
                </a:xfrm>
                <a:prstGeom prst="rect">
                  <a:avLst/>
                </a:prstGeom>
                <a:blipFill>
                  <a:blip r:embed="rId5"/>
                  <a:stretch>
                    <a:fillRect l="-256" t="-1852" b="-4630"/>
                  </a:stretch>
                </a:blipFill>
              </p:spPr>
              <p:txBody>
                <a:bodyPr/>
                <a:lstStyle/>
                <a:p>
                  <a:r>
                    <a:rPr lang="ko-KR" altLang="en-US">
                      <a:noFill/>
                    </a:rPr>
                    <a:t> </a:t>
                  </a:r>
                </a:p>
              </p:txBody>
            </p:sp>
          </mc:Fallback>
        </mc:AlternateContent>
      </p:grpSp>
      <p:pic>
        <p:nvPicPr>
          <p:cNvPr id="9" name="그림 8"/>
          <p:cNvPicPr>
            <a:picLocks noChangeAspect="1"/>
          </p:cNvPicPr>
          <p:nvPr/>
        </p:nvPicPr>
        <p:blipFill>
          <a:blip r:embed="rId6"/>
          <a:stretch>
            <a:fillRect/>
          </a:stretch>
        </p:blipFill>
        <p:spPr>
          <a:xfrm>
            <a:off x="4298198" y="3637185"/>
            <a:ext cx="3409950" cy="438150"/>
          </a:xfrm>
          <a:prstGeom prst="rect">
            <a:avLst/>
          </a:prstGeom>
        </p:spPr>
      </p:pic>
    </p:spTree>
    <p:extLst>
      <p:ext uri="{BB962C8B-B14F-4D97-AF65-F5344CB8AC3E}">
        <p14:creationId xmlns:p14="http://schemas.microsoft.com/office/powerpoint/2010/main" val="66080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Methodology</a:t>
            </a:r>
            <a:endParaRPr lang="en-US" altLang="ko-KR" b="1" dirty="0" smtClean="0"/>
          </a:p>
        </p:txBody>
      </p:sp>
      <p:sp>
        <p:nvSpPr>
          <p:cNvPr id="2" name="직사각형 1"/>
          <p:cNvSpPr/>
          <p:nvPr/>
        </p:nvSpPr>
        <p:spPr>
          <a:xfrm>
            <a:off x="570808" y="1138536"/>
            <a:ext cx="10493432" cy="1754326"/>
          </a:xfrm>
          <a:prstGeom prst="rect">
            <a:avLst/>
          </a:prstGeom>
        </p:spPr>
        <p:txBody>
          <a:bodyPr wrap="square">
            <a:spAutoFit/>
          </a:bodyPr>
          <a:lstStyle/>
          <a:p>
            <a:pPr marL="285750" indent="-285750">
              <a:buFont typeface="Wingdings" panose="05000000000000000000" pitchFamily="2" charset="2"/>
              <a:buChar char="ü"/>
            </a:pPr>
            <a:r>
              <a:rPr lang="en-US" altLang="ko-KR" b="1" dirty="0"/>
              <a:t>Evaluator</a:t>
            </a:r>
            <a:r>
              <a:rPr lang="en-US" altLang="ko-KR" dirty="0"/>
              <a:t>: produces and compares the results using the generalized feature set from the original feature set</a:t>
            </a:r>
            <a:r>
              <a:rPr lang="en-US" altLang="ko-KR" dirty="0" smtClean="0"/>
              <a:t>.</a:t>
            </a:r>
          </a:p>
          <a:p>
            <a:pPr marL="285750" indent="-285750">
              <a:buFont typeface="Wingdings" panose="05000000000000000000" pitchFamily="2" charset="2"/>
              <a:buChar char="ü"/>
            </a:pPr>
            <a:endParaRPr lang="en-US" altLang="ko-KR" dirty="0"/>
          </a:p>
          <a:p>
            <a:r>
              <a:rPr lang="en-US" altLang="ko-KR" dirty="0"/>
              <a:t>If </a:t>
            </a:r>
            <a:r>
              <a:rPr lang="en-US" altLang="ko-KR" b="1" dirty="0"/>
              <a:t>the difference is within an allowable threshold</a:t>
            </a:r>
            <a:r>
              <a:rPr lang="en-US" altLang="ko-KR" dirty="0"/>
              <a:t>, then the output from the latter experiment is deemed as final output, and the output is explained using the contribution from each of generalized, and more explainable and interpretable, frequent features.</a:t>
            </a:r>
          </a:p>
        </p:txBody>
      </p:sp>
      <p:pic>
        <p:nvPicPr>
          <p:cNvPr id="4" name="그림 3"/>
          <p:cNvPicPr>
            <a:picLocks noChangeAspect="1"/>
          </p:cNvPicPr>
          <p:nvPr/>
        </p:nvPicPr>
        <p:blipFill>
          <a:blip r:embed="rId2"/>
          <a:stretch>
            <a:fillRect/>
          </a:stretch>
        </p:blipFill>
        <p:spPr>
          <a:xfrm>
            <a:off x="3720465" y="3541531"/>
            <a:ext cx="4184938" cy="3039874"/>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2681006" y="3663562"/>
                <a:ext cx="1666550" cy="646331"/>
              </a:xfrm>
              <a:prstGeom prst="rect">
                <a:avLst/>
              </a:prstGeom>
              <a:noFill/>
            </p:spPr>
            <p:txBody>
              <a:bodyPr wrap="square" rtlCol="0">
                <a:spAutoFit/>
              </a:bodyPr>
              <a:lstStyle/>
              <a:p>
                <a14:m>
                  <m:oMath xmlns:m="http://schemas.openxmlformats.org/officeDocument/2006/math">
                    <m:r>
                      <a:rPr lang="en-US" altLang="ko-KR" sz="1200" i="1" smtClean="0">
                        <a:latin typeface="Cambria Math" panose="02040503050406030204" pitchFamily="18" charset="0"/>
                      </a:rPr>
                      <m:t>𝑋</m:t>
                    </m:r>
                    <m:r>
                      <a:rPr lang="en-US" altLang="ko-KR" sz="1200" b="0" i="1" smtClean="0">
                        <a:latin typeface="Cambria Math" panose="02040503050406030204" pitchFamily="18" charset="0"/>
                      </a:rPr>
                      <m:t>: </m:t>
                    </m:r>
                  </m:oMath>
                </a14:m>
                <a:r>
                  <a:rPr lang="en-US" altLang="ko-KR" sz="1200" dirty="0" smtClean="0"/>
                  <a:t>Using </a:t>
                </a:r>
                <a:r>
                  <a:rPr lang="en-US" altLang="ko-KR" sz="1200" b="1" dirty="0" smtClean="0"/>
                  <a:t>original </a:t>
                </a:r>
                <a:r>
                  <a:rPr lang="en-US" altLang="ko-KR" sz="1200" b="1" dirty="0"/>
                  <a:t>features </a:t>
                </a:r>
                <a:r>
                  <a:rPr lang="en-US" altLang="ko-KR" sz="1200" dirty="0" smtClean="0"/>
                  <a:t>of </a:t>
                </a:r>
                <a:r>
                  <a:rPr lang="en-US" altLang="ko-KR" sz="1200" dirty="0"/>
                  <a:t>the dataset </a:t>
                </a:r>
              </a:p>
            </p:txBody>
          </p:sp>
        </mc:Choice>
        <mc:Fallback>
          <p:sp>
            <p:nvSpPr>
              <p:cNvPr id="7" name="TextBox 6"/>
              <p:cNvSpPr txBox="1">
                <a:spLocks noRot="1" noChangeAspect="1" noMove="1" noResize="1" noEditPoints="1" noAdjustHandles="1" noChangeArrowheads="1" noChangeShapeType="1" noTextEdit="1"/>
              </p:cNvSpPr>
              <p:nvPr/>
            </p:nvSpPr>
            <p:spPr>
              <a:xfrm>
                <a:off x="2681006" y="3663562"/>
                <a:ext cx="1666550" cy="646331"/>
              </a:xfrm>
              <a:prstGeom prst="rect">
                <a:avLst/>
              </a:prstGeom>
              <a:blipFill>
                <a:blip r:embed="rId3"/>
                <a:stretch>
                  <a:fillRect l="-366" t="-1887" b="-6604"/>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2681006" y="4726560"/>
                <a:ext cx="1837112" cy="646331"/>
              </a:xfrm>
              <a:prstGeom prst="rect">
                <a:avLst/>
              </a:prstGeom>
              <a:noFill/>
            </p:spPr>
            <p:txBody>
              <a:bodyPr wrap="square" rtlCol="0">
                <a:spAutoFit/>
              </a:bodyPr>
              <a:lstStyle/>
              <a:p>
                <a14:m>
                  <m:oMath xmlns:m="http://schemas.openxmlformats.org/officeDocument/2006/math">
                    <m:sSup>
                      <m:sSupPr>
                        <m:ctrlPr>
                          <a:rPr lang="en-US" altLang="ko-KR" sz="1200" i="1" smtClean="0">
                            <a:latin typeface="Cambria Math" panose="02040503050406030204" pitchFamily="18" charset="0"/>
                          </a:rPr>
                        </m:ctrlPr>
                      </m:sSupPr>
                      <m:e>
                        <m:r>
                          <a:rPr lang="en-US" altLang="ko-KR" sz="1200" b="0" i="1" smtClean="0">
                            <a:latin typeface="Cambria Math" panose="02040503050406030204" pitchFamily="18" charset="0"/>
                          </a:rPr>
                          <m:t>𝑋</m:t>
                        </m:r>
                      </m:e>
                      <m:sup>
                        <m:r>
                          <a:rPr lang="en-US" altLang="ko-KR" sz="1200" b="0" i="1" smtClean="0">
                            <a:latin typeface="Cambria Math" panose="02040503050406030204" pitchFamily="18" charset="0"/>
                          </a:rPr>
                          <m:t>′</m:t>
                        </m:r>
                      </m:sup>
                    </m:sSup>
                  </m:oMath>
                </a14:m>
                <a:r>
                  <a:rPr lang="en-US" altLang="ko-KR" sz="1200" dirty="0"/>
                  <a:t>: </a:t>
                </a:r>
                <a:r>
                  <a:rPr lang="en-US" altLang="ko-KR" sz="1200" dirty="0" smtClean="0"/>
                  <a:t>Using </a:t>
                </a:r>
                <a:r>
                  <a:rPr lang="en-US" altLang="ko-KR" sz="1200" dirty="0"/>
                  <a:t>the </a:t>
                </a:r>
                <a:r>
                  <a:rPr lang="en-US" altLang="ko-KR" sz="1200" b="1" dirty="0"/>
                  <a:t>generalized frequent feature </a:t>
                </a:r>
                <a:r>
                  <a:rPr lang="en-US" altLang="ko-KR" sz="1200" dirty="0"/>
                  <a:t>sets</a:t>
                </a:r>
                <a:endParaRPr lang="ko-KR" altLang="en-US" sz="1200" dirty="0"/>
              </a:p>
            </p:txBody>
          </p:sp>
        </mc:Choice>
        <mc:Fallback>
          <p:sp>
            <p:nvSpPr>
              <p:cNvPr id="8" name="TextBox 7"/>
              <p:cNvSpPr txBox="1">
                <a:spLocks noRot="1" noChangeAspect="1" noMove="1" noResize="1" noEditPoints="1" noAdjustHandles="1" noChangeArrowheads="1" noChangeShapeType="1" noTextEdit="1"/>
              </p:cNvSpPr>
              <p:nvPr/>
            </p:nvSpPr>
            <p:spPr>
              <a:xfrm>
                <a:off x="2681006" y="4726560"/>
                <a:ext cx="1837112" cy="646331"/>
              </a:xfrm>
              <a:prstGeom prst="rect">
                <a:avLst/>
              </a:prstGeom>
              <a:blipFill>
                <a:blip r:embed="rId4"/>
                <a:stretch>
                  <a:fillRect l="-332" t="-943" b="-660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310698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Methodology</a:t>
            </a:r>
            <a:endParaRPr lang="en-US" altLang="ko-KR" b="1" dirty="0" smtClean="0"/>
          </a:p>
        </p:txBody>
      </p:sp>
      <p:sp>
        <p:nvSpPr>
          <p:cNvPr id="2" name="직사각형 1"/>
          <p:cNvSpPr/>
          <p:nvPr/>
        </p:nvSpPr>
        <p:spPr>
          <a:xfrm>
            <a:off x="570808" y="799776"/>
            <a:ext cx="10493432" cy="3693319"/>
          </a:xfrm>
          <a:prstGeom prst="rect">
            <a:avLst/>
          </a:prstGeom>
        </p:spPr>
        <p:txBody>
          <a:bodyPr wrap="square">
            <a:spAutoFit/>
          </a:bodyPr>
          <a:lstStyle/>
          <a:p>
            <a:pPr marL="285750" indent="-285750">
              <a:buFont typeface="Wingdings" panose="05000000000000000000" pitchFamily="2" charset="2"/>
              <a:buChar char="ü"/>
            </a:pPr>
            <a:r>
              <a:rPr lang="en-US" altLang="ko-KR" b="1" dirty="0" smtClean="0"/>
              <a:t>Algorithms</a:t>
            </a:r>
          </a:p>
          <a:p>
            <a:pPr marL="285750" indent="-285750">
              <a:buFont typeface="Wingdings" panose="05000000000000000000" pitchFamily="2" charset="2"/>
              <a:buChar char="ü"/>
            </a:pPr>
            <a:endParaRPr lang="en-US" altLang="ko-KR" b="1" dirty="0"/>
          </a:p>
          <a:p>
            <a:pPr marL="342900" indent="-342900">
              <a:buAutoNum type="arabicParenR"/>
            </a:pPr>
            <a:r>
              <a:rPr lang="en-US" altLang="ko-KR" b="1" dirty="0" err="1" smtClean="0"/>
              <a:t>Apriori</a:t>
            </a:r>
            <a:r>
              <a:rPr lang="en-US" altLang="ko-KR" b="1" dirty="0" smtClean="0"/>
              <a:t> </a:t>
            </a:r>
          </a:p>
          <a:p>
            <a:endParaRPr lang="en-US" altLang="ko-KR" b="1" dirty="0" smtClean="0"/>
          </a:p>
          <a:p>
            <a:r>
              <a:rPr lang="en-US" altLang="ko-KR" dirty="0" smtClean="0"/>
              <a:t>For </a:t>
            </a:r>
            <a:r>
              <a:rPr lang="en-US" altLang="ko-KR" dirty="0"/>
              <a:t>our case, when a set of features or explanatory </a:t>
            </a:r>
            <a:r>
              <a:rPr lang="en-US" altLang="ko-KR" dirty="0" smtClean="0"/>
              <a:t>variables  </a:t>
            </a:r>
            <a:r>
              <a:rPr lang="en-US" altLang="ko-KR" dirty="0"/>
              <a:t>found  in  a  </a:t>
            </a:r>
            <a:r>
              <a:rPr lang="en-US" altLang="ko-KR" b="1" dirty="0"/>
              <a:t>paper  meets  a  user-specified  support  threshold</a:t>
            </a:r>
            <a:r>
              <a:rPr lang="en-US" altLang="ko-KR" dirty="0"/>
              <a:t>, then that set of features can be treated as frequent feature sets</a:t>
            </a:r>
            <a:r>
              <a:rPr lang="en-US" altLang="ko-KR" dirty="0" smtClean="0"/>
              <a:t>.</a:t>
            </a:r>
          </a:p>
          <a:p>
            <a:endParaRPr lang="en-US" altLang="ko-KR" dirty="0" smtClean="0"/>
          </a:p>
          <a:p>
            <a:r>
              <a:rPr lang="en-US" altLang="ko-KR" dirty="0" smtClean="0"/>
              <a:t>Support  </a:t>
            </a:r>
            <a:r>
              <a:rPr lang="en-US" altLang="ko-KR" dirty="0"/>
              <a:t>(X)  = </a:t>
            </a:r>
            <a:endParaRPr lang="en-US" altLang="ko-KR" dirty="0" smtClean="0"/>
          </a:p>
          <a:p>
            <a:r>
              <a:rPr lang="en-US" altLang="ko-KR" dirty="0" smtClean="0"/>
              <a:t> </a:t>
            </a:r>
            <a:r>
              <a:rPr lang="en-US" altLang="ko-KR" dirty="0"/>
              <a:t>(number  of  paper  in  which  all  features  of  X  appear)  / </a:t>
            </a:r>
            <a:r>
              <a:rPr lang="en-US" altLang="ko-KR" dirty="0" smtClean="0"/>
              <a:t>(</a:t>
            </a:r>
            <a:r>
              <a:rPr lang="en-US" altLang="ko-KR" dirty="0"/>
              <a:t>total number of paper) </a:t>
            </a:r>
            <a:endParaRPr lang="en-US" altLang="ko-KR" dirty="0" smtClean="0"/>
          </a:p>
          <a:p>
            <a:endParaRPr lang="en-US" altLang="ko-KR" dirty="0"/>
          </a:p>
          <a:p>
            <a:r>
              <a:rPr lang="en-US" altLang="ko-KR" dirty="0" smtClean="0"/>
              <a:t>EX) the </a:t>
            </a:r>
            <a:r>
              <a:rPr lang="en-US" altLang="ko-KR" dirty="0"/>
              <a:t>support threshold is set to .5 (i.e., 50%), then the feature set LTV, </a:t>
            </a:r>
            <a:r>
              <a:rPr lang="en-US" altLang="ko-KR" dirty="0" err="1"/>
              <a:t>creditScore</a:t>
            </a:r>
            <a:r>
              <a:rPr lang="en-US" altLang="ko-KR" dirty="0"/>
              <a:t>, </a:t>
            </a:r>
            <a:r>
              <a:rPr lang="en-US" altLang="ko-KR" dirty="0" err="1"/>
              <a:t>interestRate</a:t>
            </a:r>
            <a:r>
              <a:rPr lang="en-US" altLang="ko-KR" dirty="0"/>
              <a:t>, </a:t>
            </a:r>
            <a:r>
              <a:rPr lang="en-US" altLang="ko-KR" dirty="0" err="1"/>
              <a:t>delinquencyStatus</a:t>
            </a:r>
            <a:r>
              <a:rPr lang="en-US" altLang="ko-KR" dirty="0"/>
              <a:t>  is  called  a  frequent  feature  set  if  and  only  if  this set  of  features  is  found  together  at  least  50%  of  times  among  all the papers.</a:t>
            </a:r>
          </a:p>
        </p:txBody>
      </p:sp>
      <p:sp>
        <p:nvSpPr>
          <p:cNvPr id="10" name="직사각형 9"/>
          <p:cNvSpPr/>
          <p:nvPr/>
        </p:nvSpPr>
        <p:spPr>
          <a:xfrm>
            <a:off x="570808" y="4739200"/>
            <a:ext cx="10493432" cy="1477328"/>
          </a:xfrm>
          <a:prstGeom prst="rect">
            <a:avLst/>
          </a:prstGeom>
        </p:spPr>
        <p:txBody>
          <a:bodyPr wrap="square">
            <a:spAutoFit/>
          </a:bodyPr>
          <a:lstStyle/>
          <a:p>
            <a:r>
              <a:rPr lang="en-US" altLang="ko-KR" b="1" dirty="0" smtClean="0"/>
              <a:t>2) Artificial </a:t>
            </a:r>
            <a:r>
              <a:rPr lang="en-US" altLang="ko-KR" b="1" dirty="0"/>
              <a:t>Neural Network (ANN</a:t>
            </a:r>
            <a:r>
              <a:rPr lang="en-US" altLang="ko-KR" b="1" dirty="0" smtClean="0"/>
              <a:t>)</a:t>
            </a:r>
          </a:p>
          <a:p>
            <a:endParaRPr lang="en-US" altLang="ko-KR" b="1" dirty="0" smtClean="0"/>
          </a:p>
          <a:p>
            <a:r>
              <a:rPr lang="en-US" altLang="ko-KR" dirty="0"/>
              <a:t>ANN was first used in 1994 by Wilson and </a:t>
            </a:r>
            <a:r>
              <a:rPr lang="en-US" altLang="ko-KR" dirty="0" err="1"/>
              <a:t>Sharda</a:t>
            </a:r>
            <a:r>
              <a:rPr lang="en-US" altLang="ko-KR" dirty="0"/>
              <a:t> [72] for bankruptcy prediction. In terms of different performance metrics, given enough data, </a:t>
            </a:r>
            <a:r>
              <a:rPr lang="en-US" altLang="ko-KR" b="1" dirty="0"/>
              <a:t>ANN performs best for many problems due to its capability of learning any non-linear function.</a:t>
            </a:r>
          </a:p>
        </p:txBody>
      </p:sp>
    </p:spTree>
    <p:extLst>
      <p:ext uri="{BB962C8B-B14F-4D97-AF65-F5344CB8AC3E}">
        <p14:creationId xmlns:p14="http://schemas.microsoft.com/office/powerpoint/2010/main" val="939917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Methodology</a:t>
            </a:r>
            <a:endParaRPr lang="en-US" altLang="ko-KR" b="1" dirty="0" smtClean="0"/>
          </a:p>
        </p:txBody>
      </p:sp>
      <p:sp>
        <p:nvSpPr>
          <p:cNvPr id="2" name="직사각형 1"/>
          <p:cNvSpPr/>
          <p:nvPr/>
        </p:nvSpPr>
        <p:spPr>
          <a:xfrm>
            <a:off x="570808" y="799776"/>
            <a:ext cx="10493432" cy="2308324"/>
          </a:xfrm>
          <a:prstGeom prst="rect">
            <a:avLst/>
          </a:prstGeom>
        </p:spPr>
        <p:txBody>
          <a:bodyPr wrap="square">
            <a:spAutoFit/>
          </a:bodyPr>
          <a:lstStyle/>
          <a:p>
            <a:pPr marL="285750" indent="-285750">
              <a:buFont typeface="Wingdings" panose="05000000000000000000" pitchFamily="2" charset="2"/>
              <a:buChar char="ü"/>
            </a:pPr>
            <a:r>
              <a:rPr lang="en-US" altLang="ko-KR" b="1" dirty="0" smtClean="0"/>
              <a:t>Algorithms</a:t>
            </a:r>
          </a:p>
          <a:p>
            <a:pPr marL="285750" indent="-285750">
              <a:buFont typeface="Wingdings" panose="05000000000000000000" pitchFamily="2" charset="2"/>
              <a:buChar char="ü"/>
            </a:pPr>
            <a:endParaRPr lang="en-US" altLang="ko-KR" b="1" dirty="0"/>
          </a:p>
          <a:p>
            <a:r>
              <a:rPr lang="en-US" altLang="ko-KR" b="1" dirty="0" smtClean="0"/>
              <a:t>3) Support </a:t>
            </a:r>
            <a:r>
              <a:rPr lang="en-US" altLang="ko-KR" b="1" dirty="0"/>
              <a:t>Vector Machine (SVM</a:t>
            </a:r>
            <a:r>
              <a:rPr lang="en-US" altLang="ko-KR" b="1" dirty="0" smtClean="0"/>
              <a:t>)</a:t>
            </a:r>
          </a:p>
          <a:p>
            <a:endParaRPr lang="en-US" altLang="ko-KR" b="1" dirty="0" smtClean="0"/>
          </a:p>
          <a:p>
            <a:r>
              <a:rPr lang="en-US" altLang="ko-KR" dirty="0"/>
              <a:t>SVM is listed as one of the </a:t>
            </a:r>
            <a:r>
              <a:rPr lang="en-US" altLang="ko-KR" b="1" dirty="0"/>
              <a:t>top nonlinear algorithms for bankruptcy prediction </a:t>
            </a:r>
            <a:r>
              <a:rPr lang="en-US" altLang="ko-KR" dirty="0"/>
              <a:t>in different literature surveys [15, 22]. When </a:t>
            </a:r>
            <a:r>
              <a:rPr lang="en-US" altLang="ko-KR" b="1" dirty="0"/>
              <a:t>the number of samples is too high (i.e., millions) then it is very costly in terms of computation time. </a:t>
            </a:r>
            <a:r>
              <a:rPr lang="en-US" altLang="ko-KR" dirty="0"/>
              <a:t>In that case, a non-linear algorithm like ANN can be a better choice as an ANN usually works well with large datasets.</a:t>
            </a:r>
          </a:p>
        </p:txBody>
      </p:sp>
      <p:sp>
        <p:nvSpPr>
          <p:cNvPr id="10" name="직사각형 9"/>
          <p:cNvSpPr/>
          <p:nvPr/>
        </p:nvSpPr>
        <p:spPr>
          <a:xfrm>
            <a:off x="570808" y="3683484"/>
            <a:ext cx="10493432" cy="2308324"/>
          </a:xfrm>
          <a:prstGeom prst="rect">
            <a:avLst/>
          </a:prstGeom>
        </p:spPr>
        <p:txBody>
          <a:bodyPr wrap="square">
            <a:spAutoFit/>
          </a:bodyPr>
          <a:lstStyle/>
          <a:p>
            <a:r>
              <a:rPr lang="en-US" altLang="ko-KR" b="1" dirty="0" smtClean="0"/>
              <a:t>4</a:t>
            </a:r>
            <a:r>
              <a:rPr lang="en-US" altLang="ko-KR" b="1" dirty="0"/>
              <a:t>) Random Forest (RF</a:t>
            </a:r>
            <a:r>
              <a:rPr lang="en-US" altLang="ko-KR" b="1" dirty="0" smtClean="0"/>
              <a:t>)</a:t>
            </a:r>
          </a:p>
          <a:p>
            <a:endParaRPr lang="en-US" altLang="ko-KR" b="1" dirty="0" smtClean="0"/>
          </a:p>
          <a:p>
            <a:r>
              <a:rPr lang="en-US" altLang="ko-KR" dirty="0"/>
              <a:t>A Random Forest is a </a:t>
            </a:r>
            <a:r>
              <a:rPr lang="en-US" altLang="ko-KR" b="1" dirty="0"/>
              <a:t>tree-based ensemble technique </a:t>
            </a:r>
            <a:r>
              <a:rPr lang="en-US" altLang="ko-KR" dirty="0"/>
              <a:t>developed by </a:t>
            </a:r>
            <a:r>
              <a:rPr lang="en-US" altLang="ko-KR" dirty="0" err="1"/>
              <a:t>Breiman</a:t>
            </a:r>
            <a:r>
              <a:rPr lang="en-US" altLang="ko-KR" dirty="0"/>
              <a:t> et al. [27] for the supervised classification task. This results in a forest of trees being generated, and the output from all the trees are averaged for the final prediction. This averaging helps to </a:t>
            </a:r>
            <a:r>
              <a:rPr lang="en-US" altLang="ko-KR" b="1" dirty="0"/>
              <a:t>reduce the variance</a:t>
            </a:r>
            <a:r>
              <a:rPr lang="en-US" altLang="ko-KR" dirty="0"/>
              <a:t> from the model. Furthermore, RF can work in </a:t>
            </a:r>
            <a:r>
              <a:rPr lang="en-US" altLang="ko-KR" b="1" dirty="0"/>
              <a:t>a parallel computing environment</a:t>
            </a:r>
            <a:r>
              <a:rPr lang="en-US" altLang="ko-KR" dirty="0"/>
              <a:t> as trees can be grown independently. According to [34], </a:t>
            </a:r>
            <a:r>
              <a:rPr lang="en-US" altLang="ko-KR" u="sng" dirty="0"/>
              <a:t>RF has been used in different credit scoring and customer attrition applications.</a:t>
            </a:r>
            <a:endParaRPr lang="en-US" altLang="ko-KR" b="1" u="sng" dirty="0"/>
          </a:p>
        </p:txBody>
      </p:sp>
    </p:spTree>
    <p:extLst>
      <p:ext uri="{BB962C8B-B14F-4D97-AF65-F5344CB8AC3E}">
        <p14:creationId xmlns:p14="http://schemas.microsoft.com/office/powerpoint/2010/main" val="1003726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Methodology</a:t>
            </a:r>
            <a:endParaRPr lang="en-US" altLang="ko-KR" b="1" dirty="0" smtClean="0"/>
          </a:p>
        </p:txBody>
      </p:sp>
      <p:sp>
        <p:nvSpPr>
          <p:cNvPr id="2" name="직사각형 1"/>
          <p:cNvSpPr/>
          <p:nvPr/>
        </p:nvSpPr>
        <p:spPr>
          <a:xfrm>
            <a:off x="570808" y="799776"/>
            <a:ext cx="10493432" cy="2862322"/>
          </a:xfrm>
          <a:prstGeom prst="rect">
            <a:avLst/>
          </a:prstGeom>
        </p:spPr>
        <p:txBody>
          <a:bodyPr wrap="square">
            <a:spAutoFit/>
          </a:bodyPr>
          <a:lstStyle/>
          <a:p>
            <a:pPr marL="285750" indent="-285750">
              <a:buFont typeface="Wingdings" panose="05000000000000000000" pitchFamily="2" charset="2"/>
              <a:buChar char="ü"/>
            </a:pPr>
            <a:r>
              <a:rPr lang="en-US" altLang="ko-KR" b="1" dirty="0" smtClean="0"/>
              <a:t>Algorithms</a:t>
            </a:r>
          </a:p>
          <a:p>
            <a:pPr marL="285750" indent="-285750">
              <a:buFont typeface="Wingdings" panose="05000000000000000000" pitchFamily="2" charset="2"/>
              <a:buChar char="ü"/>
            </a:pPr>
            <a:endParaRPr lang="en-US" altLang="ko-KR" b="1" dirty="0"/>
          </a:p>
          <a:p>
            <a:r>
              <a:rPr lang="en-US" altLang="ko-KR" b="1" dirty="0"/>
              <a:t>5</a:t>
            </a:r>
            <a:r>
              <a:rPr lang="en-US" altLang="ko-KR" b="1" dirty="0" smtClean="0"/>
              <a:t>) </a:t>
            </a:r>
            <a:r>
              <a:rPr lang="en-US" altLang="ko-KR" b="1" dirty="0"/>
              <a:t>Extra Trees (ET)</a:t>
            </a:r>
            <a:endParaRPr lang="en-US" altLang="ko-KR" b="1" dirty="0" smtClean="0"/>
          </a:p>
          <a:p>
            <a:endParaRPr lang="en-US" altLang="ko-KR" b="1" dirty="0" smtClean="0"/>
          </a:p>
          <a:p>
            <a:r>
              <a:rPr lang="en-US" altLang="ko-KR" dirty="0"/>
              <a:t>Extremely Randomized Trees or Extra Trees (ET) is also a tree-based ensemble technique like RF. The only difference is in the process of splitting attribute selection and determining the threshold (cut- off ) value, both are </a:t>
            </a:r>
            <a:r>
              <a:rPr lang="en-US" altLang="ko-KR" b="1" dirty="0"/>
              <a:t>chosen in extremely random </a:t>
            </a:r>
            <a:r>
              <a:rPr lang="en-US" altLang="ko-KR" b="1" dirty="0" smtClean="0"/>
              <a:t>fashion</a:t>
            </a:r>
            <a:r>
              <a:rPr lang="en-US" altLang="ko-KR" dirty="0"/>
              <a:t>. As a result of multiple trees, the variance is reduced, compared to Decision Trees, however bias is introduced. The ET </a:t>
            </a:r>
            <a:r>
              <a:rPr lang="en-US" altLang="ko-KR" dirty="0" smtClean="0"/>
              <a:t>has </a:t>
            </a:r>
            <a:r>
              <a:rPr lang="en-US" altLang="ko-KR" dirty="0"/>
              <a:t>continued its success by achieving the state of the art performance in </a:t>
            </a:r>
            <a:r>
              <a:rPr lang="en-US" altLang="ko-KR" b="1" dirty="0"/>
              <a:t>some anomaly/intrusion detection </a:t>
            </a:r>
            <a:r>
              <a:rPr lang="en-US" altLang="ko-KR" b="1" dirty="0" smtClean="0"/>
              <a:t>research.</a:t>
            </a:r>
            <a:endParaRPr lang="en-US" altLang="ko-KR" b="1" dirty="0"/>
          </a:p>
        </p:txBody>
      </p:sp>
      <p:sp>
        <p:nvSpPr>
          <p:cNvPr id="10" name="직사각형 9"/>
          <p:cNvSpPr/>
          <p:nvPr/>
        </p:nvSpPr>
        <p:spPr>
          <a:xfrm>
            <a:off x="570808" y="3950988"/>
            <a:ext cx="10493432" cy="2031325"/>
          </a:xfrm>
          <a:prstGeom prst="rect">
            <a:avLst/>
          </a:prstGeom>
        </p:spPr>
        <p:txBody>
          <a:bodyPr wrap="square">
            <a:spAutoFit/>
          </a:bodyPr>
          <a:lstStyle/>
          <a:p>
            <a:r>
              <a:rPr lang="en-US" altLang="ko-KR" b="1" dirty="0"/>
              <a:t>6) Gradient Boosting (GB</a:t>
            </a:r>
            <a:r>
              <a:rPr lang="en-US" altLang="ko-KR" b="1" dirty="0" smtClean="0"/>
              <a:t>)</a:t>
            </a:r>
          </a:p>
          <a:p>
            <a:endParaRPr lang="en-US" altLang="ko-KR" b="1" dirty="0" smtClean="0"/>
          </a:p>
          <a:p>
            <a:r>
              <a:rPr lang="en-US" altLang="ko-KR" dirty="0"/>
              <a:t>Gradient Boosting (GB) is a classifier/regression model in the form of an ensemble of weak prediction models, such as Decision Trees which are fitted with data initially. It also works sequentially like the </a:t>
            </a:r>
            <a:r>
              <a:rPr lang="en-US" altLang="ko-KR" dirty="0" err="1"/>
              <a:t>AdaBoost</a:t>
            </a:r>
            <a:r>
              <a:rPr lang="en-US" altLang="ko-KR" dirty="0"/>
              <a:t> algorithm, in that each subsequent model tries to minimize the loss function (i.e., Mean Squared Error) by paying special focus on instances that were hard to get right in previous steps.</a:t>
            </a:r>
            <a:endParaRPr lang="en-US" altLang="ko-KR" b="1" u="sng" dirty="0"/>
          </a:p>
        </p:txBody>
      </p:sp>
    </p:spTree>
    <p:extLst>
      <p:ext uri="{BB962C8B-B14F-4D97-AF65-F5344CB8AC3E}">
        <p14:creationId xmlns:p14="http://schemas.microsoft.com/office/powerpoint/2010/main" val="1605342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636" y="184339"/>
            <a:ext cx="7213551" cy="369332"/>
          </a:xfrm>
          <a:prstGeom prst="rect">
            <a:avLst/>
          </a:prstGeom>
          <a:noFill/>
        </p:spPr>
        <p:txBody>
          <a:bodyPr wrap="square" rtlCol="0">
            <a:spAutoFit/>
          </a:bodyPr>
          <a:lstStyle/>
          <a:p>
            <a:r>
              <a:rPr lang="en-US" altLang="ko-KR" b="1" dirty="0" smtClean="0"/>
              <a:t>Data &amp; Experiments</a:t>
            </a:r>
            <a:endParaRPr lang="en-US" altLang="ko-KR" b="1" dirty="0" smtClean="0"/>
          </a:p>
        </p:txBody>
      </p:sp>
      <p:sp>
        <p:nvSpPr>
          <p:cNvPr id="2" name="직사각형 1"/>
          <p:cNvSpPr/>
          <p:nvPr/>
        </p:nvSpPr>
        <p:spPr>
          <a:xfrm>
            <a:off x="570808" y="799776"/>
            <a:ext cx="10493432" cy="1754326"/>
          </a:xfrm>
          <a:prstGeom prst="rect">
            <a:avLst/>
          </a:prstGeom>
        </p:spPr>
        <p:txBody>
          <a:bodyPr wrap="square">
            <a:spAutoFit/>
          </a:bodyPr>
          <a:lstStyle/>
          <a:p>
            <a:pPr marL="285750" indent="-285750">
              <a:buFont typeface="Wingdings" panose="05000000000000000000" pitchFamily="2" charset="2"/>
              <a:buChar char="ü"/>
            </a:pPr>
            <a:r>
              <a:rPr lang="en-US" altLang="ko-KR" b="1" dirty="0"/>
              <a:t>33 research papers related to mortgage bankruptcy </a:t>
            </a:r>
            <a:r>
              <a:rPr lang="en-US" altLang="ko-KR" b="1" dirty="0" smtClean="0"/>
              <a:t>prediction</a:t>
            </a:r>
          </a:p>
          <a:p>
            <a:pPr marL="285750" indent="-285750">
              <a:buFont typeface="Wingdings" panose="05000000000000000000" pitchFamily="2" charset="2"/>
              <a:buChar char="ü"/>
            </a:pPr>
            <a:endParaRPr lang="en-US" altLang="ko-KR" b="1" dirty="0"/>
          </a:p>
          <a:p>
            <a:r>
              <a:rPr lang="en-US" altLang="ko-KR" dirty="0"/>
              <a:t>The hyper-parameters for the frequent pattern mining algorithm (i.e., </a:t>
            </a:r>
            <a:r>
              <a:rPr lang="en-US" altLang="ko-KR" dirty="0" err="1"/>
              <a:t>Apriori</a:t>
            </a:r>
            <a:r>
              <a:rPr lang="en-US" altLang="ko-KR" dirty="0"/>
              <a:t>) are a </a:t>
            </a:r>
            <a:r>
              <a:rPr lang="en-US" altLang="ko-KR" b="1" dirty="0"/>
              <a:t>minimum support threshold .05 and a maximum length 8. </a:t>
            </a:r>
            <a:r>
              <a:rPr lang="en-US" altLang="ko-KR" dirty="0" smtClean="0"/>
              <a:t>Maximum </a:t>
            </a:r>
            <a:r>
              <a:rPr lang="en-US" altLang="ko-KR" dirty="0"/>
              <a:t>length refers to the maximum number of features that we want to see in any frequent feature set</a:t>
            </a:r>
            <a:r>
              <a:rPr lang="en-US" altLang="ko-KR" dirty="0" smtClean="0"/>
              <a:t>.</a:t>
            </a:r>
          </a:p>
          <a:p>
            <a:endParaRPr lang="en-US" altLang="ko-KR" dirty="0"/>
          </a:p>
        </p:txBody>
      </p:sp>
      <p:pic>
        <p:nvPicPr>
          <p:cNvPr id="8" name="그림 7"/>
          <p:cNvPicPr>
            <a:picLocks noChangeAspect="1"/>
          </p:cNvPicPr>
          <p:nvPr/>
        </p:nvPicPr>
        <p:blipFill>
          <a:blip r:embed="rId2"/>
          <a:stretch>
            <a:fillRect/>
          </a:stretch>
        </p:blipFill>
        <p:spPr>
          <a:xfrm>
            <a:off x="919466" y="2725180"/>
            <a:ext cx="9796116" cy="3216083"/>
          </a:xfrm>
          <a:prstGeom prst="rect">
            <a:avLst/>
          </a:prstGeom>
        </p:spPr>
      </p:pic>
    </p:spTree>
    <p:extLst>
      <p:ext uri="{BB962C8B-B14F-4D97-AF65-F5344CB8AC3E}">
        <p14:creationId xmlns:p14="http://schemas.microsoft.com/office/powerpoint/2010/main" val="2835130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4595</TotalTime>
  <Words>1804</Words>
  <Application>Microsoft Office PowerPoint</Application>
  <PresentationFormat>와이드스크린</PresentationFormat>
  <Paragraphs>106</Paragraphs>
  <Slides>14</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14</vt:i4>
      </vt:variant>
    </vt:vector>
  </HeadingPairs>
  <TitlesOfParts>
    <vt:vector size="19" baseType="lpstr">
      <vt:lpstr>맑은 고딕</vt:lpstr>
      <vt:lpstr>Arial</vt:lpstr>
      <vt:lpstr>Cambria Math</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User</cp:lastModifiedBy>
  <cp:revision>79</cp:revision>
  <dcterms:created xsi:type="dcterms:W3CDTF">2021-07-28T12:24:57Z</dcterms:created>
  <dcterms:modified xsi:type="dcterms:W3CDTF">2021-08-14T12:51:28Z</dcterms:modified>
</cp:coreProperties>
</file>