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0"/>
  </p:notesMasterIdLst>
  <p:handoutMasterIdLst>
    <p:handoutMasterId r:id="rId21"/>
  </p:handoutMasterIdLst>
  <p:sldIdLst>
    <p:sldId id="1864" r:id="rId5"/>
    <p:sldId id="1871" r:id="rId6"/>
    <p:sldId id="1869" r:id="rId7"/>
    <p:sldId id="1872" r:id="rId8"/>
    <p:sldId id="1873" r:id="rId9"/>
    <p:sldId id="1875" r:id="rId10"/>
    <p:sldId id="1878" r:id="rId11"/>
    <p:sldId id="1876" r:id="rId12"/>
    <p:sldId id="1877" r:id="rId13"/>
    <p:sldId id="1883" r:id="rId14"/>
    <p:sldId id="1882" r:id="rId15"/>
    <p:sldId id="1879" r:id="rId16"/>
    <p:sldId id="1880" r:id="rId17"/>
    <p:sldId id="1881" r:id="rId18"/>
    <p:sldId id="1884" r:id="rId19"/>
  </p:sldIdLst>
  <p:sldSz cx="12192000" cy="6858000"/>
  <p:notesSz cx="6858000" cy="9144000"/>
  <p:defaultTextStyle>
    <a:defPPr rtl="0">
      <a:defRPr lang="ko-KR"/>
    </a:defPPr>
    <a:lvl1pPr algn="l" rtl="0" fontAlgn="base">
      <a:spcBef>
        <a:spcPct val="0"/>
      </a:spcBef>
      <a:spcAft>
        <a:spcPct val="0"/>
      </a:spcAft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lang="ko-KR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77" autoAdjust="0"/>
  </p:normalViewPr>
  <p:slideViewPr>
    <p:cSldViewPr snapToGrid="0">
      <p:cViewPr varScale="1">
        <p:scale>
          <a:sx n="95" d="100"/>
          <a:sy n="95" d="100"/>
        </p:scale>
        <p:origin x="228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DF367F1-090A-4D4D-A18F-05C8E8525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42DF17-065D-4A16-ADE5-39320C362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0026F0F8-E918-4286-925E-E259BD4ED625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2023-11-05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7479B-A70F-42F7-BC3A-3EDEAE38A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094FE-2938-4C83-8403-6BC4CA4B8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07747BDD-B685-48A6-9D2A-328F911D2CB6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14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lang="ko-KR" sz="1200" smtClean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30723" name="직사각형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lang="ko-KR" sz="1200" smtClean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14340" name="직사각형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직사각형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30726" name="직사각형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lang="ko-KR" sz="1200" smtClean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30727" name="직사각형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lang="ko-KR"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DEB7EE2-04A2-4FB2-9625-C9C73AC4D32F}" type="slidenum">
              <a:rPr lang="en-US" altLang="ko-KR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lang="ko-KR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ko-KR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ko-KR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ko-KR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ko-KR"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ko-KR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en-US" altLang="ko-KR">
                <a:latin typeface="Malgun Gothic" panose="020B0503020000020004" pitchFamily="50" charset="-127"/>
              </a:rPr>
              <a:pPr eaLnBrk="1" hangingPunct="1"/>
              <a:t>1</a:t>
            </a:fld>
            <a:endParaRPr lang="ko-KR" altLang="en-US" dirty="0">
              <a:latin typeface="Malgun Gothic" panose="020B0503020000020004" pitchFamily="50" charset="-127"/>
            </a:endParaRPr>
          </a:p>
        </p:txBody>
      </p:sp>
      <p:sp>
        <p:nvSpPr>
          <p:cNvPr id="15363" name="직사각형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직사각형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defPPr>
              <a:defRPr lang="ko-KR"/>
            </a:defPPr>
          </a:lstStyle>
          <a:p>
            <a:pPr rtl="0"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rtlCol="0"/>
          <a:lstStyle>
            <a:lvl1pPr>
              <a:defRPr lang="ko-KR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pic>
        <p:nvPicPr>
          <p:cNvPr id="6" name="그림 개체 틀 9" descr="밝고 다채로운 기하학적 패턴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패턴 콘텐츠 주황색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ko-KR" sz="4000" b="1" spc="-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/>
              <a:t>여기에 제목을 삽입하세요.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lang="ko-KR" sz="18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/>
              <a:t>여기에 부제목 삽입</a:t>
            </a:r>
          </a:p>
          <a:p>
            <a:pPr lvl="1" rtl="0"/>
            <a:r>
              <a:rPr lang="ko-KR"/>
              <a:t>여기에 콘텐츠 삽입</a:t>
            </a:r>
          </a:p>
        </p:txBody>
      </p:sp>
      <p:pic>
        <p:nvPicPr>
          <p:cNvPr id="5" name="그림 개체 틀 13" descr="밝고 다채로운 기하학적 패턴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패턴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lang="ko-KR" sz="4000" b="1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ko-KR" sz="18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pic>
        <p:nvPicPr>
          <p:cNvPr id="6" name="그림 개체 틀 15" descr="밝고 다채로운 기하학적 패턴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9" descr="밝고 다채로운 기하학적 패턴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ko-KR" sz="1800" kern="12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lang="ko-KR" sz="4000" b="1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ko-KR" sz="1800" b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sp>
        <p:nvSpPr>
          <p:cNvPr id="11" name="표 개체 틀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ko-KR" sz="1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콘텐츠 삽입</a:t>
            </a:r>
          </a:p>
        </p:txBody>
      </p:sp>
      <p:pic>
        <p:nvPicPr>
          <p:cNvPr id="7" name="그림 개체 틀 20" descr="밝고 다채로운 기하학적 패턴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패턴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ko-KR" sz="4000" b="1" spc="-50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lang="ko-KR" sz="18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pic>
        <p:nvPicPr>
          <p:cNvPr id="6" name="그림 개체 틀 13" descr="밝고 다채로운 기하학적 패턴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lang="ko-KR" sz="4000" b="1">
                <a:solidFill>
                  <a:schemeClr val="accent6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ko-KR" sz="1800" b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sp>
        <p:nvSpPr>
          <p:cNvPr id="8" name="SmartArt 자리 표시자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ko-KR" sz="1800"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여기에 콘텐츠 삽입</a:t>
            </a:r>
          </a:p>
        </p:txBody>
      </p:sp>
      <p:pic>
        <p:nvPicPr>
          <p:cNvPr id="9" name="그림 개체 틀 11" descr="밝고 다채로운 기하학적 패턴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진 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lang="ko-KR" sz="4000" b="1">
                <a:solidFill>
                  <a:schemeClr val="accent4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ko-KR"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lang="ko-KR"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8" name="그림 개체 틀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lang="ko-KR"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pic>
        <p:nvPicPr>
          <p:cNvPr id="12" name="그림 개체 틀 19" descr="밝고 다채로운 기하학적 패턴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패턴 콘텐츠 파란색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lang="ko-KR" sz="4000" b="1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800" b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lang="ko-KR" sz="18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</a:lstStyle>
          <a:p>
            <a:pPr lvl="0" rtl="0"/>
            <a:r>
              <a:rPr lang="ko-KR" altLang="en-US" noProof="0"/>
              <a:t>여기에 부제목 삽입</a:t>
            </a:r>
          </a:p>
          <a:p>
            <a:pPr lvl="1" rtl="0"/>
            <a:r>
              <a:rPr lang="ko-KR" altLang="en-US" noProof="0"/>
              <a:t>여기에 콘텐츠 삽입</a:t>
            </a:r>
          </a:p>
        </p:txBody>
      </p:sp>
      <p:pic>
        <p:nvPicPr>
          <p:cNvPr id="5" name="그림 개체 틀 15" descr="밝고 다채로운 기하학적 패턴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Segoe UI" pitchFamily="34" charset="0"/>
              </a:defRPr>
            </a:lvl1pPr>
          </a:lstStyle>
          <a:p>
            <a:pPr rtl="0"/>
            <a:r>
              <a:rPr lang="ko-KR" altLang="en-US" noProof="0"/>
              <a:t>여기에 제목을 삽입하세요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ko-KR" sz="1800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여기에 콘텐츠 삽입</a:t>
            </a:r>
          </a:p>
        </p:txBody>
      </p:sp>
      <p:pic>
        <p:nvPicPr>
          <p:cNvPr id="6" name="그림 개체 틀 17" descr="밝고 다채로운 기하학적 패턴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직사각형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1529" y="2512088"/>
            <a:ext cx="6455127" cy="2283079"/>
          </a:xfrm>
        </p:spPr>
        <p:txBody>
          <a:bodyPr rtlCol="0" anchor="ctr">
            <a:noAutofit/>
          </a:bodyPr>
          <a:lstStyle>
            <a:defPPr>
              <a:defRPr lang="ko-KR"/>
            </a:defPPr>
          </a:lstStyle>
          <a:p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ko-KR" altLang="en-US" dirty="0" err="1"/>
              <a:t>도전기</a:t>
            </a:r>
            <a:br>
              <a:rPr lang="en-US" altLang="ko-KR" dirty="0"/>
            </a:br>
            <a:r>
              <a:rPr lang="ko-KR" altLang="en-US" sz="2000" dirty="0"/>
              <a:t>경제기사 요약과 감정평가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양성모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윤현서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윈도우 블루스크린 (Windows Blue Screen) 후 재부팅 안되게 하는 방법은? - It 정보 공유">
            <a:extLst>
              <a:ext uri="{FF2B5EF4-FFF2-40B4-BE49-F238E27FC236}">
                <a16:creationId xmlns:a16="http://schemas.microsoft.com/office/drawing/2014/main" id="{8B54F06A-4BD6-A6A7-AB2D-FED2B114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5" y="1931514"/>
            <a:ext cx="7102062" cy="389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귀여운 어린이가 블럭을 만들다 실수해서 당황하는 그림">
            <a:extLst>
              <a:ext uri="{FF2B5EF4-FFF2-40B4-BE49-F238E27FC236}">
                <a16:creationId xmlns:a16="http://schemas.microsoft.com/office/drawing/2014/main" id="{E596D025-1257-969A-98B6-4EE6D522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51" y="1931513"/>
            <a:ext cx="3892761" cy="389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C82377DA-3F12-FB7D-A7D1-38259266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163" y="893705"/>
            <a:ext cx="3261106" cy="1037807"/>
          </a:xfrm>
        </p:spPr>
        <p:txBody>
          <a:bodyPr rtlCol="0"/>
          <a:lstStyle>
            <a:defPPr>
              <a:defRPr lang="ko-KR"/>
            </a:defPPr>
          </a:lstStyle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??????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9CA64CD6-F7EA-AA50-E116-6C59D05631A7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</p:spTree>
    <p:extLst>
      <p:ext uri="{BB962C8B-B14F-4D97-AF65-F5344CB8AC3E}">
        <p14:creationId xmlns:p14="http://schemas.microsoft.com/office/powerpoint/2010/main" val="414204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0D3DAE-A350-3157-F40D-5B17BBEA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9" y="961842"/>
            <a:ext cx="4478120" cy="4581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3825AA-1B14-57DE-F987-65124DF86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" b="32782"/>
          <a:stretch/>
        </p:blipFill>
        <p:spPr>
          <a:xfrm>
            <a:off x="5502595" y="1268005"/>
            <a:ext cx="5317300" cy="11469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625F86-9908-73BA-0FD6-13958C4F2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875"/>
          <a:stretch/>
        </p:blipFill>
        <p:spPr>
          <a:xfrm>
            <a:off x="5502595" y="3192002"/>
            <a:ext cx="5317300" cy="1282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A61837-BA93-4C3C-4330-CD087A3E6195}"/>
              </a:ext>
            </a:extLst>
          </p:cNvPr>
          <p:cNvSpPr txBox="1"/>
          <p:nvPr/>
        </p:nvSpPr>
        <p:spPr>
          <a:xfrm>
            <a:off x="9405168" y="1468480"/>
            <a:ext cx="1275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num_grams</a:t>
            </a:r>
            <a:r>
              <a:rPr lang="en-US" altLang="ko-KR" sz="1200" dirty="0">
                <a:solidFill>
                  <a:schemeClr val="bg1"/>
                </a:solidFill>
              </a:rPr>
              <a:t> = 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9A8E3-CE68-7521-E54E-2CC8F8A2C686}"/>
              </a:ext>
            </a:extLst>
          </p:cNvPr>
          <p:cNvSpPr txBox="1"/>
          <p:nvPr/>
        </p:nvSpPr>
        <p:spPr>
          <a:xfrm>
            <a:off x="9412153" y="3420389"/>
            <a:ext cx="129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num_grams</a:t>
            </a:r>
            <a:r>
              <a:rPr lang="en-US" altLang="ko-KR" sz="1200" dirty="0">
                <a:solidFill>
                  <a:schemeClr val="bg1"/>
                </a:solidFill>
              </a:rPr>
              <a:t> = 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8502B5-C504-8374-F621-BBEC81F0EEC7}"/>
              </a:ext>
            </a:extLst>
          </p:cNvPr>
          <p:cNvGrpSpPr/>
          <p:nvPr/>
        </p:nvGrpSpPr>
        <p:grpSpPr>
          <a:xfrm>
            <a:off x="5588791" y="874221"/>
            <a:ext cx="5092336" cy="5092336"/>
            <a:chOff x="5368182" y="358744"/>
            <a:chExt cx="5501954" cy="55019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E7248A7-2F70-30C8-51DD-A99AADDE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8182" y="358744"/>
              <a:ext cx="5501954" cy="550195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193F71-76F1-28D3-7375-C61A6AF31268}"/>
                </a:ext>
              </a:extLst>
            </p:cNvPr>
            <p:cNvSpPr/>
            <p:nvPr/>
          </p:nvSpPr>
          <p:spPr>
            <a:xfrm>
              <a:off x="7164410" y="2755662"/>
              <a:ext cx="19094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Bernard MT Condensed" panose="02050806060905020404" pitchFamily="18" charset="0"/>
                </a:rPr>
                <a:t>EMPTY</a:t>
              </a:r>
              <a:endPara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24" name="제목 2">
            <a:extLst>
              <a:ext uri="{FF2B5EF4-FFF2-40B4-BE49-F238E27FC236}">
                <a16:creationId xmlns:a16="http://schemas.microsoft.com/office/drawing/2014/main" id="{524D9FDD-490C-AFC7-4BFA-30D0D9A41AFE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</p:spTree>
    <p:extLst>
      <p:ext uri="{BB962C8B-B14F-4D97-AF65-F5344CB8AC3E}">
        <p14:creationId xmlns:p14="http://schemas.microsoft.com/office/powerpoint/2010/main" val="36851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B6525C-06EF-A034-AB65-91418C6F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5"/>
          <a:stretch/>
        </p:blipFill>
        <p:spPr>
          <a:xfrm>
            <a:off x="0" y="1605280"/>
            <a:ext cx="12192000" cy="30943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A8D898-59A9-9A4B-1275-B0B1C658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27" y="48528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F56AC-9AD6-C38D-7CB9-63B6331B32C1}"/>
              </a:ext>
            </a:extLst>
          </p:cNvPr>
          <p:cNvSpPr txBox="1"/>
          <p:nvPr/>
        </p:nvSpPr>
        <p:spPr>
          <a:xfrm>
            <a:off x="378758" y="96010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잘못된 예측</a:t>
            </a:r>
          </a:p>
        </p:txBody>
      </p:sp>
      <p:pic>
        <p:nvPicPr>
          <p:cNvPr id="1028" name="Picture 4" descr="cloudy with a chance of meatballs에 있는 핀">
            <a:extLst>
              <a:ext uri="{FF2B5EF4-FFF2-40B4-BE49-F238E27FC236}">
                <a16:creationId xmlns:a16="http://schemas.microsoft.com/office/drawing/2014/main" id="{88AB3CAA-8A19-2A22-5ECE-E7252D378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420" b="98158" l="2385" r="21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578" r="76148"/>
          <a:stretch/>
        </p:blipFill>
        <p:spPr bwMode="auto">
          <a:xfrm>
            <a:off x="7549515" y="2207666"/>
            <a:ext cx="2701925" cy="26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80A2BDC3-BC49-0E0C-BA87-51CE518DE046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</p:spTree>
    <p:extLst>
      <p:ext uri="{BB962C8B-B14F-4D97-AF65-F5344CB8AC3E}">
        <p14:creationId xmlns:p14="http://schemas.microsoft.com/office/powerpoint/2010/main" val="87631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8447C5-BC74-B354-BF04-012A736DD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2"/>
          <a:stretch/>
        </p:blipFill>
        <p:spPr>
          <a:xfrm>
            <a:off x="0" y="1534159"/>
            <a:ext cx="12192000" cy="3330607"/>
          </a:xfrm>
          <a:prstGeom prst="rect">
            <a:avLst/>
          </a:prstGeom>
        </p:spPr>
      </p:pic>
      <p:pic>
        <p:nvPicPr>
          <p:cNvPr id="10" name="Picture 4" descr="cloudy with a chance of meatballs에 있는 핀">
            <a:extLst>
              <a:ext uri="{FF2B5EF4-FFF2-40B4-BE49-F238E27FC236}">
                <a16:creationId xmlns:a16="http://schemas.microsoft.com/office/drawing/2014/main" id="{DA4F7E8B-CDF3-5BA8-98F0-FCE44036F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2" b="16220" l="80225" r="978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028" b="81978"/>
          <a:stretch/>
        </p:blipFill>
        <p:spPr bwMode="auto">
          <a:xfrm>
            <a:off x="7630966" y="2588113"/>
            <a:ext cx="2271776" cy="23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E9828F15-628C-D70E-D313-A7BFB897569F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</p:spTree>
    <p:extLst>
      <p:ext uri="{BB962C8B-B14F-4D97-AF65-F5344CB8AC3E}">
        <p14:creationId xmlns:p14="http://schemas.microsoft.com/office/powerpoint/2010/main" val="245351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6E102B-3D53-FFD8-060A-18BB5A2C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1447628"/>
            <a:ext cx="11918713" cy="3962743"/>
          </a:xfrm>
          <a:prstGeom prst="rect">
            <a:avLst/>
          </a:prstGeom>
        </p:spPr>
      </p:pic>
      <p:pic>
        <p:nvPicPr>
          <p:cNvPr id="7" name="Picture 4" descr="cloudy with a chance of meatballs에 있는 핀">
            <a:extLst>
              <a:ext uri="{FF2B5EF4-FFF2-40B4-BE49-F238E27FC236}">
                <a16:creationId xmlns:a16="http://schemas.microsoft.com/office/drawing/2014/main" id="{9C861BA2-B593-3B14-F786-371CC687F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2" b="16220" l="80225" r="978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028" b="81978"/>
          <a:stretch/>
        </p:blipFill>
        <p:spPr bwMode="auto">
          <a:xfrm>
            <a:off x="7630966" y="2588113"/>
            <a:ext cx="2271776" cy="23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BEA3156F-F5A7-2333-9EED-979ADFE78AAC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</p:spTree>
    <p:extLst>
      <p:ext uri="{BB962C8B-B14F-4D97-AF65-F5344CB8AC3E}">
        <p14:creationId xmlns:p14="http://schemas.microsoft.com/office/powerpoint/2010/main" val="20923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6FA86-77BA-B1FD-791A-47008D35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55" y="2270928"/>
            <a:ext cx="7407311" cy="1788606"/>
          </a:xfrm>
        </p:spPr>
        <p:txBody>
          <a:bodyPr anchor="ctr"/>
          <a:lstStyle/>
          <a:p>
            <a:pPr algn="ctr"/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047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9CD15D6-B69F-CDDE-96FA-6EF4AD2286E0}"/>
              </a:ext>
            </a:extLst>
          </p:cNvPr>
          <p:cNvSpPr/>
          <p:nvPr/>
        </p:nvSpPr>
        <p:spPr>
          <a:xfrm>
            <a:off x="0" y="5740400"/>
            <a:ext cx="12192000" cy="111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F681A2-3084-4EDF-2224-0971C033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3D2D626A-D2AA-4089-496B-575FC618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2782668"/>
            <a:ext cx="4330700" cy="1649632"/>
          </a:xfrm>
        </p:spPr>
        <p:txBody>
          <a:bodyPr rtlCol="0"/>
          <a:lstStyle>
            <a:defPPr>
              <a:defRPr lang="ko-KR"/>
            </a:def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첫 시작의 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막막함</a:t>
            </a:r>
          </a:p>
        </p:txBody>
      </p:sp>
    </p:spTree>
    <p:extLst>
      <p:ext uri="{BB962C8B-B14F-4D97-AF65-F5344CB8AC3E}">
        <p14:creationId xmlns:p14="http://schemas.microsoft.com/office/powerpoint/2010/main" val="20160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9451B3-28BF-6FB6-A413-EE7D60282661}"/>
              </a:ext>
            </a:extLst>
          </p:cNvPr>
          <p:cNvGrpSpPr/>
          <p:nvPr/>
        </p:nvGrpSpPr>
        <p:grpSpPr>
          <a:xfrm>
            <a:off x="0" y="7777"/>
            <a:ext cx="12192000" cy="1790700"/>
            <a:chOff x="0" y="7777"/>
            <a:chExt cx="12192000" cy="17907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FF4970-0D94-1684-08FE-7B0176985446}"/>
                </a:ext>
              </a:extLst>
            </p:cNvPr>
            <p:cNvSpPr/>
            <p:nvPr/>
          </p:nvSpPr>
          <p:spPr>
            <a:xfrm>
              <a:off x="0" y="7777"/>
              <a:ext cx="12192000" cy="17907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443630C-D78C-6600-C6B6-7D566450A882}"/>
                </a:ext>
              </a:extLst>
            </p:cNvPr>
            <p:cNvSpPr/>
            <p:nvPr/>
          </p:nvSpPr>
          <p:spPr>
            <a:xfrm>
              <a:off x="9831599" y="160023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경제 뉴스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B80815D-F1BE-1DDC-B874-4273F5DBFB75}"/>
                </a:ext>
              </a:extLst>
            </p:cNvPr>
            <p:cNvSpPr/>
            <p:nvPr/>
          </p:nvSpPr>
          <p:spPr>
            <a:xfrm>
              <a:off x="9831599" y="1032192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NSI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(News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Sentiment Index)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80BAB9E-22BC-6C81-46CF-33549F7A0AE7}"/>
                </a:ext>
              </a:extLst>
            </p:cNvPr>
            <p:cNvSpPr/>
            <p:nvPr/>
          </p:nvSpPr>
          <p:spPr>
            <a:xfrm>
              <a:off x="189648" y="617300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관심있는 정보</a:t>
              </a:r>
              <a:r>
                <a:rPr lang="en-US" altLang="ko-KR" b="1" dirty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272A16-C992-31BF-A49E-8D5411926772}"/>
              </a:ext>
            </a:extLst>
          </p:cNvPr>
          <p:cNvGrpSpPr/>
          <p:nvPr/>
        </p:nvGrpSpPr>
        <p:grpSpPr>
          <a:xfrm>
            <a:off x="0" y="2525254"/>
            <a:ext cx="12192000" cy="1790700"/>
            <a:chOff x="0" y="2525254"/>
            <a:chExt cx="12192000" cy="17907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3A5A25-63E5-A016-C495-533F6E203BE3}"/>
                </a:ext>
              </a:extLst>
            </p:cNvPr>
            <p:cNvSpPr/>
            <p:nvPr/>
          </p:nvSpPr>
          <p:spPr>
            <a:xfrm>
              <a:off x="0" y="2525254"/>
              <a:ext cx="12192000" cy="17907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B554DF-A941-DFA9-E800-2BB37F6749B9}"/>
                </a:ext>
              </a:extLst>
            </p:cNvPr>
            <p:cNvSpPr/>
            <p:nvPr/>
          </p:nvSpPr>
          <p:spPr>
            <a:xfrm>
              <a:off x="189648" y="3155452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필요한 기능</a:t>
              </a:r>
              <a:r>
                <a:rPr lang="en-US" altLang="ko-KR" b="1" dirty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CD628C-6D90-5C2B-E3BD-77DE5E748EBC}"/>
                </a:ext>
              </a:extLst>
            </p:cNvPr>
            <p:cNvSpPr/>
            <p:nvPr/>
          </p:nvSpPr>
          <p:spPr>
            <a:xfrm>
              <a:off x="9831598" y="2739532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기사 요약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FED059-64C9-AFE8-219D-BA312D7E841F}"/>
                </a:ext>
              </a:extLst>
            </p:cNvPr>
            <p:cNvSpPr/>
            <p:nvPr/>
          </p:nvSpPr>
          <p:spPr>
            <a:xfrm>
              <a:off x="9831598" y="3536165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감정 평가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A14638-080B-FF7E-5FF3-05B8E49CC7C9}"/>
              </a:ext>
            </a:extLst>
          </p:cNvPr>
          <p:cNvGrpSpPr/>
          <p:nvPr/>
        </p:nvGrpSpPr>
        <p:grpSpPr>
          <a:xfrm>
            <a:off x="0" y="5072416"/>
            <a:ext cx="12192000" cy="1790700"/>
            <a:chOff x="0" y="5072416"/>
            <a:chExt cx="12192000" cy="17907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96268B-EA13-EA63-DFE2-661F38F94585}"/>
                </a:ext>
              </a:extLst>
            </p:cNvPr>
            <p:cNvSpPr/>
            <p:nvPr/>
          </p:nvSpPr>
          <p:spPr>
            <a:xfrm>
              <a:off x="0" y="5072416"/>
              <a:ext cx="12192000" cy="17907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8C2B18C-285E-08CB-47D8-69658A1C1A9D}"/>
                </a:ext>
              </a:extLst>
            </p:cNvPr>
            <p:cNvSpPr/>
            <p:nvPr/>
          </p:nvSpPr>
          <p:spPr>
            <a:xfrm>
              <a:off x="189648" y="5702614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작게 시작하기</a:t>
              </a:r>
              <a:r>
                <a:rPr lang="en-US" altLang="ko-KR" b="1" dirty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65F92B5-38F4-E081-8B72-7DCDFEB14D08}"/>
                </a:ext>
              </a:extLst>
            </p:cNvPr>
            <p:cNvSpPr/>
            <p:nvPr/>
          </p:nvSpPr>
          <p:spPr>
            <a:xfrm>
              <a:off x="9831598" y="5248594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기사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크롤링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52BD5B3-6842-DCCF-BBA7-795DEA81B303}"/>
                </a:ext>
              </a:extLst>
            </p:cNvPr>
            <p:cNvSpPr/>
            <p:nvPr/>
          </p:nvSpPr>
          <p:spPr>
            <a:xfrm>
              <a:off x="9831598" y="6045227"/>
              <a:ext cx="2132653" cy="571654"/>
            </a:xfrm>
            <a:prstGeom prst="roundRect">
              <a:avLst>
                <a:gd name="adj" fmla="val 49991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UI </a:t>
              </a:r>
              <a:r>
                <a:rPr lang="ko-KR" altLang="en-US" b="1" dirty="0">
                  <a:solidFill>
                    <a:schemeClr val="bg1"/>
                  </a:solidFill>
                </a:rPr>
                <a:t>만들어보기</a:t>
              </a:r>
            </a:p>
          </p:txBody>
        </p:sp>
      </p:grpSp>
      <p:pic>
        <p:nvPicPr>
          <p:cNvPr id="17" name="Picture 10" descr="발전하는 모델을 그려줘 왼쪽에는 작고 불완전한 모양이 있고 우측으로 갈수록 완전해지는 모양이 나타나게 그려줘">
            <a:extLst>
              <a:ext uri="{FF2B5EF4-FFF2-40B4-BE49-F238E27FC236}">
                <a16:creationId xmlns:a16="http://schemas.microsoft.com/office/drawing/2014/main" id="{4BCA213E-316A-F987-F860-5BB62F14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2">
            <a:extLst>
              <a:ext uri="{FF2B5EF4-FFF2-40B4-BE49-F238E27FC236}">
                <a16:creationId xmlns:a16="http://schemas.microsoft.com/office/drawing/2014/main" id="{4291755A-9109-93A6-4679-CB03FB48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445850"/>
            <a:ext cx="4330700" cy="1649632"/>
          </a:xfrm>
        </p:spPr>
        <p:txBody>
          <a:bodyPr rtlCol="0"/>
          <a:lstStyle>
            <a:defPPr>
              <a:defRPr lang="ko-KR"/>
            </a:def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하나씩 해보자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46029E-29B6-B890-55C2-5FCF2C37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241847"/>
            <a:ext cx="7259063" cy="1028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5AD516-0F23-4012-3EA7-39AD391B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59" y="2966973"/>
            <a:ext cx="6563641" cy="92405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4FC2248-9B83-BE07-A2E0-F9D81D1DEF7E}"/>
              </a:ext>
            </a:extLst>
          </p:cNvPr>
          <p:cNvGrpSpPr/>
          <p:nvPr/>
        </p:nvGrpSpPr>
        <p:grpSpPr>
          <a:xfrm>
            <a:off x="685800" y="4461275"/>
            <a:ext cx="11176000" cy="1154878"/>
            <a:chOff x="685800" y="4461275"/>
            <a:chExt cx="11176000" cy="115487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0CF8A78-11E3-74B0-B672-F645A25E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00" y="4461275"/>
              <a:ext cx="11176000" cy="115487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E6C2A53-7A9E-90D5-50A7-303B6D4EED32}"/>
                </a:ext>
              </a:extLst>
            </p:cNvPr>
            <p:cNvSpPr/>
            <p:nvPr/>
          </p:nvSpPr>
          <p:spPr>
            <a:xfrm>
              <a:off x="8483599" y="4461275"/>
              <a:ext cx="698501" cy="39012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05B4BEF-4066-5872-6FA4-BDD38588F481}"/>
                </a:ext>
              </a:extLst>
            </p:cNvPr>
            <p:cNvSpPr/>
            <p:nvPr/>
          </p:nvSpPr>
          <p:spPr>
            <a:xfrm>
              <a:off x="9218152" y="4461275"/>
              <a:ext cx="524795" cy="39012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2">
            <a:extLst>
              <a:ext uri="{FF2B5EF4-FFF2-40B4-BE49-F238E27FC236}">
                <a16:creationId xmlns:a16="http://schemas.microsoft.com/office/drawing/2014/main" id="{E90A1C7B-F98A-8A00-62E4-85763957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74"/>
            <a:ext cx="10591800" cy="6463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역시 시작은 구글링으로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1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3D6814-B405-EF1C-840E-7368667B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" y="893706"/>
            <a:ext cx="5030943" cy="46517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0F1DC4-926A-51E2-4345-2C8806D4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13" y="1103100"/>
            <a:ext cx="7031958" cy="4651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EDFB5E-4EE5-1617-671B-FF379BD71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43" y="301201"/>
            <a:ext cx="3591426" cy="140989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B8E585D-E9CE-8B6B-34D3-11FE78A2878E}"/>
              </a:ext>
            </a:extLst>
          </p:cNvPr>
          <p:cNvSpPr/>
          <p:nvPr/>
        </p:nvSpPr>
        <p:spPr>
          <a:xfrm>
            <a:off x="1368597" y="4404395"/>
            <a:ext cx="1124944" cy="10118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11A0111F-F11B-70B5-8431-67EEB02F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74"/>
            <a:ext cx="10591800" cy="6463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스페이스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F31B7A-9AFA-3F9C-E4E9-27068FAA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75306"/>
            <a:ext cx="8915400" cy="2650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559662-317E-7F79-0E60-5209B5A2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107430"/>
            <a:ext cx="11163300" cy="250098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EAABBC-FA3F-E194-82F5-B40389311D94}"/>
              </a:ext>
            </a:extLst>
          </p:cNvPr>
          <p:cNvSpPr/>
          <p:nvPr/>
        </p:nvSpPr>
        <p:spPr>
          <a:xfrm>
            <a:off x="9895977" y="4069331"/>
            <a:ext cx="645023" cy="42646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6BE3BA77-756F-F5AD-1069-FB6483D6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74"/>
            <a:ext cx="10591800" cy="6463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스페이스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E3BABD-006C-1A33-0D5F-48A772173A62}"/>
              </a:ext>
            </a:extLst>
          </p:cNvPr>
          <p:cNvSpPr/>
          <p:nvPr/>
        </p:nvSpPr>
        <p:spPr>
          <a:xfrm>
            <a:off x="9643659" y="977040"/>
            <a:ext cx="2057400" cy="442629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76134F0C-321F-32B4-8603-0295E06B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74"/>
            <a:ext cx="10591800" cy="6463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감정 평가 모델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04023D-7DEB-D1DF-03A9-909C2384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179"/>
          <a:stretch/>
        </p:blipFill>
        <p:spPr>
          <a:xfrm>
            <a:off x="1288706" y="3281384"/>
            <a:ext cx="4054293" cy="192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628EC-8E6D-6848-A2D3-C46999F4DC3B}"/>
              </a:ext>
            </a:extLst>
          </p:cNvPr>
          <p:cNvSpPr txBox="1"/>
          <p:nvPr/>
        </p:nvSpPr>
        <p:spPr>
          <a:xfrm>
            <a:off x="435644" y="97704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xlm</a:t>
            </a:r>
            <a:r>
              <a:rPr lang="en-US" altLang="ko-KR" dirty="0">
                <a:solidFill>
                  <a:schemeClr val="bg1"/>
                </a:solidFill>
              </a:rPr>
              <a:t>-Roberta </a:t>
            </a:r>
            <a:r>
              <a:rPr lang="ko-KR" altLang="en-US" dirty="0">
                <a:solidFill>
                  <a:schemeClr val="bg1"/>
                </a:solidFill>
              </a:rPr>
              <a:t>모델을 미세 조정한 감정평가 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2358C9-56CF-AE24-27E4-D619A99F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4" y="1429708"/>
            <a:ext cx="4126308" cy="17174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546CC78D-9B85-3B80-088C-CA3992E5C869}"/>
              </a:ext>
            </a:extLst>
          </p:cNvPr>
          <p:cNvSpPr/>
          <p:nvPr/>
        </p:nvSpPr>
        <p:spPr>
          <a:xfrm rot="5400000">
            <a:off x="363716" y="3349057"/>
            <a:ext cx="918152" cy="782806"/>
          </a:xfrm>
          <a:prstGeom prst="bentUpArrow">
            <a:avLst>
              <a:gd name="adj1" fmla="val 38268"/>
              <a:gd name="adj2" fmla="val 37203"/>
              <a:gd name="adj3" fmla="val 267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88F6F-0D58-EB57-F76B-D0F158495905}"/>
              </a:ext>
            </a:extLst>
          </p:cNvPr>
          <p:cNvSpPr/>
          <p:nvPr/>
        </p:nvSpPr>
        <p:spPr>
          <a:xfrm>
            <a:off x="6911102" y="2092555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경제 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A5FBEB-7846-FDE0-242B-2F13FEC5C446}"/>
              </a:ext>
            </a:extLst>
          </p:cNvPr>
          <p:cNvSpPr/>
          <p:nvPr/>
        </p:nvSpPr>
        <p:spPr>
          <a:xfrm>
            <a:off x="6110493" y="3587646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감정평가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C458A-06C2-BC15-3E21-78328B8A927B}"/>
              </a:ext>
            </a:extLst>
          </p:cNvPr>
          <p:cNvSpPr/>
          <p:nvPr/>
        </p:nvSpPr>
        <p:spPr>
          <a:xfrm>
            <a:off x="7768419" y="3594825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E24574-A19D-F551-2E2C-C918F40CFA0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6741134" y="2919416"/>
            <a:ext cx="800609" cy="66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10EF12-0C9C-E4BF-AF63-59BE3C7DA79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541743" y="2919416"/>
            <a:ext cx="857317" cy="6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002C0C-4CF7-149C-CF19-02EA1EECFF7A}"/>
              </a:ext>
            </a:extLst>
          </p:cNvPr>
          <p:cNvSpPr/>
          <p:nvPr/>
        </p:nvSpPr>
        <p:spPr>
          <a:xfrm>
            <a:off x="10041719" y="1409872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경제 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0FF763-D955-F4B6-91B5-D9966C94E0C9}"/>
              </a:ext>
            </a:extLst>
          </p:cNvPr>
          <p:cNvSpPr/>
          <p:nvPr/>
        </p:nvSpPr>
        <p:spPr>
          <a:xfrm>
            <a:off x="10041719" y="2831464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9E668C-113A-3B4D-55A8-82FDC2283292}"/>
              </a:ext>
            </a:extLst>
          </p:cNvPr>
          <p:cNvSpPr/>
          <p:nvPr/>
        </p:nvSpPr>
        <p:spPr>
          <a:xfrm>
            <a:off x="10041719" y="4245547"/>
            <a:ext cx="1261281" cy="826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감정평가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D4F98A-1116-F27F-EB76-4DC9F7066E0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672360" y="2236733"/>
            <a:ext cx="0" cy="59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31C073-856E-4AB5-0E0C-1865F00CF50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0672360" y="3658325"/>
            <a:ext cx="0" cy="5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F3548-29DC-5196-4ED2-7512344B2BAD}"/>
              </a:ext>
            </a:extLst>
          </p:cNvPr>
          <p:cNvSpPr txBox="1"/>
          <p:nvPr/>
        </p:nvSpPr>
        <p:spPr>
          <a:xfrm>
            <a:off x="6762600" y="462046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성능 문제 발생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27059E38-4639-F25F-791E-EB9B256B9985}"/>
              </a:ext>
            </a:extLst>
          </p:cNvPr>
          <p:cNvSpPr/>
          <p:nvPr/>
        </p:nvSpPr>
        <p:spPr>
          <a:xfrm rot="16200000">
            <a:off x="9100588" y="3177328"/>
            <a:ext cx="421384" cy="327713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DEE16-C8B8-FC83-699D-08DD98D0D2B5}"/>
              </a:ext>
            </a:extLst>
          </p:cNvPr>
          <p:cNvSpPr txBox="1"/>
          <p:nvPr/>
        </p:nvSpPr>
        <p:spPr>
          <a:xfrm>
            <a:off x="431389" y="5710309"/>
            <a:ext cx="6393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https://huggingface.co/docs/transformers/v4.35.0/en/internal/generation_utils#utilities-for-generation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417BABD6-2819-F7A7-235A-34B4EE86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857" y="3318291"/>
            <a:ext cx="10591800" cy="6463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요약 모델 적용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CE1FBEBC-CCAD-51DA-DAA2-4A64E84FF753}"/>
              </a:ext>
            </a:extLst>
          </p:cNvPr>
          <p:cNvSpPr txBox="1">
            <a:spLocks/>
          </p:cNvSpPr>
          <p:nvPr/>
        </p:nvSpPr>
        <p:spPr>
          <a:xfrm>
            <a:off x="8893345" y="4043857"/>
            <a:ext cx="34417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3C1152AD-F853-22C8-55D6-3B950EBB8753}"/>
              </a:ext>
            </a:extLst>
          </p:cNvPr>
          <p:cNvSpPr txBox="1">
            <a:spLocks/>
          </p:cNvSpPr>
          <p:nvPr/>
        </p:nvSpPr>
        <p:spPr>
          <a:xfrm>
            <a:off x="8750300" y="5013084"/>
            <a:ext cx="34417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ko-KR" altLang="en-US" sz="2000" b="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78AB30-DD9A-8B03-0ED0-2F02DD16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13204"/>
            <a:ext cx="4267796" cy="33818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BE0FDA-BD0E-5133-58B7-983DA899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67" y="2396649"/>
            <a:ext cx="3253676" cy="32021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8DED65-992B-5101-849A-E2FE3F8B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22" y="2573434"/>
            <a:ext cx="6364778" cy="185614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BA84CD-A141-F197-F958-2C9C4E5004D2}"/>
              </a:ext>
            </a:extLst>
          </p:cNvPr>
          <p:cNvSpPr/>
          <p:nvPr/>
        </p:nvSpPr>
        <p:spPr>
          <a:xfrm>
            <a:off x="8750301" y="2997865"/>
            <a:ext cx="3213100" cy="5132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896A06-975F-9A79-9477-69F81A6E1D80}"/>
              </a:ext>
            </a:extLst>
          </p:cNvPr>
          <p:cNvSpPr txBox="1"/>
          <p:nvPr/>
        </p:nvSpPr>
        <p:spPr>
          <a:xfrm>
            <a:off x="571798" y="2027317"/>
            <a:ext cx="28221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TASK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“Summarization”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54FB1-42DB-4FE7-F954-BED134ABB274}"/>
              </a:ext>
            </a:extLst>
          </p:cNvPr>
          <p:cNvSpPr txBox="1"/>
          <p:nvPr/>
        </p:nvSpPr>
        <p:spPr>
          <a:xfrm>
            <a:off x="2381745" y="5175203"/>
            <a:ext cx="246734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Language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 “Korean”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A805FD-43A3-95EE-3634-5EA8AC587FDA}"/>
              </a:ext>
            </a:extLst>
          </p:cNvPr>
          <p:cNvSpPr txBox="1"/>
          <p:nvPr/>
        </p:nvSpPr>
        <p:spPr>
          <a:xfrm>
            <a:off x="317798" y="960102"/>
            <a:ext cx="469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뉴스 기사를 요약할 모델을 찾자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6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D665E94-C17A-3C8C-3030-0A5D8736DF15}"/>
              </a:ext>
            </a:extLst>
          </p:cNvPr>
          <p:cNvSpPr txBox="1">
            <a:spLocks/>
          </p:cNvSpPr>
          <p:nvPr/>
        </p:nvSpPr>
        <p:spPr>
          <a:xfrm>
            <a:off x="381000" y="24737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ko-KR"/>
            </a:defPPr>
            <a:lvl1pPr algn="l" defTabSz="914400" rtl="0" eaLnBrk="1" latinLnBrk="1" hangingPunct="1">
              <a:lnSpc>
                <a:spcPct val="90000"/>
              </a:lnSpc>
              <a:spcBef>
                <a:spcPts val="1000"/>
              </a:spcBef>
              <a:buNone/>
              <a:defRPr lang="ko-KR" sz="4000" b="1" kern="1200">
                <a:solidFill>
                  <a:schemeClr val="accent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데모 스페이스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2B139-5694-64C1-FFAD-27B0A574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4"/>
          <a:stretch/>
        </p:blipFill>
        <p:spPr>
          <a:xfrm>
            <a:off x="873994" y="1059690"/>
            <a:ext cx="10599655" cy="473862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734B12-97EB-BE74-CFBE-3C3359D5DD9C}"/>
              </a:ext>
            </a:extLst>
          </p:cNvPr>
          <p:cNvSpPr/>
          <p:nvPr/>
        </p:nvSpPr>
        <p:spPr>
          <a:xfrm>
            <a:off x="873993" y="3068984"/>
            <a:ext cx="10599655" cy="2803495"/>
          </a:xfrm>
          <a:prstGeom prst="roundRect">
            <a:avLst>
              <a:gd name="adj" fmla="val 652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A52FD6-8385-AAE8-7602-EE1E16671AF8}"/>
              </a:ext>
            </a:extLst>
          </p:cNvPr>
          <p:cNvSpPr/>
          <p:nvPr/>
        </p:nvSpPr>
        <p:spPr>
          <a:xfrm>
            <a:off x="873993" y="2388264"/>
            <a:ext cx="10599655" cy="646333"/>
          </a:xfrm>
          <a:prstGeom prst="roundRect">
            <a:avLst>
              <a:gd name="adj" fmla="val 652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18474D-C006-A0F5-3B0D-BDD7EABFD172}"/>
              </a:ext>
            </a:extLst>
          </p:cNvPr>
          <p:cNvSpPr/>
          <p:nvPr/>
        </p:nvSpPr>
        <p:spPr>
          <a:xfrm>
            <a:off x="873993" y="1077644"/>
            <a:ext cx="10599655" cy="1236451"/>
          </a:xfrm>
          <a:prstGeom prst="roundRect">
            <a:avLst>
              <a:gd name="adj" fmla="val 652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6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194935_TF44967531_Win32" id="{C4075C4A-0C83-4B90-A388-DB613594BC22}" vid="{01DAAD67-39AE-4D0E-9C7F-E69373F45B6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프라이드의 달 프레젠테이션</Template>
  <TotalTime>1831</TotalTime>
  <Words>152</Words>
  <Application>Microsoft Office PowerPoint</Application>
  <PresentationFormat>와이드스크린</PresentationFormat>
  <Paragraphs>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Bernard MT Condensed</vt:lpstr>
      <vt:lpstr>Segoe UI</vt:lpstr>
      <vt:lpstr>Office 테마</vt:lpstr>
      <vt:lpstr>허깅페이스 도전기 경제기사 요약과 감정평가  양성모, 윤현서 </vt:lpstr>
      <vt:lpstr>첫 시작의  막막함</vt:lpstr>
      <vt:lpstr>하나씩 해보자.</vt:lpstr>
      <vt:lpstr>역시 시작은 구글링으로.</vt:lpstr>
      <vt:lpstr>스페이스 만들기 </vt:lpstr>
      <vt:lpstr>스페이스 만들기 </vt:lpstr>
      <vt:lpstr>감정 평가 모델 적용</vt:lpstr>
      <vt:lpstr>요약 모델 적용</vt:lpstr>
      <vt:lpstr>PowerPoint 프레젠테이션</vt:lpstr>
      <vt:lpstr>??????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허깅페이스 도전기 경제기사 요약과 감정평가</dc:title>
  <dc:subject/>
  <dc:creator>Sung Mo Yang</dc:creator>
  <cp:keywords/>
  <dc:description/>
  <cp:lastModifiedBy>Sung Mo Yang</cp:lastModifiedBy>
  <cp:revision>15</cp:revision>
  <dcterms:created xsi:type="dcterms:W3CDTF">2023-11-03T15:05:23Z</dcterms:created>
  <dcterms:modified xsi:type="dcterms:W3CDTF">2023-11-05T11:59:44Z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