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61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pPr algn="ctr"/>
            <a:r>
              <a:rPr lang="en-US" sz="16600" dirty="0">
                <a:latin typeface="Modern No. 20" panose="02070704070505020303" pitchFamily="18" charset="0"/>
              </a:rPr>
              <a:t>CovAct</a:t>
            </a:r>
            <a:br>
              <a:rPr lang="en-US" dirty="0"/>
            </a:br>
            <a:br>
              <a:rPr lang="en-US" dirty="0"/>
            </a:br>
            <a:r>
              <a:rPr lang="en-US" sz="7300" b="1" dirty="0">
                <a:latin typeface="Bahnschrift Light Condensed" panose="020B0502040204020203" pitchFamily="34" charset="0"/>
              </a:rPr>
              <a:t>ROADMAP</a:t>
            </a:r>
            <a:endParaRPr lang="en-US" sz="8000" b="1" dirty="0">
              <a:latin typeface="Bahnschrift Light Condensed" panose="020B0502040204020203"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588020" cy="1021498"/>
          </a:xfrm>
        </p:spPr>
        <p:txBody>
          <a:bodyPr>
            <a:noAutofit/>
          </a:bodyPr>
          <a:lstStyle/>
          <a:p>
            <a:pPr algn="ctr"/>
            <a:r>
              <a:rPr lang="en-US" sz="2800" b="1" dirty="0">
                <a:solidFill>
                  <a:schemeClr val="tx1">
                    <a:lumMod val="85000"/>
                    <a:lumOff val="15000"/>
                  </a:schemeClr>
                </a:solidFill>
                <a:latin typeface="Bahnschrift Light Condensed" panose="020B0502040204020203" pitchFamily="34" charset="0"/>
              </a:rPr>
              <a:t>Project by:  </a:t>
            </a:r>
          </a:p>
          <a:p>
            <a:r>
              <a:rPr lang="en-US" sz="2800" b="1" dirty="0">
                <a:solidFill>
                  <a:schemeClr val="tx1">
                    <a:lumMod val="85000"/>
                    <a:lumOff val="15000"/>
                  </a:schemeClr>
                </a:solidFill>
                <a:latin typeface="Bahnschrift Light Condensed" panose="020B0502040204020203" pitchFamily="34" charset="0"/>
              </a:rPr>
              <a:t>  Ishita johri                         Robin singh</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883B-F6C9-4354-A2CE-526FF8633FCD}"/>
              </a:ext>
            </a:extLst>
          </p:cNvPr>
          <p:cNvSpPr>
            <a:spLocks noGrp="1"/>
          </p:cNvSpPr>
          <p:nvPr>
            <p:ph type="title"/>
          </p:nvPr>
        </p:nvSpPr>
        <p:spPr>
          <a:xfrm>
            <a:off x="424203" y="324312"/>
            <a:ext cx="11331019" cy="1212258"/>
          </a:xfrm>
        </p:spPr>
        <p:txBody>
          <a:bodyPr>
            <a:noAutofit/>
          </a:bodyPr>
          <a:lstStyle/>
          <a:p>
            <a:r>
              <a:rPr lang="en-US" sz="7000" b="1" dirty="0">
                <a:latin typeface="Bahnschrift Light Condensed" panose="020B0502040204020203" pitchFamily="34" charset="0"/>
              </a:rPr>
              <a:t>Graphics, Technicalities and Layout</a:t>
            </a:r>
            <a:endParaRPr lang="en-IN" sz="7000" b="1"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454FE96A-A6DE-488C-A9AE-BF5209310E24}"/>
              </a:ext>
            </a:extLst>
          </p:cNvPr>
          <p:cNvSpPr>
            <a:spLocks noGrp="1"/>
          </p:cNvSpPr>
          <p:nvPr>
            <p:ph idx="1"/>
          </p:nvPr>
        </p:nvSpPr>
        <p:spPr>
          <a:xfrm>
            <a:off x="1060513" y="1966799"/>
            <a:ext cx="10058400" cy="4368926"/>
          </a:xfrm>
        </p:spPr>
        <p:txBody>
          <a:bodyPr>
            <a:normAutofit fontScale="85000" lnSpcReduction="20000"/>
          </a:bodyPr>
          <a:lstStyle/>
          <a:p>
            <a:pPr>
              <a:buBlip>
                <a:blip r:embed="rId2">
                  <a:extLst>
                    <a:ext uri="{96DAC541-7B7A-43D3-8B79-37D633B846F1}">
                      <asvg:svgBlip xmlns:asvg="http://schemas.microsoft.com/office/drawing/2016/SVG/main" r:embed="rId3"/>
                    </a:ext>
                  </a:extLst>
                </a:blip>
              </a:buBlip>
            </a:pPr>
            <a:r>
              <a:rPr lang="en-US" sz="4400" dirty="0">
                <a:latin typeface="Bahnschrift Light Condensed" panose="020B0502040204020203" pitchFamily="34" charset="0"/>
              </a:rPr>
              <a:t>CovAct is web application which is easy to use and easy to access which makes it useful for a large customer base.</a:t>
            </a:r>
          </a:p>
          <a:p>
            <a:pPr>
              <a:buBlip>
                <a:blip r:embed="rId2">
                  <a:extLst>
                    <a:ext uri="{96DAC541-7B7A-43D3-8B79-37D633B846F1}">
                      <asvg:svgBlip xmlns:asvg="http://schemas.microsoft.com/office/drawing/2016/SVG/main" r:embed="rId3"/>
                    </a:ext>
                  </a:extLst>
                </a:blip>
              </a:buBlip>
            </a:pPr>
            <a:r>
              <a:rPr lang="en-US" sz="4400" dirty="0">
                <a:latin typeface="Bahnschrift Light Condensed" panose="020B0502040204020203" pitchFamily="34" charset="0"/>
              </a:rPr>
              <a:t>It has an interactive environment which help serving people efficiently.</a:t>
            </a:r>
          </a:p>
          <a:p>
            <a:pPr>
              <a:buBlip>
                <a:blip r:embed="rId2">
                  <a:extLst>
                    <a:ext uri="{96DAC541-7B7A-43D3-8B79-37D633B846F1}">
                      <asvg:svgBlip xmlns:asvg="http://schemas.microsoft.com/office/drawing/2016/SVG/main" r:embed="rId3"/>
                    </a:ext>
                  </a:extLst>
                </a:blip>
              </a:buBlip>
            </a:pPr>
            <a:r>
              <a:rPr lang="en-US" sz="4400" dirty="0">
                <a:latin typeface="Bahnschrift Light Condensed" panose="020B0502040204020203" pitchFamily="34" charset="0"/>
              </a:rPr>
              <a:t>It has a basic but an attractive graphical layout.</a:t>
            </a:r>
          </a:p>
          <a:p>
            <a:pPr>
              <a:buBlip>
                <a:blip r:embed="rId2">
                  <a:extLst>
                    <a:ext uri="{96DAC541-7B7A-43D3-8B79-37D633B846F1}">
                      <asvg:svgBlip xmlns:asvg="http://schemas.microsoft.com/office/drawing/2016/SVG/main" r:embed="rId3"/>
                    </a:ext>
                  </a:extLst>
                </a:blip>
              </a:buBlip>
            </a:pPr>
            <a:r>
              <a:rPr lang="en-US" sz="4400" dirty="0">
                <a:latin typeface="Bahnschrift Light Condensed" panose="020B0502040204020203" pitchFamily="34" charset="0"/>
              </a:rPr>
              <a:t>CovAct is the combination of both existing technologies as well as the latest technologies which are much future oriented.</a:t>
            </a:r>
          </a:p>
          <a:p>
            <a:pPr>
              <a:buBlip>
                <a:blip r:embed="rId2">
                  <a:extLst>
                    <a:ext uri="{96DAC541-7B7A-43D3-8B79-37D633B846F1}">
                      <asvg:svgBlip xmlns:asvg="http://schemas.microsoft.com/office/drawing/2016/SVG/main" r:embed="rId3"/>
                    </a:ext>
                  </a:extLst>
                </a:blip>
              </a:buBlip>
            </a:pPr>
            <a:endParaRPr lang="en-US" sz="4400" dirty="0">
              <a:latin typeface="Bahnschrift Light Condensed" panose="020B0502040204020203" pitchFamily="34" charset="0"/>
            </a:endParaRPr>
          </a:p>
          <a:p>
            <a:pPr>
              <a:buBlip>
                <a:blip r:embed="rId2">
                  <a:extLst>
                    <a:ext uri="{96DAC541-7B7A-43D3-8B79-37D633B846F1}">
                      <asvg:svgBlip xmlns:asvg="http://schemas.microsoft.com/office/drawing/2016/SVG/main" r:embed="rId3"/>
                    </a:ext>
                  </a:extLst>
                </a:blip>
              </a:buBlip>
            </a:pPr>
            <a:endParaRPr lang="en-US" sz="4800" dirty="0"/>
          </a:p>
          <a:p>
            <a:pPr>
              <a:buBlip>
                <a:blip r:embed="rId2">
                  <a:extLst>
                    <a:ext uri="{96DAC541-7B7A-43D3-8B79-37D633B846F1}">
                      <asvg:svgBlip xmlns:asvg="http://schemas.microsoft.com/office/drawing/2016/SVG/main" r:embed="rId3"/>
                    </a:ext>
                  </a:extLst>
                </a:blip>
              </a:buBlip>
            </a:pPr>
            <a:endParaRPr lang="en-IN" sz="5400" dirty="0"/>
          </a:p>
        </p:txBody>
      </p:sp>
    </p:spTree>
    <p:extLst>
      <p:ext uri="{BB962C8B-B14F-4D97-AF65-F5344CB8AC3E}">
        <p14:creationId xmlns:p14="http://schemas.microsoft.com/office/powerpoint/2010/main" val="364898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4324-1B16-4E1C-BF44-26EBF833B2BA}"/>
              </a:ext>
            </a:extLst>
          </p:cNvPr>
          <p:cNvSpPr>
            <a:spLocks noGrp="1"/>
          </p:cNvSpPr>
          <p:nvPr>
            <p:ph type="title"/>
          </p:nvPr>
        </p:nvSpPr>
        <p:spPr>
          <a:xfrm>
            <a:off x="1053917" y="145201"/>
            <a:ext cx="10058400" cy="1450757"/>
          </a:xfrm>
        </p:spPr>
        <p:txBody>
          <a:bodyPr>
            <a:normAutofit/>
          </a:bodyPr>
          <a:lstStyle/>
          <a:p>
            <a:r>
              <a:rPr lang="en-US" sz="6600" b="1" dirty="0">
                <a:latin typeface="Bahnschrift Light Condensed" panose="020B0502040204020203" pitchFamily="34" charset="0"/>
              </a:rPr>
              <a:t>User Interaction and Data Storage</a:t>
            </a:r>
            <a:endParaRPr lang="en-IN" sz="6600" b="1"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4C3C66ED-1968-4D2D-9E77-DB0C2081C7ED}"/>
              </a:ext>
            </a:extLst>
          </p:cNvPr>
          <p:cNvSpPr>
            <a:spLocks noGrp="1"/>
          </p:cNvSpPr>
          <p:nvPr>
            <p:ph idx="1"/>
          </p:nvPr>
        </p:nvSpPr>
        <p:spPr>
          <a:xfrm>
            <a:off x="578806" y="2136481"/>
            <a:ext cx="11148138" cy="4085210"/>
          </a:xfrm>
        </p:spPr>
        <p:txBody>
          <a:bodyPr>
            <a:normAutofit fontScale="77500" lnSpcReduction="20000"/>
          </a:bodyPr>
          <a:lstStyle/>
          <a:p>
            <a:pPr>
              <a:lnSpc>
                <a:spcPct val="90000"/>
              </a:lnSpc>
              <a:buBlip>
                <a:blip r:embed="rId2">
                  <a:extLst>
                    <a:ext uri="{96DAC541-7B7A-43D3-8B79-37D633B846F1}">
                      <asvg:svgBlip xmlns:asvg="http://schemas.microsoft.com/office/drawing/2016/SVG/main" r:embed="rId3"/>
                    </a:ext>
                  </a:extLst>
                </a:blip>
              </a:buBlip>
            </a:pPr>
            <a:r>
              <a:rPr lang="en-US" sz="4200" dirty="0">
                <a:latin typeface="Bahnschrift Light Condensed" panose="020B0502040204020203" pitchFamily="34" charset="0"/>
              </a:rPr>
              <a:t>It is built in such a way that it has an easy to use interface</a:t>
            </a:r>
            <a:r>
              <a:rPr lang="en-IN" sz="4200" dirty="0">
                <a:latin typeface="Bahnschrift Light Condensed" panose="020B0502040204020203" pitchFamily="34" charset="0"/>
              </a:rPr>
              <a:t> because it aims at helping everyone whether it’s the seller/service provider or the consumer/customer during the times of covid pandemic.</a:t>
            </a:r>
          </a:p>
          <a:p>
            <a:pPr>
              <a:lnSpc>
                <a:spcPct val="90000"/>
              </a:lnSpc>
              <a:buBlip>
                <a:blip r:embed="rId2">
                  <a:extLst>
                    <a:ext uri="{96DAC541-7B7A-43D3-8B79-37D633B846F1}">
                      <asvg:svgBlip xmlns:asvg="http://schemas.microsoft.com/office/drawing/2016/SVG/main" r:embed="rId3"/>
                    </a:ext>
                  </a:extLst>
                </a:blip>
              </a:buBlip>
            </a:pPr>
            <a:r>
              <a:rPr lang="en-IN" sz="4200" dirty="0">
                <a:latin typeface="Bahnschrift Light Condensed" panose="020B0502040204020203" pitchFamily="34" charset="0"/>
              </a:rPr>
              <a:t>CovAct has a very easy and efficient way of data storage which is secure too. </a:t>
            </a:r>
            <a:r>
              <a:rPr lang="en-IN" sz="4200" dirty="0" err="1">
                <a:latin typeface="Bahnschrift Light Condensed" panose="020B0502040204020203" pitchFamily="34" charset="0"/>
              </a:rPr>
              <a:t>MongoDb</a:t>
            </a:r>
            <a:r>
              <a:rPr lang="en-IN" sz="4200" dirty="0">
                <a:latin typeface="Bahnschrift Light Condensed" panose="020B0502040204020203" pitchFamily="34" charset="0"/>
              </a:rPr>
              <a:t> used by the application, which is one the best technologies ensures its database to be easily manageable. </a:t>
            </a:r>
          </a:p>
          <a:p>
            <a:pPr>
              <a:lnSpc>
                <a:spcPct val="90000"/>
              </a:lnSpc>
              <a:buBlip>
                <a:blip r:embed="rId2">
                  <a:extLst>
                    <a:ext uri="{96DAC541-7B7A-43D3-8B79-37D633B846F1}">
                      <asvg:svgBlip xmlns:asvg="http://schemas.microsoft.com/office/drawing/2016/SVG/main" r:embed="rId3"/>
                    </a:ext>
                  </a:extLst>
                </a:blip>
              </a:buBlip>
            </a:pPr>
            <a:r>
              <a:rPr lang="en-IN" sz="4200" dirty="0">
                <a:latin typeface="Bahnschrift Light Condensed" panose="020B0502040204020203" pitchFamily="34" charset="0"/>
              </a:rPr>
              <a:t>Since it doesn't require to sign up by providing the application any of the information, it only requires a Gmail account to login and interact with the application. It not only ensures security but also provides an easy way to login and use it.</a:t>
            </a:r>
          </a:p>
          <a:p>
            <a:pPr marL="0" indent="0">
              <a:buNone/>
            </a:pPr>
            <a:endParaRPr lang="en-IN" dirty="0"/>
          </a:p>
          <a:p>
            <a:pPr>
              <a:buBlip>
                <a:blip r:embed="rId2">
                  <a:extLst>
                    <a:ext uri="{96DAC541-7B7A-43D3-8B79-37D633B846F1}">
                      <asvg:svgBlip xmlns:asvg="http://schemas.microsoft.com/office/drawing/2016/SVG/main" r:embed="rId3"/>
                    </a:ext>
                  </a:extLst>
                </a:blip>
              </a:buBlip>
            </a:pPr>
            <a:endParaRPr lang="en-US" dirty="0"/>
          </a:p>
        </p:txBody>
      </p:sp>
    </p:spTree>
    <p:extLst>
      <p:ext uri="{BB962C8B-B14F-4D97-AF65-F5344CB8AC3E}">
        <p14:creationId xmlns:p14="http://schemas.microsoft.com/office/powerpoint/2010/main" val="34410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E44E-EF7A-4E2F-B82D-31695CDB65DD}"/>
              </a:ext>
            </a:extLst>
          </p:cNvPr>
          <p:cNvSpPr>
            <a:spLocks noGrp="1"/>
          </p:cNvSpPr>
          <p:nvPr>
            <p:ph type="title"/>
          </p:nvPr>
        </p:nvSpPr>
        <p:spPr>
          <a:xfrm>
            <a:off x="452487" y="235671"/>
            <a:ext cx="11236750" cy="1501690"/>
          </a:xfrm>
        </p:spPr>
        <p:txBody>
          <a:bodyPr>
            <a:normAutofit fontScale="90000"/>
          </a:bodyPr>
          <a:lstStyle/>
          <a:p>
            <a:r>
              <a:rPr lang="en-US" sz="8000" b="1" dirty="0">
                <a:latin typeface="Bahnschrift Light Condensed" panose="020B0502040204020203" pitchFamily="34" charset="0"/>
              </a:rPr>
              <a:t>Business model and funding needs</a:t>
            </a:r>
            <a:endParaRPr lang="en-IN" sz="8000" b="1"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5F871F88-F6F5-4698-A2D0-C7C371610636}"/>
              </a:ext>
            </a:extLst>
          </p:cNvPr>
          <p:cNvSpPr>
            <a:spLocks noGrp="1"/>
          </p:cNvSpPr>
          <p:nvPr>
            <p:ph idx="1"/>
          </p:nvPr>
        </p:nvSpPr>
        <p:spPr>
          <a:xfrm>
            <a:off x="245097" y="2036191"/>
            <a:ext cx="11708091" cy="4515438"/>
          </a:xfrm>
        </p:spPr>
        <p:txBody>
          <a:bodyPr>
            <a:normAutofit lnSpcReduction="10000"/>
          </a:bodyPr>
          <a:lstStyle/>
          <a:p>
            <a:pPr>
              <a:buBlip>
                <a:blip r:embed="rId2">
                  <a:extLst>
                    <a:ext uri="{96DAC541-7B7A-43D3-8B79-37D633B846F1}">
                      <asvg:svgBlip xmlns:asvg="http://schemas.microsoft.com/office/drawing/2016/SVG/main" r:embed="rId3"/>
                    </a:ext>
                  </a:extLst>
                </a:blip>
              </a:buBlip>
            </a:pPr>
            <a:r>
              <a:rPr lang="en-US" sz="2800" dirty="0">
                <a:solidFill>
                  <a:schemeClr val="tx1"/>
                </a:solidFill>
                <a:latin typeface="Bahnschrift Light Condensed" panose="020B0502040204020203" pitchFamily="34" charset="0"/>
              </a:rPr>
              <a:t>CovAct is like a helper’s hand or support during the times of covid so it is built keeping in mind that it can help during such times.</a:t>
            </a:r>
          </a:p>
          <a:p>
            <a:pPr>
              <a:buBlip>
                <a:blip r:embed="rId2">
                  <a:extLst>
                    <a:ext uri="{96DAC541-7B7A-43D3-8B79-37D633B846F1}">
                      <asvg:svgBlip xmlns:asvg="http://schemas.microsoft.com/office/drawing/2016/SVG/main" r:embed="rId3"/>
                    </a:ext>
                  </a:extLst>
                </a:blip>
              </a:buBlip>
            </a:pPr>
            <a:r>
              <a:rPr lang="en-US" sz="2800" dirty="0">
                <a:solidFill>
                  <a:schemeClr val="tx1"/>
                </a:solidFill>
                <a:latin typeface="Bahnschrift Light Condensed" panose="020B0502040204020203" pitchFamily="34" charset="0"/>
              </a:rPr>
              <a:t>Its model is very cost efficient in accordance what all functionalities it provide.</a:t>
            </a:r>
          </a:p>
          <a:p>
            <a:pPr>
              <a:buBlip>
                <a:blip r:embed="rId2">
                  <a:extLst>
                    <a:ext uri="{96DAC541-7B7A-43D3-8B79-37D633B846F1}">
                      <asvg:svgBlip xmlns:asvg="http://schemas.microsoft.com/office/drawing/2016/SVG/main" r:embed="rId3"/>
                    </a:ext>
                  </a:extLst>
                </a:blip>
              </a:buBlip>
            </a:pPr>
            <a:r>
              <a:rPr lang="en-IN" sz="2800" dirty="0">
                <a:solidFill>
                  <a:schemeClr val="tx1"/>
                </a:solidFill>
                <a:latin typeface="Bahnschrift Light Condensed" panose="020B0502040204020203" pitchFamily="34" charset="0"/>
              </a:rPr>
              <a:t>Since it has large target user base, CovAct is likely to be successful </a:t>
            </a:r>
            <a:r>
              <a:rPr lang="en-US" sz="2800" dirty="0">
                <a:solidFill>
                  <a:schemeClr val="tx1"/>
                </a:solidFill>
                <a:latin typeface="Bahnschrift Light Condensed" panose="020B0502040204020203" pitchFamily="34" charset="0"/>
              </a:rPr>
              <a:t>because it is</a:t>
            </a:r>
            <a:r>
              <a:rPr lang="en-US" sz="2800" b="0" i="0" dirty="0">
                <a:solidFill>
                  <a:schemeClr val="tx1"/>
                </a:solidFill>
                <a:effectLst/>
                <a:latin typeface="Bahnschrift Light Condensed" panose="020B0502040204020203" pitchFamily="34" charset="0"/>
              </a:rPr>
              <a:t> offering a huge selection and a wealth of additional information on the products it sells. </a:t>
            </a:r>
            <a:r>
              <a:rPr lang="en-IN" sz="2800" b="0" i="0" dirty="0">
                <a:solidFill>
                  <a:schemeClr val="tx1"/>
                </a:solidFill>
                <a:effectLst/>
                <a:latin typeface="Bahnschrift Light Condensed" panose="020B0502040204020203" pitchFamily="34" charset="0"/>
              </a:rPr>
              <a:t>Moreover, there</a:t>
            </a:r>
            <a:r>
              <a:rPr lang="en-IN" sz="2800" dirty="0">
                <a:solidFill>
                  <a:schemeClr val="tx1"/>
                </a:solidFill>
                <a:latin typeface="Bahnschrift Light Condensed" panose="020B0502040204020203" pitchFamily="34" charset="0"/>
              </a:rPr>
              <a:t> is no third party involved which makes it more customer friendly.</a:t>
            </a:r>
          </a:p>
          <a:p>
            <a:pPr>
              <a:buBlip>
                <a:blip r:embed="rId2">
                  <a:extLst>
                    <a:ext uri="{96DAC541-7B7A-43D3-8B79-37D633B846F1}">
                      <asvg:svgBlip xmlns:asvg="http://schemas.microsoft.com/office/drawing/2016/SVG/main" r:embed="rId3"/>
                    </a:ext>
                  </a:extLst>
                </a:blip>
              </a:buBlip>
            </a:pPr>
            <a:r>
              <a:rPr lang="en-US" sz="2800" b="0" i="0" dirty="0">
                <a:solidFill>
                  <a:schemeClr val="tx1"/>
                </a:solidFill>
                <a:effectLst/>
                <a:latin typeface="Bahnschrift Light Condensed" panose="020B0502040204020203" pitchFamily="34" charset="0"/>
              </a:rPr>
              <a:t>It basically </a:t>
            </a:r>
            <a:r>
              <a:rPr lang="en-US" sz="2800" dirty="0">
                <a:solidFill>
                  <a:schemeClr val="tx1"/>
                </a:solidFill>
                <a:latin typeface="Bahnschrift Light Condensed" panose="020B0502040204020203" pitchFamily="34" charset="0"/>
              </a:rPr>
              <a:t>works on t</a:t>
            </a:r>
            <a:r>
              <a:rPr lang="en-US" sz="2800" b="0" i="0" dirty="0">
                <a:solidFill>
                  <a:schemeClr val="tx1"/>
                </a:solidFill>
                <a:effectLst/>
                <a:latin typeface="Bahnschrift Light Condensed" panose="020B0502040204020203" pitchFamily="34" charset="0"/>
              </a:rPr>
              <a:t>he Community model in which users are more invested and involved into the community website. A business makes money by growing the community, users, and customers of the premium features.</a:t>
            </a:r>
          </a:p>
        </p:txBody>
      </p:sp>
    </p:spTree>
    <p:extLst>
      <p:ext uri="{BB962C8B-B14F-4D97-AF65-F5344CB8AC3E}">
        <p14:creationId xmlns:p14="http://schemas.microsoft.com/office/powerpoint/2010/main" val="302265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EA3C-D327-4B5F-803D-4A2AA8617E97}"/>
              </a:ext>
            </a:extLst>
          </p:cNvPr>
          <p:cNvSpPr>
            <a:spLocks noGrp="1"/>
          </p:cNvSpPr>
          <p:nvPr>
            <p:ph type="title"/>
          </p:nvPr>
        </p:nvSpPr>
        <p:spPr>
          <a:xfrm>
            <a:off x="292231" y="286603"/>
            <a:ext cx="10863449" cy="1450757"/>
          </a:xfrm>
        </p:spPr>
        <p:txBody>
          <a:bodyPr>
            <a:normAutofit/>
          </a:bodyPr>
          <a:lstStyle/>
          <a:p>
            <a:r>
              <a:rPr lang="en-US" sz="7200" b="1" dirty="0">
                <a:latin typeface="Bahnschrift Light Condensed" panose="020B0502040204020203" pitchFamily="34" charset="0"/>
              </a:rPr>
              <a:t>Business model and funding needs</a:t>
            </a:r>
            <a:endParaRPr lang="en-IN" sz="6600" dirty="0"/>
          </a:p>
        </p:txBody>
      </p:sp>
      <p:sp>
        <p:nvSpPr>
          <p:cNvPr id="3" name="Content Placeholder 2">
            <a:extLst>
              <a:ext uri="{FF2B5EF4-FFF2-40B4-BE49-F238E27FC236}">
                <a16:creationId xmlns:a16="http://schemas.microsoft.com/office/drawing/2014/main" id="{C2837C52-1E70-4393-A8A7-3BE3705C3537}"/>
              </a:ext>
            </a:extLst>
          </p:cNvPr>
          <p:cNvSpPr>
            <a:spLocks noGrp="1"/>
          </p:cNvSpPr>
          <p:nvPr>
            <p:ph idx="1"/>
          </p:nvPr>
        </p:nvSpPr>
        <p:spPr>
          <a:xfrm>
            <a:off x="414779" y="2108201"/>
            <a:ext cx="11538409" cy="4358587"/>
          </a:xfrm>
        </p:spPr>
        <p:txBody>
          <a:bodyPr>
            <a:normAutofit fontScale="92500"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Blip>
                <a:blip r:embed="rId2">
                  <a:extLst>
                    <a:ext uri="{96DAC541-7B7A-43D3-8B79-37D633B846F1}">
                      <asvg:svgBlip xmlns:asvg="http://schemas.microsoft.com/office/drawing/2016/SVG/main" r:embed="rId3"/>
                    </a:ext>
                  </a:extLst>
                </a:blip>
              </a:buBlip>
              <a:tabLst/>
              <a:defRPr/>
            </a:pPr>
            <a:r>
              <a:rPr kumimoji="0" lang="en-US" sz="2800" b="0" i="0" u="none" strike="noStrike" kern="1200" cap="none" spc="0" normalizeH="0" baseline="0" noProof="0" dirty="0">
                <a:ln>
                  <a:noFill/>
                </a:ln>
                <a:solidFill>
                  <a:schemeClr val="tx1"/>
                </a:solidFill>
                <a:effectLst/>
                <a:uLnTx/>
                <a:uFillTx/>
                <a:latin typeface="Bahnschrift Light Condensed" panose="020B0502040204020203" pitchFamily="34" charset="0"/>
              </a:rPr>
              <a:t>Cost of Database management, security and privacy and some other services require money for the project to be completed. But since it aims at pushing those small businesses and help customers to easily reach out to sellers, it makes it worth during covid-19 times.</a:t>
            </a:r>
          </a:p>
          <a:p>
            <a:pPr>
              <a:buClr>
                <a:srgbClr val="9BA8B7"/>
              </a:buClr>
              <a:buBlip>
                <a:blip r:embed="rId2">
                  <a:extLst>
                    <a:ext uri="{96DAC541-7B7A-43D3-8B79-37D633B846F1}">
                      <asvg:svgBlip xmlns:asvg="http://schemas.microsoft.com/office/drawing/2016/SVG/main" r:embed="rId3"/>
                    </a:ext>
                  </a:extLst>
                </a:blip>
              </a:buBlip>
              <a:defRPr/>
            </a:pPr>
            <a:r>
              <a:rPr lang="en-US" sz="2800" dirty="0">
                <a:solidFill>
                  <a:schemeClr val="tx1"/>
                </a:solidFill>
                <a:latin typeface="Bahnschrift Light Condensed" panose="020B0502040204020203" pitchFamily="34" charset="0"/>
              </a:rPr>
              <a:t>Since it is a community project funding can be from NGO's, government and even from the sellers who put their products on CovAct to sell.</a:t>
            </a:r>
          </a:p>
          <a:p>
            <a:pPr>
              <a:buClr>
                <a:srgbClr val="9BA8B7"/>
              </a:buClr>
              <a:buBlip>
                <a:blip r:embed="rId2">
                  <a:extLst>
                    <a:ext uri="{96DAC541-7B7A-43D3-8B79-37D633B846F1}">
                      <asvg:svgBlip xmlns:asvg="http://schemas.microsoft.com/office/drawing/2016/SVG/main" r:embed="rId3"/>
                    </a:ext>
                  </a:extLst>
                </a:blip>
              </a:buBlip>
              <a:defRPr/>
            </a:pPr>
            <a:r>
              <a:rPr kumimoji="0" lang="en-US" sz="2800" b="0" i="0" u="none" strike="noStrike" kern="1200" cap="none" spc="0" normalizeH="0" baseline="0" noProof="0" dirty="0">
                <a:ln>
                  <a:noFill/>
                </a:ln>
                <a:solidFill>
                  <a:schemeClr val="tx1"/>
                </a:solidFill>
                <a:effectLst/>
                <a:uLnTx/>
                <a:uFillTx/>
                <a:latin typeface="Bahnschrift Light Condensed" panose="020B0502040204020203" pitchFamily="34" charset="0"/>
              </a:rPr>
              <a:t>CovAct promotes activity in the market by giving an online platform to small-scale or self employed workers. It works for much bigger aim.</a:t>
            </a:r>
          </a:p>
          <a:p>
            <a:pPr>
              <a:buClr>
                <a:srgbClr val="9BA8B7"/>
              </a:buClr>
              <a:buBlip>
                <a:blip r:embed="rId2">
                  <a:extLst>
                    <a:ext uri="{96DAC541-7B7A-43D3-8B79-37D633B846F1}">
                      <asvg:svgBlip xmlns:asvg="http://schemas.microsoft.com/office/drawing/2016/SVG/main" r:embed="rId3"/>
                    </a:ext>
                  </a:extLst>
                </a:blip>
              </a:buBlip>
              <a:defRPr/>
            </a:pPr>
            <a:r>
              <a:rPr lang="en-US" sz="2800" dirty="0">
                <a:solidFill>
                  <a:schemeClr val="tx1"/>
                </a:solidFill>
                <a:latin typeface="Bahnschrift Light Condensed" panose="020B0502040204020203" pitchFamily="34" charset="0"/>
              </a:rPr>
              <a:t>CovAct is free for its users and it is meant to be used for the benefits of people and maintain market flow.</a:t>
            </a:r>
          </a:p>
          <a:p>
            <a:pPr marL="0" marR="0" lvl="0" indent="0" algn="l" defTabSz="914400" rtl="0" eaLnBrk="1" fontAlgn="auto" latinLnBrk="0" hangingPunct="1">
              <a:lnSpc>
                <a:spcPct val="110000"/>
              </a:lnSpc>
              <a:spcBef>
                <a:spcPts val="1200"/>
              </a:spcBef>
              <a:spcAft>
                <a:spcPts val="200"/>
              </a:spcAft>
              <a:buClr>
                <a:srgbClr val="9BA8B7"/>
              </a:buClr>
              <a:buSzPct val="100000"/>
              <a:buNone/>
              <a:tabLst/>
              <a:defRPr/>
            </a:pPr>
            <a:endParaRPr kumimoji="0" lang="en-US" sz="1600" b="0" i="0" u="none" strike="noStrike" kern="1200" cap="none" spc="0" normalizeH="0" baseline="0" noProof="0" dirty="0">
              <a:ln>
                <a:noFill/>
              </a:ln>
              <a:solidFill>
                <a:srgbClr val="7B7B7B"/>
              </a:solidFill>
              <a:effectLst/>
              <a:uLnTx/>
              <a:uFillTx/>
              <a:latin typeface="Open Sans"/>
              <a:ea typeface="+mn-ea"/>
              <a:cs typeface="+mn-cs"/>
            </a:endParaRPr>
          </a:p>
          <a:p>
            <a:pPr marL="0" marR="0" lvl="0" indent="0" algn="l" defTabSz="914400" rtl="0" eaLnBrk="1" fontAlgn="auto" latinLnBrk="0" hangingPunct="1">
              <a:lnSpc>
                <a:spcPct val="110000"/>
              </a:lnSpc>
              <a:spcBef>
                <a:spcPts val="1200"/>
              </a:spcBef>
              <a:spcAft>
                <a:spcPts val="200"/>
              </a:spcAft>
              <a:buClr>
                <a:srgbClr val="9BA8B7"/>
              </a:buClr>
              <a:buSzPct val="100000"/>
              <a:buNone/>
              <a:tabLst/>
              <a:defRPr/>
            </a:pPr>
            <a:endParaRPr kumimoji="0" lang="en-US" sz="1600" b="0" i="0" u="none" strike="noStrike" kern="1200" cap="none" spc="0" normalizeH="0" baseline="0" noProof="0" dirty="0">
              <a:ln>
                <a:noFill/>
              </a:ln>
              <a:solidFill>
                <a:srgbClr val="7B7B7B"/>
              </a:solidFill>
              <a:effectLst/>
              <a:uLnTx/>
              <a:uFillTx/>
              <a:latin typeface="Open Sans"/>
              <a:ea typeface="+mn-ea"/>
              <a:cs typeface="+mn-cs"/>
            </a:endParaRPr>
          </a:p>
          <a:p>
            <a:pPr marL="0" indent="0">
              <a:buNone/>
            </a:pPr>
            <a:endParaRPr lang="en-US" dirty="0"/>
          </a:p>
        </p:txBody>
      </p:sp>
    </p:spTree>
    <p:extLst>
      <p:ext uri="{BB962C8B-B14F-4D97-AF65-F5344CB8AC3E}">
        <p14:creationId xmlns:p14="http://schemas.microsoft.com/office/powerpoint/2010/main" val="325150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57A-375A-48E5-990F-67F5AED03463}"/>
              </a:ext>
            </a:extLst>
          </p:cNvPr>
          <p:cNvSpPr>
            <a:spLocks noGrp="1"/>
          </p:cNvSpPr>
          <p:nvPr>
            <p:ph type="title"/>
          </p:nvPr>
        </p:nvSpPr>
        <p:spPr/>
        <p:txBody>
          <a:bodyPr>
            <a:normAutofit/>
          </a:bodyPr>
          <a:lstStyle/>
          <a:p>
            <a:r>
              <a:rPr lang="en-US" sz="8000" b="1" dirty="0">
                <a:latin typeface="Bahnschrift Light Condensed" panose="020B0502040204020203" pitchFamily="34" charset="0"/>
              </a:rPr>
              <a:t>Idea and its sustainability </a:t>
            </a:r>
            <a:endParaRPr lang="en-IN" sz="8000" b="1"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8EFD59B8-6167-4FD5-984F-4DFA7C74AB67}"/>
              </a:ext>
            </a:extLst>
          </p:cNvPr>
          <p:cNvSpPr>
            <a:spLocks noGrp="1"/>
          </p:cNvSpPr>
          <p:nvPr>
            <p:ph idx="1"/>
          </p:nvPr>
        </p:nvSpPr>
        <p:spPr>
          <a:xfrm>
            <a:off x="218387" y="2042213"/>
            <a:ext cx="11755225" cy="4302026"/>
          </a:xfrm>
        </p:spPr>
        <p:txBody>
          <a:bodyPr>
            <a:normAutofit fontScale="77500" lnSpcReduction="20000"/>
          </a:bodyPr>
          <a:lstStyle/>
          <a:p>
            <a:pPr>
              <a:buClr>
                <a:srgbClr val="9BA8B7"/>
              </a:buClr>
              <a:buBlip>
                <a:blip r:embed="rId2">
                  <a:extLst>
                    <a:ext uri="{96DAC541-7B7A-43D3-8B79-37D633B846F1}">
                      <asvg:svgBlip xmlns:asvg="http://schemas.microsoft.com/office/drawing/2016/SVG/main" r:embed="rId3"/>
                    </a:ext>
                  </a:extLst>
                </a:blip>
              </a:buBlip>
              <a:defRPr/>
            </a:pPr>
            <a:r>
              <a:rPr lang="en-US" sz="3700" dirty="0">
                <a:solidFill>
                  <a:schemeClr val="tx1"/>
                </a:solidFill>
                <a:latin typeface="Bahnschrift Light Condensed" panose="020B0502040204020203" pitchFamily="34" charset="0"/>
              </a:rPr>
              <a:t>For example : if a women from a rural area made 100 masks at home and wanted to sell them, CovAct plays a crucial role by helping her to connect to the people who needs them.</a:t>
            </a:r>
          </a:p>
          <a:p>
            <a:pPr>
              <a:buClr>
                <a:srgbClr val="9BA8B7"/>
              </a:buClr>
              <a:buBlip>
                <a:blip r:embed="rId2">
                  <a:extLst>
                    <a:ext uri="{96DAC541-7B7A-43D3-8B79-37D633B846F1}">
                      <asvg:svgBlip xmlns:asvg="http://schemas.microsoft.com/office/drawing/2016/SVG/main" r:embed="rId3"/>
                    </a:ext>
                  </a:extLst>
                </a:blip>
              </a:buBlip>
              <a:defRPr/>
            </a:pPr>
            <a:r>
              <a:rPr lang="en-US" sz="3700" dirty="0">
                <a:solidFill>
                  <a:schemeClr val="tx1"/>
                </a:solidFill>
                <a:latin typeface="Bahnschrift Light Condensed" panose="020B0502040204020203" pitchFamily="34" charset="0"/>
              </a:rPr>
              <a:t>Another example can be a person who sells handicrafts. Any customer who needs them can easily get to know from whom to contact and ask for directly without any third party.</a:t>
            </a:r>
          </a:p>
          <a:p>
            <a:pPr>
              <a:buClr>
                <a:srgbClr val="9BA8B7"/>
              </a:buClr>
              <a:buBlip>
                <a:blip r:embed="rId2">
                  <a:extLst>
                    <a:ext uri="{96DAC541-7B7A-43D3-8B79-37D633B846F1}">
                      <asvg:svgBlip xmlns:asvg="http://schemas.microsoft.com/office/drawing/2016/SVG/main" r:embed="rId3"/>
                    </a:ext>
                  </a:extLst>
                </a:blip>
              </a:buBlip>
              <a:defRPr/>
            </a:pPr>
            <a:r>
              <a:rPr lang="en-US" sz="3700" dirty="0">
                <a:solidFill>
                  <a:schemeClr val="tx1"/>
                </a:solidFill>
                <a:latin typeface="Bahnschrift Light Condensed" panose="020B0502040204020203" pitchFamily="34" charset="0"/>
              </a:rPr>
              <a:t>People who are producing essentials like oximeter or ventilators can also put their products on CovAct so that any hospital wherever it is can easily contact to get them. It also helps rural area hospitals to grow.</a:t>
            </a:r>
          </a:p>
          <a:p>
            <a:pPr>
              <a:buClr>
                <a:srgbClr val="9BA8B7"/>
              </a:buClr>
              <a:buBlip>
                <a:blip r:embed="rId2">
                  <a:extLst>
                    <a:ext uri="{96DAC541-7B7A-43D3-8B79-37D633B846F1}">
                      <asvg:svgBlip xmlns:asvg="http://schemas.microsoft.com/office/drawing/2016/SVG/main" r:embed="rId3"/>
                    </a:ext>
                  </a:extLst>
                </a:blip>
              </a:buBlip>
              <a:defRPr/>
            </a:pPr>
            <a:r>
              <a:rPr lang="en-US" sz="3700" dirty="0">
                <a:solidFill>
                  <a:schemeClr val="tx1"/>
                </a:solidFill>
                <a:latin typeface="Bahnschrift Light Condensed" panose="020B0502040204020203" pitchFamily="34" charset="0"/>
              </a:rPr>
              <a:t>It is built as a growing model and has a huge user base epically during covid times which gives it a future scope.</a:t>
            </a:r>
          </a:p>
          <a:p>
            <a:endParaRPr lang="en-IN" sz="1800" dirty="0"/>
          </a:p>
        </p:txBody>
      </p:sp>
    </p:spTree>
    <p:extLst>
      <p:ext uri="{BB962C8B-B14F-4D97-AF65-F5344CB8AC3E}">
        <p14:creationId xmlns:p14="http://schemas.microsoft.com/office/powerpoint/2010/main" val="3614851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{EDA02AFF-FF33-4A8A-9351-0AF7C804C7DB}tf56160789_wac</Template>
  <TotalTime>0</TotalTime>
  <Words>625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Bahnschrift Light Condensed</vt:lpstr>
      <vt:lpstr>Bookman Old Style</vt:lpstr>
      <vt:lpstr>Calibri</vt:lpstr>
      <vt:lpstr>Franklin Gothic Book</vt:lpstr>
      <vt:lpstr>Modern No. 20</vt:lpstr>
      <vt:lpstr>Open Sans</vt:lpstr>
      <vt:lpstr>1_RetrospectVTI</vt:lpstr>
      <vt:lpstr>CovAct  ROADMAP</vt:lpstr>
      <vt:lpstr>“It’s one small step for man, one     giant leap for mankind.”</vt:lpstr>
      <vt:lpstr>Graphics, Technicalities and Layout</vt:lpstr>
      <vt:lpstr>User Interaction and Data Storage</vt:lpstr>
      <vt:lpstr>Business model and funding needs</vt:lpstr>
      <vt:lpstr>Business model and funding needs</vt:lpstr>
      <vt:lpstr>Idea and its sustainability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2020-07-29T17:44:30Z</dcterms:created>
  <dcterms:modified xsi:type="dcterms:W3CDTF">2020-07-29T18:51:48Z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