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78" r:id="rId3"/>
    <p:sldId id="280" r:id="rId4"/>
    <p:sldId id="311" r:id="rId5"/>
    <p:sldId id="289" r:id="rId6"/>
    <p:sldId id="290" r:id="rId7"/>
    <p:sldId id="281" r:id="rId8"/>
    <p:sldId id="279" r:id="rId9"/>
    <p:sldId id="283" r:id="rId10"/>
    <p:sldId id="286" r:id="rId11"/>
    <p:sldId id="285" r:id="rId12"/>
    <p:sldId id="287" r:id="rId13"/>
    <p:sldId id="291" r:id="rId14"/>
    <p:sldId id="292" r:id="rId15"/>
    <p:sldId id="293" r:id="rId16"/>
    <p:sldId id="295" r:id="rId17"/>
    <p:sldId id="296" r:id="rId18"/>
    <p:sldId id="300" r:id="rId19"/>
    <p:sldId id="298" r:id="rId20"/>
    <p:sldId id="301" r:id="rId21"/>
    <p:sldId id="302" r:id="rId22"/>
    <p:sldId id="306" r:id="rId23"/>
    <p:sldId id="307" r:id="rId24"/>
    <p:sldId id="308" r:id="rId25"/>
    <p:sldId id="30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5A933-27AE-41AE-B095-F6A50AE40A9F}"/>
              </a:ext>
            </a:extLst>
          </p:cNvPr>
          <p:cNvSpPr>
            <a:spLocks noGrp="1"/>
          </p:cNvSpPr>
          <p:nvPr>
            <p:ph type="title"/>
          </p:nvPr>
        </p:nvSpPr>
        <p:spPr>
          <a:xfrm>
            <a:off x="605447" y="379562"/>
            <a:ext cx="8596668" cy="443782"/>
          </a:xfrm>
        </p:spPr>
        <p:txBody>
          <a:bodyPr>
            <a:normAutofit fontScale="90000"/>
          </a:bodyPr>
          <a:lstStyle/>
          <a:p>
            <a:pPr algn="ctr"/>
            <a:r>
              <a:rPr lang="en-US"/>
              <a:t>Infix-prefix-postfix</a:t>
            </a:r>
          </a:p>
        </p:txBody>
      </p:sp>
      <p:sp>
        <p:nvSpPr>
          <p:cNvPr id="3" name="Content Placeholder 2">
            <a:extLst>
              <a:ext uri="{FF2B5EF4-FFF2-40B4-BE49-F238E27FC236}">
                <a16:creationId xmlns:a16="http://schemas.microsoft.com/office/drawing/2014/main" xmlns="" id="{EB4AAFAE-DCED-4C98-9101-9F8C1D132AB3}"/>
              </a:ext>
            </a:extLst>
          </p:cNvPr>
          <p:cNvSpPr>
            <a:spLocks noGrp="1"/>
          </p:cNvSpPr>
          <p:nvPr>
            <p:ph idx="1"/>
          </p:nvPr>
        </p:nvSpPr>
        <p:spPr>
          <a:xfrm>
            <a:off x="677334" y="1139797"/>
            <a:ext cx="8596668" cy="4614017"/>
          </a:xfrm>
        </p:spPr>
        <p:txBody>
          <a:bodyPr vert="horz" lIns="91440" tIns="45720" rIns="91440" bIns="45720" rtlCol="0" anchor="t">
            <a:normAutofit/>
          </a:bodyPr>
          <a:lstStyle/>
          <a:p>
            <a:pPr marL="0" indent="0">
              <a:buNone/>
            </a:pPr>
            <a:r>
              <a:rPr lang="en-US"/>
              <a:t>Any mathematical expression can be expresseed in different ways in which </a:t>
            </a:r>
          </a:p>
          <a:p>
            <a:pPr>
              <a:buFont typeface="Arial" charset="2"/>
              <a:buChar char="•"/>
            </a:pPr>
            <a:r>
              <a:rPr lang="en-US"/>
              <a:t>Infix order</a:t>
            </a:r>
          </a:p>
          <a:p>
            <a:pPr>
              <a:buFont typeface="Arial" charset="2"/>
              <a:buChar char="•"/>
            </a:pPr>
            <a:r>
              <a:rPr lang="en-US"/>
              <a:t>Prefix order</a:t>
            </a:r>
          </a:p>
          <a:p>
            <a:pPr>
              <a:buFont typeface="Arial" charset="2"/>
              <a:buChar char="•"/>
            </a:pPr>
            <a:r>
              <a:rPr lang="en-US"/>
              <a:t>Postfix order</a:t>
            </a:r>
          </a:p>
          <a:p>
            <a:pPr marL="0" indent="0">
              <a:buNone/>
            </a:pPr>
            <a:r>
              <a:rPr lang="en-US"/>
              <a:t>Consider the experssion A (operator) B where operators are like '+' or '–' or '*' etc.</a:t>
            </a:r>
          </a:p>
          <a:p>
            <a:pPr marL="0" indent="0">
              <a:buNone/>
            </a:pPr>
            <a:r>
              <a:rPr lang="en-US"/>
              <a:t>These can be expressed as  below </a:t>
            </a:r>
          </a:p>
          <a:p>
            <a:pPr marL="0" indent="0">
              <a:buNone/>
            </a:pPr>
            <a:r>
              <a:rPr lang="en-US"/>
              <a:t>       Infix                                          Prefix                                 Postfix                </a:t>
            </a:r>
          </a:p>
          <a:p>
            <a:pPr marL="0" indent="0">
              <a:buNone/>
            </a:pPr>
            <a:r>
              <a:rPr lang="en-US"/>
              <a:t>  A (op) B                                         (op) A B                              A B (op)    </a:t>
            </a:r>
          </a:p>
          <a:p>
            <a:pPr marL="0" indent="0">
              <a:buNone/>
            </a:pPr>
            <a:endParaRPr lang="en-US"/>
          </a:p>
        </p:txBody>
      </p:sp>
    </p:spTree>
    <p:extLst>
      <p:ext uri="{BB962C8B-B14F-4D97-AF65-F5344CB8AC3E}">
        <p14:creationId xmlns:p14="http://schemas.microsoft.com/office/powerpoint/2010/main" val="3951167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clock, colorful&#10;&#10;Description generated with very high confidence">
            <a:extLst>
              <a:ext uri="{FF2B5EF4-FFF2-40B4-BE49-F238E27FC236}">
                <a16:creationId xmlns:a16="http://schemas.microsoft.com/office/drawing/2014/main" xmlns="" id="{9473C8E1-7D6E-483B-B4FD-E5FEB9C2B117}"/>
              </a:ext>
            </a:extLst>
          </p:cNvPr>
          <p:cNvPicPr>
            <a:picLocks noChangeAspect="1"/>
          </p:cNvPicPr>
          <p:nvPr/>
        </p:nvPicPr>
        <p:blipFill>
          <a:blip r:embed="rId2"/>
          <a:stretch>
            <a:fillRect/>
          </a:stretch>
        </p:blipFill>
        <p:spPr>
          <a:xfrm>
            <a:off x="626854" y="861809"/>
            <a:ext cx="8824821" cy="5134380"/>
          </a:xfrm>
          <a:prstGeom prst="rect">
            <a:avLst/>
          </a:prstGeom>
        </p:spPr>
      </p:pic>
      <p:sp>
        <p:nvSpPr>
          <p:cNvPr id="4" name="TextBox 3">
            <a:extLst>
              <a:ext uri="{FF2B5EF4-FFF2-40B4-BE49-F238E27FC236}">
                <a16:creationId xmlns:a16="http://schemas.microsoft.com/office/drawing/2014/main" xmlns="" id="{2A0B413A-3E41-402C-836F-B204CF42100A}"/>
              </a:ext>
            </a:extLst>
          </p:cNvPr>
          <p:cNvSpPr txBox="1"/>
          <p:nvPr/>
        </p:nvSpPr>
        <p:spPr>
          <a:xfrm>
            <a:off x="1043796" y="497457"/>
            <a:ext cx="2096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Start point</a:t>
            </a:r>
          </a:p>
        </p:txBody>
      </p:sp>
      <p:sp>
        <p:nvSpPr>
          <p:cNvPr id="5" name="TextBox 4">
            <a:extLst>
              <a:ext uri="{FF2B5EF4-FFF2-40B4-BE49-F238E27FC236}">
                <a16:creationId xmlns:a16="http://schemas.microsoft.com/office/drawing/2014/main" xmlns="" id="{B89D0785-C98C-4322-9854-ED3A45518931}"/>
              </a:ext>
            </a:extLst>
          </p:cNvPr>
          <p:cNvSpPr txBox="1"/>
          <p:nvPr/>
        </p:nvSpPr>
        <p:spPr>
          <a:xfrm>
            <a:off x="3128513" y="497456"/>
            <a:ext cx="2096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 1</a:t>
            </a:r>
          </a:p>
        </p:txBody>
      </p:sp>
      <p:sp>
        <p:nvSpPr>
          <p:cNvPr id="6" name="TextBox 5">
            <a:extLst>
              <a:ext uri="{FF2B5EF4-FFF2-40B4-BE49-F238E27FC236}">
                <a16:creationId xmlns:a16="http://schemas.microsoft.com/office/drawing/2014/main" xmlns="" id="{9938B54A-D517-4B11-A6DF-89050BCBE26C}"/>
              </a:ext>
            </a:extLst>
          </p:cNvPr>
          <p:cNvSpPr txBox="1"/>
          <p:nvPr/>
        </p:nvSpPr>
        <p:spPr>
          <a:xfrm>
            <a:off x="1043796" y="2337759"/>
            <a:ext cx="2096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 2</a:t>
            </a:r>
          </a:p>
        </p:txBody>
      </p:sp>
      <p:sp>
        <p:nvSpPr>
          <p:cNvPr id="7" name="TextBox 6">
            <a:extLst>
              <a:ext uri="{FF2B5EF4-FFF2-40B4-BE49-F238E27FC236}">
                <a16:creationId xmlns:a16="http://schemas.microsoft.com/office/drawing/2014/main" xmlns="" id="{E9F3D81D-0162-4CAF-A7F0-87F75D93498D}"/>
              </a:ext>
            </a:extLst>
          </p:cNvPr>
          <p:cNvSpPr txBox="1"/>
          <p:nvPr/>
        </p:nvSpPr>
        <p:spPr>
          <a:xfrm>
            <a:off x="3128512" y="2337758"/>
            <a:ext cx="2096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 3</a:t>
            </a:r>
          </a:p>
        </p:txBody>
      </p:sp>
      <p:sp>
        <p:nvSpPr>
          <p:cNvPr id="8" name="TextBox 7">
            <a:extLst>
              <a:ext uri="{FF2B5EF4-FFF2-40B4-BE49-F238E27FC236}">
                <a16:creationId xmlns:a16="http://schemas.microsoft.com/office/drawing/2014/main" xmlns="" id="{59BE9A4A-8B61-4BA9-A095-162997A0B1F9}"/>
              </a:ext>
            </a:extLst>
          </p:cNvPr>
          <p:cNvSpPr txBox="1"/>
          <p:nvPr/>
        </p:nvSpPr>
        <p:spPr>
          <a:xfrm>
            <a:off x="6679720" y="2337759"/>
            <a:ext cx="2096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 4</a:t>
            </a:r>
          </a:p>
        </p:txBody>
      </p:sp>
      <p:sp>
        <p:nvSpPr>
          <p:cNvPr id="9" name="TextBox 8">
            <a:extLst>
              <a:ext uri="{FF2B5EF4-FFF2-40B4-BE49-F238E27FC236}">
                <a16:creationId xmlns:a16="http://schemas.microsoft.com/office/drawing/2014/main" xmlns="" id="{0C6084CC-2962-4F31-9ED1-0FE9AC34B585}"/>
              </a:ext>
            </a:extLst>
          </p:cNvPr>
          <p:cNvSpPr txBox="1"/>
          <p:nvPr/>
        </p:nvSpPr>
        <p:spPr>
          <a:xfrm>
            <a:off x="1043795" y="4063041"/>
            <a:ext cx="2096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 5</a:t>
            </a:r>
          </a:p>
        </p:txBody>
      </p:sp>
      <p:sp>
        <p:nvSpPr>
          <p:cNvPr id="10" name="TextBox 9">
            <a:extLst>
              <a:ext uri="{FF2B5EF4-FFF2-40B4-BE49-F238E27FC236}">
                <a16:creationId xmlns:a16="http://schemas.microsoft.com/office/drawing/2014/main" xmlns="" id="{C9A848C8-8865-4B51-A4FA-C6A07CE85558}"/>
              </a:ext>
            </a:extLst>
          </p:cNvPr>
          <p:cNvSpPr txBox="1"/>
          <p:nvPr/>
        </p:nvSpPr>
        <p:spPr>
          <a:xfrm>
            <a:off x="3128512" y="4063041"/>
            <a:ext cx="2096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 6</a:t>
            </a:r>
          </a:p>
        </p:txBody>
      </p:sp>
      <p:sp>
        <p:nvSpPr>
          <p:cNvPr id="11" name="TextBox 10">
            <a:extLst>
              <a:ext uri="{FF2B5EF4-FFF2-40B4-BE49-F238E27FC236}">
                <a16:creationId xmlns:a16="http://schemas.microsoft.com/office/drawing/2014/main" xmlns="" id="{1E804B63-987C-4594-9335-3B1F59A7E515}"/>
              </a:ext>
            </a:extLst>
          </p:cNvPr>
          <p:cNvSpPr txBox="1"/>
          <p:nvPr/>
        </p:nvSpPr>
        <p:spPr>
          <a:xfrm>
            <a:off x="6679719" y="4005531"/>
            <a:ext cx="24268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Step 7 /End point</a:t>
            </a:r>
          </a:p>
        </p:txBody>
      </p:sp>
    </p:spTree>
    <p:extLst>
      <p:ext uri="{BB962C8B-B14F-4D97-AF65-F5344CB8AC3E}">
        <p14:creationId xmlns:p14="http://schemas.microsoft.com/office/powerpoint/2010/main" val="2048434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ADC1AD-3FE3-489B-B113-F82314FCEAF3}"/>
              </a:ext>
            </a:extLst>
          </p:cNvPr>
          <p:cNvSpPr>
            <a:spLocks noGrp="1"/>
          </p:cNvSpPr>
          <p:nvPr>
            <p:ph type="title"/>
          </p:nvPr>
        </p:nvSpPr>
        <p:spPr>
          <a:xfrm>
            <a:off x="375410" y="92016"/>
            <a:ext cx="8596668" cy="573178"/>
          </a:xfrm>
        </p:spPr>
        <p:txBody>
          <a:bodyPr>
            <a:normAutofit fontScale="90000"/>
          </a:bodyPr>
          <a:lstStyle/>
          <a:p>
            <a:pPr algn="ctr"/>
            <a:r>
              <a:rPr lang="en-US"/>
              <a:t>Algorithm </a:t>
            </a:r>
          </a:p>
        </p:txBody>
      </p:sp>
      <p:sp>
        <p:nvSpPr>
          <p:cNvPr id="3" name="Content Placeholder 2">
            <a:extLst>
              <a:ext uri="{FF2B5EF4-FFF2-40B4-BE49-F238E27FC236}">
                <a16:creationId xmlns:a16="http://schemas.microsoft.com/office/drawing/2014/main" xmlns="" id="{13E38973-30AB-471E-9642-D5D6BFAAF021}"/>
              </a:ext>
            </a:extLst>
          </p:cNvPr>
          <p:cNvSpPr>
            <a:spLocks noGrp="1"/>
          </p:cNvSpPr>
          <p:nvPr>
            <p:ph idx="1"/>
          </p:nvPr>
        </p:nvSpPr>
        <p:spPr>
          <a:xfrm>
            <a:off x="591070" y="809117"/>
            <a:ext cx="8596668" cy="5534169"/>
          </a:xfrm>
        </p:spPr>
        <p:txBody>
          <a:bodyPr vert="horz" lIns="91440" tIns="45720" rIns="91440" bIns="45720" rtlCol="0" anchor="t">
            <a:normAutofit/>
          </a:bodyPr>
          <a:lstStyle/>
          <a:p>
            <a:pPr marL="0" indent="0">
              <a:buNone/>
            </a:pPr>
            <a:r>
              <a:rPr lang="en-US">
                <a:ea typeface="+mn-lt"/>
                <a:cs typeface="+mn-lt"/>
              </a:rPr>
              <a:t>To solve this game we will follow 3 simple steps recursively.</a:t>
            </a:r>
            <a:endParaRPr lang="en-US"/>
          </a:p>
          <a:p>
            <a:pPr marL="0" indent="0">
              <a:buNone/>
            </a:pPr>
            <a:r>
              <a:rPr lang="en-US">
                <a:latin typeface="Trebuchet MS"/>
              </a:rPr>
              <a:t>We will use a general notation:</a:t>
            </a:r>
          </a:p>
          <a:p>
            <a:pPr marL="0" indent="0">
              <a:buNone/>
            </a:pPr>
            <a:r>
              <a:rPr lang="en-US">
                <a:latin typeface="Trebuchet MS"/>
              </a:rPr>
              <a:t>T(N, Beg, Aux, End)</a:t>
            </a:r>
          </a:p>
          <a:p>
            <a:pPr marL="0" indent="0">
              <a:buNone/>
            </a:pPr>
            <a:r>
              <a:rPr lang="en-US">
                <a:latin typeface="Trebuchet MS"/>
              </a:rPr>
              <a:t>Where,
T denotes our procedure
N denotes the number of disks
Beg is the initial peg
Aux is the auxiliary peg
End is the final peg</a:t>
            </a:r>
          </a:p>
          <a:p>
            <a:pPr marL="0" indent="0">
              <a:buNone/>
            </a:pPr>
            <a:r>
              <a:rPr lang="en-US">
                <a:ea typeface="+mn-lt"/>
                <a:cs typeface="+mn-lt"/>
              </a:rPr>
              <a:t>Following are the recursive steps to solve Tower of Hanoi.</a:t>
            </a:r>
            <a:endParaRPr lang="en-US"/>
          </a:p>
          <a:p>
            <a:pPr>
              <a:buNone/>
            </a:pPr>
            <a:r>
              <a:rPr lang="en-US">
                <a:latin typeface="Trebuchet MS" panose="020B0603020202020204"/>
              </a:rPr>
              <a:t>1. T(N-1, Beg, End, Aux)</a:t>
            </a:r>
          </a:p>
          <a:p>
            <a:pPr>
              <a:buNone/>
            </a:pPr>
            <a:r>
              <a:rPr lang="en-US">
                <a:latin typeface="Trebuchet MS" panose="020B0603020202020204"/>
              </a:rPr>
              <a:t>2. T(1, Beg, Aux, End)</a:t>
            </a:r>
          </a:p>
          <a:p>
            <a:pPr>
              <a:buNone/>
            </a:pPr>
            <a:r>
              <a:rPr lang="en-US">
                <a:latin typeface="Trebuchet MS" panose="020B0603020202020204"/>
              </a:rPr>
              <a:t>3. T(N-1, Aux, Beg, End)</a:t>
            </a:r>
          </a:p>
          <a:p>
            <a:pPr>
              <a:buNone/>
            </a:pPr>
            <a:endParaRPr lang="en-US">
              <a:latin typeface="Trebuchet MS" panose="020B0603020202020204"/>
            </a:endParaRPr>
          </a:p>
          <a:p>
            <a:pPr>
              <a:buNone/>
            </a:pPr>
            <a:endParaRPr lang="en-US"/>
          </a:p>
          <a:p>
            <a:pPr marL="0" indent="0">
              <a:buNone/>
            </a:pPr>
            <a:endParaRPr lang="en-US" sz="1700"/>
          </a:p>
          <a:p>
            <a:pPr marL="0" indent="0">
              <a:buNone/>
            </a:pPr>
            <a:endParaRPr lang="en-US" sz="1700"/>
          </a:p>
        </p:txBody>
      </p:sp>
    </p:spTree>
    <p:extLst>
      <p:ext uri="{BB962C8B-B14F-4D97-AF65-F5344CB8AC3E}">
        <p14:creationId xmlns:p14="http://schemas.microsoft.com/office/powerpoint/2010/main" val="3151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F40F29-9AB2-4976-975F-E904B8F6F45C}"/>
              </a:ext>
            </a:extLst>
          </p:cNvPr>
          <p:cNvSpPr>
            <a:spLocks noGrp="1"/>
          </p:cNvSpPr>
          <p:nvPr>
            <p:ph idx="1"/>
          </p:nvPr>
        </p:nvSpPr>
        <p:spPr>
          <a:xfrm>
            <a:off x="826745" y="324048"/>
            <a:ext cx="8596668" cy="6209904"/>
          </a:xfrm>
        </p:spPr>
        <p:txBody>
          <a:bodyPr vert="horz" lIns="91440" tIns="45720" rIns="91440" bIns="45720" rtlCol="0" anchor="t">
            <a:normAutofit/>
          </a:bodyPr>
          <a:lstStyle/>
          <a:p>
            <a:pPr>
              <a:buNone/>
            </a:pPr>
            <a:endParaRPr lang="en-US"/>
          </a:p>
          <a:p>
            <a:pPr>
              <a:buNone/>
            </a:pPr>
            <a:r>
              <a:rPr lang="en-US"/>
              <a:t>Step 1 says: Move top (N-1) disks from Beg to Aux peg.</a:t>
            </a:r>
            <a:endParaRPr lang="en-US">
              <a:ea typeface="+mn-lt"/>
              <a:cs typeface="+mn-lt"/>
            </a:endParaRPr>
          </a:p>
          <a:p>
            <a:pPr>
              <a:buNone/>
            </a:pPr>
            <a:r>
              <a:rPr lang="en-US"/>
              <a:t>Step 2 says: Move 1 disk from Beg to End peg.</a:t>
            </a:r>
            <a:endParaRPr lang="en-US">
              <a:ea typeface="+mn-lt"/>
              <a:cs typeface="+mn-lt"/>
            </a:endParaRPr>
          </a:p>
          <a:p>
            <a:pPr>
              <a:buNone/>
            </a:pPr>
            <a:r>
              <a:rPr lang="en-US"/>
              <a:t>Step 3 says: Move top (N-1) disks from Aux to End peg.</a:t>
            </a:r>
            <a:endParaRPr lang="en-US">
              <a:ea typeface="+mn-lt"/>
              <a:cs typeface="+mn-lt"/>
            </a:endParaRPr>
          </a:p>
          <a:p>
            <a:pPr>
              <a:buNone/>
            </a:pPr>
            <a:r>
              <a:rPr lang="en-US" sz="2000" b="1"/>
              <a:t>Pseudo code :</a:t>
            </a:r>
          </a:p>
          <a:p>
            <a:pPr>
              <a:buNone/>
            </a:pPr>
            <a:r>
              <a:rPr lang="en-US">
                <a:latin typeface="Trebuchet MS"/>
              </a:rPr>
              <a:t>T(N, Beg, Aux, End)
Begin
    if N = 1 then
        Print: Beg --&gt; End;
    else
        Call T(N-1, Beg, End, Aux);
        Call T(1, Beg, Aux, End);
        Call T(N-1, Aux, Beg, End);
    endif
End</a:t>
            </a:r>
          </a:p>
          <a:p>
            <a:pPr>
              <a:buNone/>
            </a:pPr>
            <a:endParaRPr lang="en-US">
              <a:latin typeface="Trebuchet MS"/>
            </a:endParaRPr>
          </a:p>
        </p:txBody>
      </p:sp>
    </p:spTree>
    <p:extLst>
      <p:ext uri="{BB962C8B-B14F-4D97-AF65-F5344CB8AC3E}">
        <p14:creationId xmlns:p14="http://schemas.microsoft.com/office/powerpoint/2010/main" val="9924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360A4-8E02-4765-8C62-790A4DF703CD}"/>
              </a:ext>
            </a:extLst>
          </p:cNvPr>
          <p:cNvSpPr>
            <a:spLocks noGrp="1"/>
          </p:cNvSpPr>
          <p:nvPr>
            <p:ph type="title"/>
          </p:nvPr>
        </p:nvSpPr>
        <p:spPr>
          <a:xfrm>
            <a:off x="389787" y="63260"/>
            <a:ext cx="8884215" cy="788838"/>
          </a:xfrm>
        </p:spPr>
        <p:txBody>
          <a:bodyPr/>
          <a:lstStyle/>
          <a:p>
            <a:r>
              <a:rPr lang="en-US"/>
              <a:t>Reverse a string </a:t>
            </a:r>
          </a:p>
        </p:txBody>
      </p:sp>
      <p:sp>
        <p:nvSpPr>
          <p:cNvPr id="3" name="Content Placeholder 2">
            <a:extLst>
              <a:ext uri="{FF2B5EF4-FFF2-40B4-BE49-F238E27FC236}">
                <a16:creationId xmlns:a16="http://schemas.microsoft.com/office/drawing/2014/main" xmlns="" id="{CD1F3AD1-E70F-4A00-A4D0-F490E6D76F83}"/>
              </a:ext>
            </a:extLst>
          </p:cNvPr>
          <p:cNvSpPr>
            <a:spLocks noGrp="1"/>
          </p:cNvSpPr>
          <p:nvPr>
            <p:ph idx="1"/>
          </p:nvPr>
        </p:nvSpPr>
        <p:spPr>
          <a:xfrm>
            <a:off x="389787" y="852251"/>
            <a:ext cx="8884215" cy="5318507"/>
          </a:xfrm>
        </p:spPr>
        <p:txBody>
          <a:bodyPr vert="horz" lIns="91440" tIns="45720" rIns="91440" bIns="45720" rtlCol="0" anchor="t">
            <a:normAutofit/>
          </a:bodyPr>
          <a:lstStyle/>
          <a:p>
            <a:pPr marL="0" indent="0">
              <a:buNone/>
            </a:pPr>
            <a:r>
              <a:rPr lang="en-US"/>
              <a:t>Function to Reverse a string using stack (assuming stack parameters are declared globally)</a:t>
            </a:r>
          </a:p>
          <a:p>
            <a:pPr marL="0" indent="0">
              <a:buNone/>
            </a:pPr>
            <a:endParaRPr lang="en-US"/>
          </a:p>
          <a:p>
            <a:pPr marL="0" indent="0">
              <a:buNone/>
            </a:pPr>
            <a:endParaRPr lang="en-US"/>
          </a:p>
          <a:p>
            <a:pPr marL="0" indent="0">
              <a:buNone/>
            </a:pPr>
            <a:endParaRPr lang="en-US"/>
          </a:p>
        </p:txBody>
      </p:sp>
      <p:sp>
        <p:nvSpPr>
          <p:cNvPr id="4" name="TextBox 3">
            <a:extLst>
              <a:ext uri="{FF2B5EF4-FFF2-40B4-BE49-F238E27FC236}">
                <a16:creationId xmlns:a16="http://schemas.microsoft.com/office/drawing/2014/main" xmlns="" id="{73C22CD4-A6A1-41A2-B51C-2BC6B207FC9A}"/>
              </a:ext>
            </a:extLst>
          </p:cNvPr>
          <p:cNvSpPr txBox="1"/>
          <p:nvPr/>
        </p:nvSpPr>
        <p:spPr>
          <a:xfrm>
            <a:off x="612476" y="1561382"/>
            <a:ext cx="787591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void str_rev()</a:t>
            </a:r>
            <a:endParaRPr lang="en-US"/>
          </a:p>
          <a:p>
            <a:r>
              <a:rPr lang="en-US">
                <a:ea typeface="+mn-lt"/>
                <a:cs typeface="+mn-lt"/>
              </a:rPr>
              <a:t>{</a:t>
            </a:r>
            <a:endParaRPr lang="en-US"/>
          </a:p>
          <a:p>
            <a:r>
              <a:rPr lang="en-US">
                <a:ea typeface="+mn-lt"/>
                <a:cs typeface="+mn-lt"/>
              </a:rPr>
              <a:t>    char s[50];</a:t>
            </a:r>
            <a:endParaRPr lang="en-US"/>
          </a:p>
          <a:p>
            <a:r>
              <a:rPr lang="en-US">
                <a:ea typeface="+mn-lt"/>
                <a:cs typeface="+mn-lt"/>
              </a:rPr>
              <a:t>    int i=0,j=0;</a:t>
            </a:r>
            <a:endParaRPr lang="en-US"/>
          </a:p>
          <a:p>
            <a:r>
              <a:rPr lang="en-US">
                <a:ea typeface="+mn-lt"/>
                <a:cs typeface="+mn-lt"/>
              </a:rPr>
              <a:t>    scanf("%s",s);</a:t>
            </a:r>
            <a:endParaRPr lang="en-US"/>
          </a:p>
          <a:p>
            <a:r>
              <a:rPr lang="en-US">
                <a:ea typeface="+mn-lt"/>
                <a:cs typeface="+mn-lt"/>
              </a:rPr>
              <a:t>    while(s[i]!=NULL)</a:t>
            </a:r>
            <a:endParaRPr lang="en-US"/>
          </a:p>
          <a:p>
            <a:r>
              <a:rPr lang="en-US">
                <a:ea typeface="+mn-lt"/>
                <a:cs typeface="+mn-lt"/>
              </a:rPr>
              <a:t>    {</a:t>
            </a:r>
            <a:endParaRPr lang="en-US"/>
          </a:p>
          <a:p>
            <a:r>
              <a:rPr lang="en-US">
                <a:ea typeface="+mn-lt"/>
                <a:cs typeface="+mn-lt"/>
              </a:rPr>
              <a:t>        push(s[i]);</a:t>
            </a:r>
            <a:endParaRPr lang="en-US"/>
          </a:p>
          <a:p>
            <a:r>
              <a:rPr lang="en-US">
                <a:ea typeface="+mn-lt"/>
                <a:cs typeface="+mn-lt"/>
              </a:rPr>
              <a:t>        i++;</a:t>
            </a:r>
            <a:endParaRPr lang="en-US"/>
          </a:p>
          <a:p>
            <a:r>
              <a:rPr lang="en-US">
                <a:ea typeface="+mn-lt"/>
                <a:cs typeface="+mn-lt"/>
              </a:rPr>
              <a:t>    }</a:t>
            </a:r>
            <a:endParaRPr lang="en-US"/>
          </a:p>
          <a:p>
            <a:r>
              <a:rPr lang="en-US">
                <a:ea typeface="+mn-lt"/>
                <a:cs typeface="+mn-lt"/>
              </a:rPr>
              <a:t>    while(i&gt;0)</a:t>
            </a:r>
            <a:endParaRPr lang="en-US"/>
          </a:p>
          <a:p>
            <a:r>
              <a:rPr lang="en-US">
                <a:ea typeface="+mn-lt"/>
                <a:cs typeface="+mn-lt"/>
              </a:rPr>
              <a:t>    {</a:t>
            </a:r>
            <a:endParaRPr lang="en-US"/>
          </a:p>
          <a:p>
            <a:r>
              <a:rPr lang="en-US">
                <a:ea typeface="+mn-lt"/>
                <a:cs typeface="+mn-lt"/>
              </a:rPr>
              <a:t>        s[j]=pop();</a:t>
            </a:r>
            <a:endParaRPr lang="en-US"/>
          </a:p>
          <a:p>
            <a:r>
              <a:rPr lang="en-US">
                <a:ea typeface="+mn-lt"/>
                <a:cs typeface="+mn-lt"/>
              </a:rPr>
              <a:t>        i--;</a:t>
            </a:r>
            <a:endParaRPr lang="en-US"/>
          </a:p>
          <a:p>
            <a:r>
              <a:rPr lang="en-US">
                <a:ea typeface="+mn-lt"/>
                <a:cs typeface="+mn-lt"/>
              </a:rPr>
              <a:t>        j++;</a:t>
            </a:r>
            <a:endParaRPr lang="en-US"/>
          </a:p>
          <a:p>
            <a:r>
              <a:rPr lang="en-US">
                <a:ea typeface="+mn-lt"/>
                <a:cs typeface="+mn-lt"/>
              </a:rPr>
              <a:t>    }</a:t>
            </a:r>
            <a:endParaRPr lang="en-US"/>
          </a:p>
          <a:p>
            <a:r>
              <a:rPr lang="en-US">
                <a:ea typeface="+mn-lt"/>
                <a:cs typeface="+mn-lt"/>
              </a:rPr>
              <a:t>    printf("%s",s);</a:t>
            </a:r>
            <a:endParaRPr lang="en-US"/>
          </a:p>
          <a:p>
            <a:r>
              <a:rPr lang="en-US">
                <a:ea typeface="+mn-lt"/>
                <a:cs typeface="+mn-lt"/>
              </a:rPr>
              <a:t>}</a:t>
            </a:r>
            <a:endParaRPr lang="en-US"/>
          </a:p>
          <a:p>
            <a:pPr algn="l"/>
            <a:endParaRPr lang="en-US"/>
          </a:p>
        </p:txBody>
      </p:sp>
      <p:sp>
        <p:nvSpPr>
          <p:cNvPr id="6" name="TextBox 5">
            <a:extLst>
              <a:ext uri="{FF2B5EF4-FFF2-40B4-BE49-F238E27FC236}">
                <a16:creationId xmlns:a16="http://schemas.microsoft.com/office/drawing/2014/main" xmlns="" id="{22D763EC-EC15-43AE-B550-FCC8EC24DD1A}"/>
              </a:ext>
            </a:extLst>
          </p:cNvPr>
          <p:cNvSpPr txBox="1"/>
          <p:nvPr/>
        </p:nvSpPr>
        <p:spPr>
          <a:xfrm>
            <a:off x="3272287" y="2064589"/>
            <a:ext cx="3490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Function for reversing string </a:t>
            </a:r>
          </a:p>
        </p:txBody>
      </p:sp>
    </p:spTree>
    <p:extLst>
      <p:ext uri="{BB962C8B-B14F-4D97-AF65-F5344CB8AC3E}">
        <p14:creationId xmlns:p14="http://schemas.microsoft.com/office/powerpoint/2010/main" val="1433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94B03-1D75-4C81-ABBF-715D0DB128DA}"/>
              </a:ext>
            </a:extLst>
          </p:cNvPr>
          <p:cNvSpPr>
            <a:spLocks noGrp="1"/>
          </p:cNvSpPr>
          <p:nvPr>
            <p:ph type="title"/>
          </p:nvPr>
        </p:nvSpPr>
        <p:spPr>
          <a:xfrm>
            <a:off x="461674" y="92015"/>
            <a:ext cx="8596668" cy="645065"/>
          </a:xfrm>
        </p:spPr>
        <p:txBody>
          <a:bodyPr/>
          <a:lstStyle/>
          <a:p>
            <a:r>
              <a:rPr lang="en-US"/>
              <a:t>Sorting an array using stack</a:t>
            </a:r>
          </a:p>
        </p:txBody>
      </p:sp>
      <p:sp>
        <p:nvSpPr>
          <p:cNvPr id="3" name="Content Placeholder 2">
            <a:extLst>
              <a:ext uri="{FF2B5EF4-FFF2-40B4-BE49-F238E27FC236}">
                <a16:creationId xmlns:a16="http://schemas.microsoft.com/office/drawing/2014/main" xmlns="" id="{A129743F-193B-4F52-BF5B-D82FC11C50C6}"/>
              </a:ext>
            </a:extLst>
          </p:cNvPr>
          <p:cNvSpPr>
            <a:spLocks noGrp="1"/>
          </p:cNvSpPr>
          <p:nvPr>
            <p:ph idx="1"/>
          </p:nvPr>
        </p:nvSpPr>
        <p:spPr>
          <a:xfrm>
            <a:off x="461674" y="866627"/>
            <a:ext cx="8596668" cy="5289754"/>
          </a:xfrm>
        </p:spPr>
        <p:txBody>
          <a:bodyPr vert="horz" lIns="91440" tIns="45720" rIns="91440" bIns="45720" rtlCol="0" anchor="t">
            <a:normAutofit/>
          </a:bodyPr>
          <a:lstStyle/>
          <a:p>
            <a:pPr marL="0" indent="0">
              <a:buNone/>
            </a:pPr>
            <a:r>
              <a:rPr lang="en-US"/>
              <a:t>Functions to sort array using stack.</a:t>
            </a:r>
          </a:p>
        </p:txBody>
      </p:sp>
      <p:sp>
        <p:nvSpPr>
          <p:cNvPr id="4" name="TextBox 3">
            <a:extLst>
              <a:ext uri="{FF2B5EF4-FFF2-40B4-BE49-F238E27FC236}">
                <a16:creationId xmlns:a16="http://schemas.microsoft.com/office/drawing/2014/main" xmlns="" id="{4ED4DF94-916A-496A-99AD-D0A7A848839E}"/>
              </a:ext>
            </a:extLst>
          </p:cNvPr>
          <p:cNvSpPr txBox="1"/>
          <p:nvPr/>
        </p:nvSpPr>
        <p:spPr>
          <a:xfrm>
            <a:off x="813759" y="1403231"/>
            <a:ext cx="928489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void </a:t>
            </a:r>
            <a:r>
              <a:rPr lang="en-US" err="1">
                <a:ea typeface="+mn-lt"/>
                <a:cs typeface="+mn-lt"/>
              </a:rPr>
              <a:t>sortArrayUsingStacks</a:t>
            </a:r>
            <a:r>
              <a:rPr lang="en-US">
                <a:ea typeface="+mn-lt"/>
                <a:cs typeface="+mn-lt"/>
              </a:rPr>
              <a:t>(int </a:t>
            </a:r>
            <a:r>
              <a:rPr lang="en-US" err="1">
                <a:ea typeface="+mn-lt"/>
                <a:cs typeface="+mn-lt"/>
              </a:rPr>
              <a:t>arr</a:t>
            </a:r>
            <a:r>
              <a:rPr lang="en-US">
                <a:ea typeface="+mn-lt"/>
                <a:cs typeface="+mn-lt"/>
              </a:rPr>
              <a:t>[], int n)</a:t>
            </a:r>
            <a:endParaRPr lang="en-US"/>
          </a:p>
          <a:p>
            <a:r>
              <a:rPr lang="en-US">
                <a:ea typeface="+mn-lt"/>
                <a:cs typeface="+mn-lt"/>
              </a:rPr>
              <a:t>{</a:t>
            </a:r>
            <a:endParaRPr lang="en-US"/>
          </a:p>
          <a:p>
            <a:r>
              <a:rPr lang="en-US">
                <a:ea typeface="+mn-lt"/>
                <a:cs typeface="+mn-lt"/>
              </a:rPr>
              <a:t>    stack&lt;int&gt; input;</a:t>
            </a:r>
            <a:endParaRPr lang="en-US"/>
          </a:p>
          <a:p>
            <a:r>
              <a:rPr lang="en-US">
                <a:ea typeface="+mn-lt"/>
                <a:cs typeface="+mn-lt"/>
              </a:rPr>
              <a:t>    for (int </a:t>
            </a:r>
            <a:r>
              <a:rPr lang="en-US" err="1">
                <a:ea typeface="+mn-lt"/>
                <a:cs typeface="+mn-lt"/>
              </a:rPr>
              <a:t>i</a:t>
            </a:r>
            <a:r>
              <a:rPr lang="en-US">
                <a:ea typeface="+mn-lt"/>
                <a:cs typeface="+mn-lt"/>
              </a:rPr>
              <a:t>=0; </a:t>
            </a:r>
            <a:r>
              <a:rPr lang="en-US" err="1">
                <a:ea typeface="+mn-lt"/>
                <a:cs typeface="+mn-lt"/>
              </a:rPr>
              <a:t>i</a:t>
            </a:r>
            <a:r>
              <a:rPr lang="en-US">
                <a:ea typeface="+mn-lt"/>
                <a:cs typeface="+mn-lt"/>
              </a:rPr>
              <a:t>&lt;n; </a:t>
            </a:r>
            <a:r>
              <a:rPr lang="en-US" err="1">
                <a:ea typeface="+mn-lt"/>
                <a:cs typeface="+mn-lt"/>
              </a:rPr>
              <a:t>i</a:t>
            </a:r>
            <a:r>
              <a:rPr lang="en-US">
                <a:ea typeface="+mn-lt"/>
                <a:cs typeface="+mn-lt"/>
              </a:rPr>
              <a:t>++)</a:t>
            </a:r>
            <a:endParaRPr lang="en-US"/>
          </a:p>
          <a:p>
            <a:r>
              <a:rPr lang="en-US">
                <a:ea typeface="+mn-lt"/>
                <a:cs typeface="+mn-lt"/>
              </a:rPr>
              <a:t>    </a:t>
            </a:r>
            <a:r>
              <a:rPr lang="en-US" err="1">
                <a:ea typeface="+mn-lt"/>
                <a:cs typeface="+mn-lt"/>
              </a:rPr>
              <a:t>input.push</a:t>
            </a:r>
            <a:r>
              <a:rPr lang="en-US">
                <a:ea typeface="+mn-lt"/>
                <a:cs typeface="+mn-lt"/>
              </a:rPr>
              <a:t>(</a:t>
            </a:r>
            <a:r>
              <a:rPr lang="en-US" err="1">
                <a:ea typeface="+mn-lt"/>
                <a:cs typeface="+mn-lt"/>
              </a:rPr>
              <a:t>arr</a:t>
            </a:r>
            <a:r>
              <a:rPr lang="en-US">
                <a:ea typeface="+mn-lt"/>
                <a:cs typeface="+mn-lt"/>
              </a:rPr>
              <a:t>[</a:t>
            </a:r>
            <a:r>
              <a:rPr lang="en-US" err="1">
                <a:ea typeface="+mn-lt"/>
                <a:cs typeface="+mn-lt"/>
              </a:rPr>
              <a:t>i</a:t>
            </a:r>
            <a:r>
              <a:rPr lang="en-US">
                <a:ea typeface="+mn-lt"/>
                <a:cs typeface="+mn-lt"/>
              </a:rPr>
              <a:t>]);</a:t>
            </a:r>
            <a:endParaRPr lang="en-US"/>
          </a:p>
          <a:p>
            <a:r>
              <a:rPr lang="en-US">
                <a:ea typeface="+mn-lt"/>
                <a:cs typeface="+mn-lt"/>
              </a:rPr>
              <a:t>    input = </a:t>
            </a:r>
            <a:r>
              <a:rPr lang="en-US" err="1">
                <a:ea typeface="+mn-lt"/>
                <a:cs typeface="+mn-lt"/>
              </a:rPr>
              <a:t>sortStack</a:t>
            </a:r>
            <a:r>
              <a:rPr lang="en-US">
                <a:ea typeface="+mn-lt"/>
                <a:cs typeface="+mn-lt"/>
              </a:rPr>
              <a:t>(input);</a:t>
            </a:r>
            <a:endParaRPr lang="en-US"/>
          </a:p>
          <a:p>
            <a:r>
              <a:rPr lang="en-US">
                <a:ea typeface="+mn-lt"/>
                <a:cs typeface="+mn-lt"/>
              </a:rPr>
              <a:t>    for (int </a:t>
            </a:r>
            <a:r>
              <a:rPr lang="en-US" err="1">
                <a:ea typeface="+mn-lt"/>
                <a:cs typeface="+mn-lt"/>
              </a:rPr>
              <a:t>i</a:t>
            </a:r>
            <a:r>
              <a:rPr lang="en-US">
                <a:ea typeface="+mn-lt"/>
                <a:cs typeface="+mn-lt"/>
              </a:rPr>
              <a:t>=0; </a:t>
            </a:r>
            <a:r>
              <a:rPr lang="en-US" err="1">
                <a:ea typeface="+mn-lt"/>
                <a:cs typeface="+mn-lt"/>
              </a:rPr>
              <a:t>i</a:t>
            </a:r>
            <a:r>
              <a:rPr lang="en-US">
                <a:ea typeface="+mn-lt"/>
                <a:cs typeface="+mn-lt"/>
              </a:rPr>
              <a:t>&lt;n; </a:t>
            </a:r>
            <a:r>
              <a:rPr lang="en-US" err="1">
                <a:ea typeface="+mn-lt"/>
                <a:cs typeface="+mn-lt"/>
              </a:rPr>
              <a:t>i</a:t>
            </a:r>
            <a:r>
              <a:rPr lang="en-US">
                <a:ea typeface="+mn-lt"/>
                <a:cs typeface="+mn-lt"/>
              </a:rPr>
              <a:t>++)</a:t>
            </a:r>
            <a:endParaRPr lang="en-US"/>
          </a:p>
          <a:p>
            <a:r>
              <a:rPr lang="en-US">
                <a:ea typeface="+mn-lt"/>
                <a:cs typeface="+mn-lt"/>
              </a:rPr>
              <a:t>    {</a:t>
            </a:r>
            <a:endParaRPr lang="en-US"/>
          </a:p>
          <a:p>
            <a:r>
              <a:rPr lang="en-US">
                <a:ea typeface="+mn-lt"/>
                <a:cs typeface="+mn-lt"/>
              </a:rPr>
              <a:t>        </a:t>
            </a:r>
            <a:r>
              <a:rPr lang="en-US" err="1">
                <a:ea typeface="+mn-lt"/>
                <a:cs typeface="+mn-lt"/>
              </a:rPr>
              <a:t>arr</a:t>
            </a:r>
            <a:r>
              <a:rPr lang="en-US">
                <a:ea typeface="+mn-lt"/>
                <a:cs typeface="+mn-lt"/>
              </a:rPr>
              <a:t>[</a:t>
            </a:r>
            <a:r>
              <a:rPr lang="en-US" err="1">
                <a:ea typeface="+mn-lt"/>
                <a:cs typeface="+mn-lt"/>
              </a:rPr>
              <a:t>i</a:t>
            </a:r>
            <a:r>
              <a:rPr lang="en-US">
                <a:ea typeface="+mn-lt"/>
                <a:cs typeface="+mn-lt"/>
              </a:rPr>
              <a:t>] = </a:t>
            </a:r>
            <a:r>
              <a:rPr lang="en-US" err="1">
                <a:ea typeface="+mn-lt"/>
                <a:cs typeface="+mn-lt"/>
              </a:rPr>
              <a:t>input.top</a:t>
            </a:r>
            <a:r>
              <a:rPr lang="en-US">
                <a:ea typeface="+mn-lt"/>
                <a:cs typeface="+mn-lt"/>
              </a:rPr>
              <a:t>();</a:t>
            </a:r>
            <a:endParaRPr lang="en-US"/>
          </a:p>
          <a:p>
            <a:r>
              <a:rPr lang="en-US">
                <a:ea typeface="+mn-lt"/>
                <a:cs typeface="+mn-lt"/>
              </a:rPr>
              <a:t>        </a:t>
            </a:r>
            <a:r>
              <a:rPr lang="en-US" err="1">
                <a:ea typeface="+mn-lt"/>
                <a:cs typeface="+mn-lt"/>
              </a:rPr>
              <a:t>input.pop</a:t>
            </a:r>
            <a:r>
              <a:rPr lang="en-US">
                <a:ea typeface="+mn-lt"/>
                <a:cs typeface="+mn-lt"/>
              </a:rPr>
              <a:t>();</a:t>
            </a:r>
            <a:endParaRPr lang="en-US"/>
          </a:p>
          <a:p>
            <a:r>
              <a:rPr lang="en-US">
                <a:ea typeface="+mn-lt"/>
                <a:cs typeface="+mn-lt"/>
              </a:rPr>
              <a:t>    }</a:t>
            </a:r>
            <a:endParaRPr lang="en-US"/>
          </a:p>
          <a:p>
            <a:r>
              <a:rPr lang="en-US">
                <a:ea typeface="+mn-lt"/>
                <a:cs typeface="+mn-lt"/>
              </a:rPr>
              <a:t>}</a:t>
            </a:r>
            <a:endParaRPr lang="en-US"/>
          </a:p>
          <a:p>
            <a:pPr algn="l"/>
            <a:endParaRPr lang="en-US"/>
          </a:p>
          <a:p>
            <a:endParaRPr lang="en-US"/>
          </a:p>
          <a:p>
            <a:endParaRPr lang="en-US"/>
          </a:p>
          <a:p>
            <a:endParaRPr lang="en-US"/>
          </a:p>
          <a:p>
            <a:endParaRPr lang="en-US"/>
          </a:p>
          <a:p>
            <a:endParaRPr lang="en-US"/>
          </a:p>
          <a:p>
            <a:endParaRPr lang="en-US"/>
          </a:p>
        </p:txBody>
      </p:sp>
      <p:sp>
        <p:nvSpPr>
          <p:cNvPr id="7" name="TextBox 6">
            <a:extLst>
              <a:ext uri="{FF2B5EF4-FFF2-40B4-BE49-F238E27FC236}">
                <a16:creationId xmlns:a16="http://schemas.microsoft.com/office/drawing/2014/main" xmlns="" id="{FC4D8CB6-50EE-4501-93A1-5F48E9E708B8}"/>
              </a:ext>
            </a:extLst>
          </p:cNvPr>
          <p:cNvSpPr txBox="1"/>
          <p:nvPr/>
        </p:nvSpPr>
        <p:spPr>
          <a:xfrm>
            <a:off x="5572664" y="1403228"/>
            <a:ext cx="436784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stack&lt;int&gt; sortStack(stack&lt;int&gt; input)</a:t>
            </a:r>
            <a:endParaRPr lang="en-US">
              <a:ea typeface="+mn-lt"/>
              <a:cs typeface="+mn-lt"/>
            </a:endParaRPr>
          </a:p>
          <a:p>
            <a:r>
              <a:rPr lang="en-US"/>
              <a:t>{</a:t>
            </a:r>
            <a:endParaRPr lang="en-US">
              <a:ea typeface="+mn-lt"/>
              <a:cs typeface="+mn-lt"/>
            </a:endParaRPr>
          </a:p>
          <a:p>
            <a:r>
              <a:rPr lang="en-US"/>
              <a:t>    stack&lt;int&gt; tmpStack;</a:t>
            </a:r>
            <a:endParaRPr lang="en-US">
              <a:ea typeface="+mn-lt"/>
              <a:cs typeface="+mn-lt"/>
            </a:endParaRPr>
          </a:p>
          <a:p>
            <a:r>
              <a:rPr lang="en-US"/>
              <a:t>    while (!input.empty())</a:t>
            </a:r>
            <a:endParaRPr lang="en-US">
              <a:ea typeface="+mn-lt"/>
              <a:cs typeface="+mn-lt"/>
            </a:endParaRPr>
          </a:p>
          <a:p>
            <a:r>
              <a:rPr lang="en-US"/>
              <a:t>    {</a:t>
            </a:r>
            <a:endParaRPr lang="en-US">
              <a:ea typeface="+mn-lt"/>
              <a:cs typeface="+mn-lt"/>
            </a:endParaRPr>
          </a:p>
          <a:p>
            <a:r>
              <a:rPr lang="en-US"/>
              <a:t>        int tmp = input.top();</a:t>
            </a:r>
            <a:endParaRPr lang="en-US">
              <a:ea typeface="+mn-lt"/>
              <a:cs typeface="+mn-lt"/>
            </a:endParaRPr>
          </a:p>
          <a:p>
            <a:r>
              <a:rPr lang="en-US"/>
              <a:t>        input.pop();</a:t>
            </a:r>
            <a:endParaRPr lang="en-US">
              <a:ea typeface="+mn-lt"/>
              <a:cs typeface="+mn-lt"/>
            </a:endParaRPr>
          </a:p>
          <a:p>
            <a:r>
              <a:rPr lang="en-US"/>
              <a:t>        while (!tmpStack.empty() &amp;&amp;</a:t>
            </a:r>
            <a:endParaRPr lang="en-US">
              <a:ea typeface="+mn-lt"/>
              <a:cs typeface="+mn-lt"/>
            </a:endParaRPr>
          </a:p>
          <a:p>
            <a:r>
              <a:rPr lang="en-US"/>
              <a:t>                tmpStack.top() &lt; tmp)</a:t>
            </a:r>
            <a:endParaRPr lang="en-US">
              <a:ea typeface="+mn-lt"/>
              <a:cs typeface="+mn-lt"/>
            </a:endParaRPr>
          </a:p>
          <a:p>
            <a:r>
              <a:rPr lang="en-US"/>
              <a:t>        {</a:t>
            </a:r>
            <a:endParaRPr lang="en-US">
              <a:ea typeface="+mn-lt"/>
              <a:cs typeface="+mn-lt"/>
            </a:endParaRPr>
          </a:p>
          <a:p>
            <a:r>
              <a:rPr lang="en-US"/>
              <a:t>            input.push(tmpStack.top());</a:t>
            </a:r>
            <a:endParaRPr lang="en-US">
              <a:ea typeface="+mn-lt"/>
              <a:cs typeface="+mn-lt"/>
            </a:endParaRPr>
          </a:p>
          <a:p>
            <a:r>
              <a:rPr lang="en-US"/>
              <a:t>            tmpStack.pop();</a:t>
            </a:r>
            <a:endParaRPr lang="en-US">
              <a:ea typeface="+mn-lt"/>
              <a:cs typeface="+mn-lt"/>
            </a:endParaRPr>
          </a:p>
          <a:p>
            <a:r>
              <a:rPr lang="en-US"/>
              <a:t>        }</a:t>
            </a:r>
            <a:endParaRPr lang="en-US">
              <a:ea typeface="+mn-lt"/>
              <a:cs typeface="+mn-lt"/>
            </a:endParaRPr>
          </a:p>
          <a:p>
            <a:r>
              <a:rPr lang="en-US"/>
              <a:t>        tmpStack.push(tmp);</a:t>
            </a:r>
            <a:endParaRPr lang="en-US">
              <a:ea typeface="+mn-lt"/>
              <a:cs typeface="+mn-lt"/>
            </a:endParaRPr>
          </a:p>
          <a:p>
            <a:r>
              <a:rPr lang="en-US"/>
              <a:t>    }</a:t>
            </a:r>
            <a:endParaRPr lang="en-US">
              <a:ea typeface="+mn-lt"/>
              <a:cs typeface="+mn-lt"/>
            </a:endParaRPr>
          </a:p>
          <a:p>
            <a:r>
              <a:rPr lang="en-US"/>
              <a:t>    return tmpStack;</a:t>
            </a:r>
            <a:endParaRPr lang="en-US">
              <a:ea typeface="+mn-lt"/>
              <a:cs typeface="+mn-lt"/>
            </a:endParaRPr>
          </a:p>
          <a:p>
            <a:r>
              <a:rPr lang="en-US"/>
              <a:t>}</a:t>
            </a:r>
            <a:endParaRPr lang="en-US">
              <a:ea typeface="+mn-lt"/>
              <a:cs typeface="+mn-lt"/>
            </a:endParaRPr>
          </a:p>
          <a:p>
            <a:pPr algn="l"/>
            <a:endParaRPr lang="en-US"/>
          </a:p>
        </p:txBody>
      </p:sp>
    </p:spTree>
    <p:extLst>
      <p:ext uri="{BB962C8B-B14F-4D97-AF65-F5344CB8AC3E}">
        <p14:creationId xmlns:p14="http://schemas.microsoft.com/office/powerpoint/2010/main" val="343462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1784F-3070-42FA-BC67-AC49A7A77EFB}"/>
              </a:ext>
            </a:extLst>
          </p:cNvPr>
          <p:cNvSpPr>
            <a:spLocks noGrp="1"/>
          </p:cNvSpPr>
          <p:nvPr>
            <p:ph type="title"/>
          </p:nvPr>
        </p:nvSpPr>
        <p:spPr>
          <a:xfrm>
            <a:off x="677334" y="178279"/>
            <a:ext cx="8596668" cy="803216"/>
          </a:xfrm>
        </p:spPr>
        <p:txBody>
          <a:bodyPr/>
          <a:lstStyle/>
          <a:p>
            <a:r>
              <a:rPr lang="en-US"/>
              <a:t>Practice Problems </a:t>
            </a:r>
          </a:p>
        </p:txBody>
      </p:sp>
      <p:sp>
        <p:nvSpPr>
          <p:cNvPr id="3" name="Content Placeholder 2">
            <a:extLst>
              <a:ext uri="{FF2B5EF4-FFF2-40B4-BE49-F238E27FC236}">
                <a16:creationId xmlns:a16="http://schemas.microsoft.com/office/drawing/2014/main" xmlns="" id="{70CA4A81-5E76-42CB-9064-A217E4867C54}"/>
              </a:ext>
            </a:extLst>
          </p:cNvPr>
          <p:cNvSpPr>
            <a:spLocks noGrp="1"/>
          </p:cNvSpPr>
          <p:nvPr>
            <p:ph idx="1"/>
          </p:nvPr>
        </p:nvSpPr>
        <p:spPr>
          <a:xfrm>
            <a:off x="734843" y="1039155"/>
            <a:ext cx="9387422" cy="5332884"/>
          </a:xfrm>
        </p:spPr>
        <p:txBody>
          <a:bodyPr vert="horz" lIns="91440" tIns="45720" rIns="91440" bIns="45720" rtlCol="0" anchor="t">
            <a:normAutofit lnSpcReduction="10000"/>
          </a:bodyPr>
          <a:lstStyle/>
          <a:p>
            <a:pPr marL="0" indent="0">
              <a:buNone/>
            </a:pPr>
            <a:r>
              <a:rPr lang="en-US" b="1">
                <a:solidFill>
                  <a:schemeClr val="tx1"/>
                </a:solidFill>
                <a:latin typeface="Trebuchet MS"/>
              </a:rPr>
              <a:t>Question 1 :</a:t>
            </a:r>
            <a:endParaRPr lang="en-US">
              <a:solidFill>
                <a:schemeClr val="tx1"/>
              </a:solidFill>
              <a:latin typeface="Trebuchet MS"/>
            </a:endParaRPr>
          </a:p>
          <a:p>
            <a:pPr marL="0" indent="0">
              <a:buNone/>
            </a:pPr>
            <a:endParaRPr lang="en-US" b="1">
              <a:solidFill>
                <a:schemeClr val="tx1"/>
              </a:solidFill>
              <a:latin typeface="Trebuchet MS"/>
            </a:endParaRPr>
          </a:p>
          <a:p>
            <a:pPr marL="0" indent="0">
              <a:buNone/>
            </a:pPr>
            <a:r>
              <a:rPr lang="en-US">
                <a:solidFill>
                  <a:schemeClr val="tx1"/>
                </a:solidFill>
                <a:latin typeface="Trebuchet MS"/>
              </a:rPr>
              <a:t>Consider the following psedo code that uses a stack of charecters</a:t>
            </a:r>
            <a:endParaRPr lang="en-US" b="1">
              <a:solidFill>
                <a:schemeClr val="tx1"/>
              </a:solidFill>
              <a:latin typeface="Trebuchet MS"/>
            </a:endParaRPr>
          </a:p>
          <a:p>
            <a:pPr>
              <a:buNone/>
            </a:pPr>
            <a:r>
              <a:rPr lang="en-US">
                <a:solidFill>
                  <a:schemeClr val="tx1"/>
                </a:solidFill>
                <a:latin typeface="Trebuchet MS"/>
              </a:rPr>
              <a:t>declare a stack of characters</a:t>
            </a:r>
          </a:p>
          <a:p>
            <a:pPr>
              <a:buNone/>
            </a:pPr>
            <a:r>
              <a:rPr lang="en-US" b="1">
                <a:solidFill>
                  <a:schemeClr val="tx1"/>
                </a:solidFill>
                <a:latin typeface="Trebuchet MS"/>
              </a:rPr>
              <a:t>while</a:t>
            </a:r>
            <a:r>
              <a:rPr lang="en-US">
                <a:solidFill>
                  <a:schemeClr val="tx1"/>
                </a:solidFill>
                <a:latin typeface="Trebuchet MS"/>
                <a:ea typeface="+mn-lt"/>
                <a:cs typeface="+mn-lt"/>
              </a:rPr>
              <a:t> </a:t>
            </a:r>
            <a:r>
              <a:rPr lang="en-US">
                <a:solidFill>
                  <a:schemeClr val="tx1"/>
                </a:solidFill>
                <a:latin typeface="Trebuchet MS"/>
              </a:rPr>
              <a:t>( there are more characters in the word to read )</a:t>
            </a:r>
          </a:p>
          <a:p>
            <a:pPr>
              <a:buNone/>
            </a:pPr>
            <a:r>
              <a:rPr lang="en-US">
                <a:solidFill>
                  <a:schemeClr val="tx1"/>
                </a:solidFill>
                <a:latin typeface="Trebuchet MS"/>
              </a:rPr>
              <a:t>{</a:t>
            </a:r>
          </a:p>
          <a:p>
            <a:pPr>
              <a:buNone/>
            </a:pPr>
            <a:r>
              <a:rPr lang="en-US">
                <a:solidFill>
                  <a:schemeClr val="tx1"/>
                </a:solidFill>
                <a:latin typeface="Trebuchet MS"/>
              </a:rPr>
              <a:t>   read a character</a:t>
            </a:r>
          </a:p>
          <a:p>
            <a:pPr>
              <a:buNone/>
            </a:pPr>
            <a:r>
              <a:rPr lang="en-US">
                <a:solidFill>
                  <a:schemeClr val="tx1"/>
                </a:solidFill>
                <a:latin typeface="Trebuchet MS"/>
              </a:rPr>
              <a:t>   push the character on the stack</a:t>
            </a:r>
          </a:p>
          <a:p>
            <a:pPr>
              <a:buNone/>
            </a:pPr>
            <a:r>
              <a:rPr lang="en-US">
                <a:solidFill>
                  <a:schemeClr val="tx1"/>
                </a:solidFill>
                <a:latin typeface="Trebuchet MS"/>
              </a:rPr>
              <a:t>}</a:t>
            </a:r>
          </a:p>
          <a:p>
            <a:pPr>
              <a:buNone/>
            </a:pPr>
            <a:r>
              <a:rPr lang="en-US" b="1">
                <a:solidFill>
                  <a:schemeClr val="tx1"/>
                </a:solidFill>
                <a:latin typeface="Trebuchet MS"/>
              </a:rPr>
              <a:t>while</a:t>
            </a:r>
            <a:r>
              <a:rPr lang="en-US">
                <a:solidFill>
                  <a:schemeClr val="tx1"/>
                </a:solidFill>
                <a:latin typeface="Trebuchet MS"/>
                <a:ea typeface="+mn-lt"/>
                <a:cs typeface="+mn-lt"/>
              </a:rPr>
              <a:t> </a:t>
            </a:r>
            <a:r>
              <a:rPr lang="en-US">
                <a:solidFill>
                  <a:schemeClr val="tx1"/>
                </a:solidFill>
                <a:latin typeface="Trebuchet MS"/>
              </a:rPr>
              <a:t>( the stack is not empty )</a:t>
            </a:r>
          </a:p>
          <a:p>
            <a:pPr>
              <a:buNone/>
            </a:pPr>
            <a:r>
              <a:rPr lang="en-US">
                <a:solidFill>
                  <a:schemeClr val="tx1"/>
                </a:solidFill>
                <a:latin typeface="Trebuchet MS"/>
              </a:rPr>
              <a:t>{</a:t>
            </a:r>
          </a:p>
          <a:p>
            <a:pPr>
              <a:buNone/>
            </a:pPr>
            <a:r>
              <a:rPr lang="en-US">
                <a:solidFill>
                  <a:schemeClr val="tx1"/>
                </a:solidFill>
                <a:latin typeface="Trebuchet MS"/>
              </a:rPr>
              <a:t>   pop a character off the stack</a:t>
            </a:r>
          </a:p>
          <a:p>
            <a:pPr>
              <a:buNone/>
            </a:pPr>
            <a:r>
              <a:rPr lang="en-US">
                <a:solidFill>
                  <a:schemeClr val="tx1"/>
                </a:solidFill>
                <a:latin typeface="Trebuchet MS"/>
              </a:rPr>
              <a:t>   write the character to the screen</a:t>
            </a:r>
          </a:p>
          <a:p>
            <a:pPr>
              <a:buNone/>
            </a:pPr>
            <a:r>
              <a:rPr lang="en-US">
                <a:solidFill>
                  <a:schemeClr val="tx1"/>
                </a:solidFill>
                <a:latin typeface="Trebuchet MS"/>
              </a:rPr>
              <a:t>}</a:t>
            </a:r>
          </a:p>
          <a:p>
            <a:pPr marL="0" indent="0">
              <a:buNone/>
            </a:pPr>
            <a:endParaRPr lang="en-US">
              <a:solidFill>
                <a:schemeClr val="tx1"/>
              </a:solidFill>
              <a:latin typeface="Trebuchet MS"/>
            </a:endParaRPr>
          </a:p>
          <a:p>
            <a:pPr marL="0" indent="0">
              <a:buNone/>
            </a:pPr>
            <a:endParaRPr lang="en-US">
              <a:solidFill>
                <a:schemeClr val="tx1"/>
              </a:solidFill>
              <a:latin typeface="Trebuchet MS"/>
            </a:endParaRPr>
          </a:p>
          <a:p>
            <a:pPr marL="0" indent="0">
              <a:buNone/>
            </a:pPr>
            <a:endParaRPr lang="en-US">
              <a:solidFill>
                <a:schemeClr val="tx1"/>
              </a:solidFill>
              <a:latin typeface="Trebuchet MS"/>
            </a:endParaRPr>
          </a:p>
          <a:p>
            <a:pPr marL="0" indent="0">
              <a:buNone/>
            </a:pPr>
            <a:endParaRPr lang="en-US">
              <a:solidFill>
                <a:schemeClr val="tx1"/>
              </a:solidFill>
              <a:latin typeface="Trebuchet MS"/>
            </a:endParaRPr>
          </a:p>
          <a:p>
            <a:pPr marL="0" indent="0">
              <a:buNone/>
            </a:pPr>
            <a:endParaRPr lang="en-US">
              <a:solidFill>
                <a:schemeClr val="tx1"/>
              </a:solidFill>
              <a:latin typeface="Trebuchet MS"/>
            </a:endParaRPr>
          </a:p>
        </p:txBody>
      </p:sp>
      <p:sp>
        <p:nvSpPr>
          <p:cNvPr id="8" name="TextBox 7">
            <a:extLst>
              <a:ext uri="{FF2B5EF4-FFF2-40B4-BE49-F238E27FC236}">
                <a16:creationId xmlns:a16="http://schemas.microsoft.com/office/drawing/2014/main" xmlns="" id="{0BA47D0D-5731-4223-8D14-3222EA213993}"/>
              </a:ext>
            </a:extLst>
          </p:cNvPr>
          <p:cNvSpPr txBox="1"/>
          <p:nvPr/>
        </p:nvSpPr>
        <p:spPr>
          <a:xfrm>
            <a:off x="5040701" y="3071004"/>
            <a:ext cx="3361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If the input is hello what will be the output</a:t>
            </a:r>
          </a:p>
        </p:txBody>
      </p:sp>
      <p:sp>
        <p:nvSpPr>
          <p:cNvPr id="9" name="TextBox 8">
            <a:extLst>
              <a:ext uri="{FF2B5EF4-FFF2-40B4-BE49-F238E27FC236}">
                <a16:creationId xmlns:a16="http://schemas.microsoft.com/office/drawing/2014/main" xmlns="" id="{A4415519-157A-4790-9B37-3DB1CA65686E}"/>
              </a:ext>
            </a:extLst>
          </p:cNvPr>
          <p:cNvSpPr txBox="1"/>
          <p:nvPr/>
        </p:nvSpPr>
        <p:spPr>
          <a:xfrm>
            <a:off x="5039803" y="3903992"/>
            <a:ext cx="23406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Answer :</a:t>
            </a:r>
            <a:r>
              <a:rPr lang="en-US"/>
              <a:t>"olleh"</a:t>
            </a:r>
          </a:p>
        </p:txBody>
      </p:sp>
      <p:sp>
        <p:nvSpPr>
          <p:cNvPr id="10" name="TextBox 9">
            <a:extLst>
              <a:ext uri="{FF2B5EF4-FFF2-40B4-BE49-F238E27FC236}">
                <a16:creationId xmlns:a16="http://schemas.microsoft.com/office/drawing/2014/main" xmlns="" id="{7A522650-4B55-4AC6-AD0B-EC4A2766C9C7}"/>
              </a:ext>
            </a:extLst>
          </p:cNvPr>
          <p:cNvSpPr txBox="1"/>
          <p:nvPr/>
        </p:nvSpPr>
        <p:spPr>
          <a:xfrm>
            <a:off x="5038905" y="4521319"/>
            <a:ext cx="508670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Explanation :</a:t>
            </a:r>
            <a:r>
              <a:rPr lang="en-US"/>
              <a:t> </a:t>
            </a:r>
            <a:r>
              <a:rPr lang="en-US">
                <a:ea typeface="+mn-lt"/>
                <a:cs typeface="+mn-lt"/>
              </a:rPr>
              <a:t>Since the stack data structure follows LIFO order. When we pop() items from stack, they are popped in reverse order of their insertion </a:t>
            </a:r>
            <a:endParaRPr lang="en-US"/>
          </a:p>
        </p:txBody>
      </p:sp>
    </p:spTree>
    <p:extLst>
      <p:ext uri="{BB962C8B-B14F-4D97-AF65-F5344CB8AC3E}">
        <p14:creationId xmlns:p14="http://schemas.microsoft.com/office/powerpoint/2010/main" val="235390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9226C-AC30-498C-9F91-2272781674FF}"/>
              </a:ext>
            </a:extLst>
          </p:cNvPr>
          <p:cNvSpPr>
            <a:spLocks noGrp="1"/>
          </p:cNvSpPr>
          <p:nvPr>
            <p:ph idx="1"/>
          </p:nvPr>
        </p:nvSpPr>
        <p:spPr>
          <a:xfrm>
            <a:off x="677334" y="579080"/>
            <a:ext cx="8596668" cy="5189112"/>
          </a:xfrm>
        </p:spPr>
        <p:txBody>
          <a:bodyPr vert="horz" lIns="91440" tIns="45720" rIns="91440" bIns="45720" rtlCol="0" anchor="t">
            <a:normAutofit/>
          </a:bodyPr>
          <a:lstStyle/>
          <a:p>
            <a:pPr marL="0" indent="0">
              <a:buNone/>
            </a:pPr>
            <a:r>
              <a:rPr lang="en-US" b="1"/>
              <a:t>Question 2 :</a:t>
            </a:r>
            <a:r>
              <a:rPr lang="en-US"/>
              <a:t> </a:t>
            </a:r>
            <a:endParaRPr lang="en-US" b="1"/>
          </a:p>
          <a:p>
            <a:pPr marL="0" indent="0">
              <a:buNone/>
            </a:pPr>
            <a:r>
              <a:rPr lang="en-US">
                <a:ea typeface="+mn-lt"/>
                <a:cs typeface="+mn-lt"/>
              </a:rPr>
              <a:t>Assume that the operators +, -, × are left associative and ^ is right associative. The order of precedence (from highest to lowest) is ^, x , +, -. The postfix expression corresponding to the infix expression a + b × c - d ^ e ^ f is</a:t>
            </a:r>
            <a:endParaRPr lang="en-US"/>
          </a:p>
          <a:p>
            <a:pPr marL="0" indent="0">
              <a:buNone/>
            </a:pPr>
            <a:endParaRPr lang="en-US">
              <a:solidFill>
                <a:srgbClr val="404040"/>
              </a:solidFill>
            </a:endParaRPr>
          </a:p>
          <a:p>
            <a:pPr marL="0" indent="0">
              <a:buNone/>
            </a:pPr>
            <a:endParaRPr lang="en-US">
              <a:solidFill>
                <a:srgbClr val="404040"/>
              </a:solidFill>
            </a:endParaRPr>
          </a:p>
          <a:p>
            <a:pPr marL="0" indent="0">
              <a:buNone/>
            </a:pPr>
            <a:endParaRPr lang="en-US" b="1">
              <a:ea typeface="+mn-lt"/>
              <a:cs typeface="+mn-lt"/>
            </a:endParaRPr>
          </a:p>
          <a:p>
            <a:pPr marL="0" indent="0">
              <a:buNone/>
            </a:pPr>
            <a:r>
              <a:rPr lang="en-US" b="1">
                <a:ea typeface="+mn-lt"/>
                <a:cs typeface="+mn-lt"/>
              </a:rPr>
              <a:t>Question 3 :</a:t>
            </a:r>
          </a:p>
          <a:p>
            <a:pPr marL="0" indent="0">
              <a:buNone/>
            </a:pPr>
            <a:r>
              <a:rPr lang="en-US">
                <a:ea typeface="+mn-lt"/>
                <a:cs typeface="+mn-lt"/>
              </a:rPr>
              <a:t> While converting the expression 4 + 3*(6*3-12) to its postfix expression, The maximum number of symbols that will appear on the stack at one time during the conversion of this expression?</a:t>
            </a:r>
            <a:endParaRPr lang="en-US"/>
          </a:p>
          <a:p>
            <a:pPr marL="0" indent="0">
              <a:buNone/>
            </a:pPr>
            <a:endParaRPr lang="en-US">
              <a:solidFill>
                <a:srgbClr val="404040"/>
              </a:solidFill>
            </a:endParaRPr>
          </a:p>
          <a:p>
            <a:pPr marL="0" indent="0">
              <a:buNone/>
            </a:pPr>
            <a:endParaRPr lang="en-US">
              <a:solidFill>
                <a:srgbClr val="404040"/>
              </a:solidFill>
            </a:endParaRPr>
          </a:p>
          <a:p>
            <a:pPr marL="0" indent="0">
              <a:buNone/>
            </a:pPr>
            <a:endParaRPr lang="en-US">
              <a:solidFill>
                <a:srgbClr val="000000"/>
              </a:solidFill>
            </a:endParaRPr>
          </a:p>
        </p:txBody>
      </p:sp>
      <p:sp>
        <p:nvSpPr>
          <p:cNvPr id="4" name="TextBox 3">
            <a:extLst>
              <a:ext uri="{FF2B5EF4-FFF2-40B4-BE49-F238E27FC236}">
                <a16:creationId xmlns:a16="http://schemas.microsoft.com/office/drawing/2014/main" xmlns="" id="{6437AF93-8626-44D9-BEEE-198F96006F49}"/>
              </a:ext>
            </a:extLst>
          </p:cNvPr>
          <p:cNvSpPr txBox="1"/>
          <p:nvPr/>
        </p:nvSpPr>
        <p:spPr>
          <a:xfrm>
            <a:off x="1345720" y="2309004"/>
            <a:ext cx="3016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Answer : </a:t>
            </a:r>
            <a:r>
              <a:rPr lang="en-US" b="1" err="1">
                <a:ea typeface="+mn-lt"/>
                <a:cs typeface="+mn-lt"/>
              </a:rPr>
              <a:t>abc</a:t>
            </a:r>
            <a:r>
              <a:rPr lang="en-US" b="1">
                <a:ea typeface="+mn-lt"/>
                <a:cs typeface="+mn-lt"/>
              </a:rPr>
              <a:t> × + def ^ ^ </a:t>
            </a:r>
            <a:r>
              <a:rPr lang="en-US">
                <a:ea typeface="+mn-lt"/>
                <a:cs typeface="+mn-lt"/>
              </a:rPr>
              <a:t>-</a:t>
            </a:r>
            <a:endParaRPr lang="en-US"/>
          </a:p>
        </p:txBody>
      </p:sp>
      <p:sp>
        <p:nvSpPr>
          <p:cNvPr id="2" name="TextBox 1">
            <a:extLst>
              <a:ext uri="{FF2B5EF4-FFF2-40B4-BE49-F238E27FC236}">
                <a16:creationId xmlns:a16="http://schemas.microsoft.com/office/drawing/2014/main" xmlns="" id="{9CFA5ECC-7E62-4770-BAE0-32B33A82A705}"/>
              </a:ext>
            </a:extLst>
          </p:cNvPr>
          <p:cNvSpPr txBox="1"/>
          <p:nvPr/>
        </p:nvSpPr>
        <p:spPr>
          <a:xfrm>
            <a:off x="1345721" y="49831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Answer : 4</a:t>
            </a:r>
            <a:endParaRPr lang="en-US"/>
          </a:p>
        </p:txBody>
      </p:sp>
    </p:spTree>
    <p:extLst>
      <p:ext uri="{BB962C8B-B14F-4D97-AF65-F5344CB8AC3E}">
        <p14:creationId xmlns:p14="http://schemas.microsoft.com/office/powerpoint/2010/main" val="49631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1C6C2C-09F8-4AC0-AC33-71D97C56ED34}"/>
              </a:ext>
            </a:extLst>
          </p:cNvPr>
          <p:cNvSpPr>
            <a:spLocks noGrp="1"/>
          </p:cNvSpPr>
          <p:nvPr>
            <p:ph idx="1"/>
          </p:nvPr>
        </p:nvSpPr>
        <p:spPr>
          <a:xfrm>
            <a:off x="677334" y="377797"/>
            <a:ext cx="8596668" cy="5663565"/>
          </a:xfrm>
        </p:spPr>
        <p:txBody>
          <a:bodyPr vert="horz" lIns="91440" tIns="45720" rIns="91440" bIns="45720" rtlCol="0" anchor="t">
            <a:normAutofit/>
          </a:bodyPr>
          <a:lstStyle/>
          <a:p>
            <a:pPr marL="0" indent="0">
              <a:buNone/>
            </a:pPr>
            <a:endParaRPr lang="en-US">
              <a:ea typeface="+mn-lt"/>
              <a:cs typeface="+mn-lt"/>
            </a:endParaRPr>
          </a:p>
          <a:p>
            <a:pPr marL="0" indent="0">
              <a:buNone/>
            </a:pPr>
            <a:r>
              <a:rPr lang="en-US" b="1">
                <a:ea typeface="+mn-lt"/>
                <a:cs typeface="+mn-lt"/>
              </a:rPr>
              <a:t> Question 4 : </a:t>
            </a:r>
          </a:p>
          <a:p>
            <a:pPr>
              <a:buNone/>
            </a:pPr>
            <a:r>
              <a:rPr lang="en-US">
                <a:ea typeface="+mn-lt"/>
                <a:cs typeface="+mn-lt"/>
              </a:rPr>
              <a:t>A function f defined on stacks of integers satisfies the following properties. f(∅)</a:t>
            </a:r>
          </a:p>
          <a:p>
            <a:pPr>
              <a:buNone/>
            </a:pPr>
            <a:r>
              <a:rPr lang="en-US">
                <a:ea typeface="+mn-lt"/>
                <a:cs typeface="+mn-lt"/>
              </a:rPr>
              <a:t>0 and f (push (S, </a:t>
            </a:r>
            <a:r>
              <a:rPr lang="en-US" err="1">
                <a:ea typeface="+mn-lt"/>
                <a:cs typeface="+mn-lt"/>
              </a:rPr>
              <a:t>i</a:t>
            </a:r>
            <a:r>
              <a:rPr lang="en-US">
                <a:ea typeface="+mn-lt"/>
                <a:cs typeface="+mn-lt"/>
              </a:rPr>
              <a:t>)) = max (f(S), 0) + </a:t>
            </a:r>
            <a:r>
              <a:rPr lang="en-US" err="1">
                <a:ea typeface="+mn-lt"/>
                <a:cs typeface="+mn-lt"/>
              </a:rPr>
              <a:t>i</a:t>
            </a:r>
            <a:r>
              <a:rPr lang="en-US">
                <a:ea typeface="+mn-lt"/>
                <a:cs typeface="+mn-lt"/>
              </a:rPr>
              <a:t> for all stacks S and integers </a:t>
            </a:r>
            <a:r>
              <a:rPr lang="en-US" err="1">
                <a:ea typeface="+mn-lt"/>
                <a:cs typeface="+mn-lt"/>
              </a:rPr>
              <a:t>i</a:t>
            </a:r>
            <a:r>
              <a:rPr lang="en-US">
                <a:ea typeface="+mn-lt"/>
                <a:cs typeface="+mn-lt"/>
              </a:rPr>
              <a:t>.</a:t>
            </a:r>
            <a:endParaRPr lang="en-US"/>
          </a:p>
          <a:p>
            <a:pPr marL="0" indent="0">
              <a:buNone/>
            </a:pPr>
            <a:r>
              <a:rPr lang="en-US">
                <a:ea typeface="+mn-lt"/>
                <a:cs typeface="+mn-lt"/>
              </a:rPr>
              <a:t>If a stack S contains the integers 2, -3, 2, -1, 2 in order from bottom to top, what is f(S)?</a:t>
            </a:r>
          </a:p>
          <a:p>
            <a:pPr marL="0" indent="0">
              <a:buNone/>
            </a:pPr>
            <a:r>
              <a:rPr lang="en-US"/>
              <a:t> </a:t>
            </a:r>
            <a:r>
              <a:rPr lang="en-US" b="1"/>
              <a:t> </a:t>
            </a:r>
            <a:endParaRPr lang="en-US"/>
          </a:p>
          <a:p>
            <a:pPr marL="0" indent="0">
              <a:buNone/>
            </a:pPr>
            <a:r>
              <a:rPr lang="en-US"/>
              <a:t>f(S) = 0, max(f(S), 0) = 0, </a:t>
            </a:r>
            <a:r>
              <a:rPr lang="en-US" err="1"/>
              <a:t>i</a:t>
            </a:r>
            <a:r>
              <a:rPr lang="en-US"/>
              <a:t> = 2 f(S)</a:t>
            </a:r>
            <a:r>
              <a:rPr lang="en-US" baseline="-25000"/>
              <a:t>new</a:t>
            </a:r>
            <a:r>
              <a:rPr lang="en-US"/>
              <a:t> = max(f(S), 0) + </a:t>
            </a:r>
            <a:r>
              <a:rPr lang="en-US" err="1"/>
              <a:t>i</a:t>
            </a:r>
            <a:r>
              <a:rPr lang="en-US"/>
              <a:t> = 0 + 2 = 2</a:t>
            </a:r>
            <a:br>
              <a:rPr lang="en-US"/>
            </a:br>
            <a:r>
              <a:rPr lang="en-US"/>
              <a:t>f(S) = 2, max(f(S), 0) = 2, </a:t>
            </a:r>
            <a:r>
              <a:rPr lang="en-US" err="1"/>
              <a:t>i</a:t>
            </a:r>
            <a:r>
              <a:rPr lang="en-US"/>
              <a:t> = -3 f(S)</a:t>
            </a:r>
            <a:r>
              <a:rPr lang="en-US" baseline="-25000"/>
              <a:t>new</a:t>
            </a:r>
            <a:r>
              <a:rPr lang="en-US"/>
              <a:t> = max(f(S), 0) + </a:t>
            </a:r>
            <a:r>
              <a:rPr lang="en-US" err="1"/>
              <a:t>i</a:t>
            </a:r>
            <a:r>
              <a:rPr lang="en-US"/>
              <a:t> = 2 - 3 = -1</a:t>
            </a:r>
            <a:br>
              <a:rPr lang="en-US"/>
            </a:br>
            <a:r>
              <a:rPr lang="en-US"/>
              <a:t>f(S) = -1, max(f(S), 0) = 0, </a:t>
            </a:r>
            <a:r>
              <a:rPr lang="en-US" err="1"/>
              <a:t>i</a:t>
            </a:r>
            <a:r>
              <a:rPr lang="en-US"/>
              <a:t> = 2 f(S)</a:t>
            </a:r>
            <a:r>
              <a:rPr lang="en-US" baseline="-25000"/>
              <a:t>new</a:t>
            </a:r>
            <a:r>
              <a:rPr lang="en-US"/>
              <a:t> = max(f(S), 0) + </a:t>
            </a:r>
            <a:r>
              <a:rPr lang="en-US" err="1"/>
              <a:t>i</a:t>
            </a:r>
            <a:r>
              <a:rPr lang="en-US"/>
              <a:t> = 0 + 2 = 2</a:t>
            </a:r>
            <a:br>
              <a:rPr lang="en-US"/>
            </a:br>
            <a:r>
              <a:rPr lang="en-US"/>
              <a:t>f(S) = 2, max(f(S), 0) = 2, </a:t>
            </a:r>
            <a:r>
              <a:rPr lang="en-US" err="1"/>
              <a:t>i</a:t>
            </a:r>
            <a:r>
              <a:rPr lang="en-US"/>
              <a:t> = -1 f(S)</a:t>
            </a:r>
            <a:r>
              <a:rPr lang="en-US" baseline="-25000"/>
              <a:t>new</a:t>
            </a:r>
            <a:r>
              <a:rPr lang="en-US"/>
              <a:t> = max(f(S), 0) + </a:t>
            </a:r>
            <a:r>
              <a:rPr lang="en-US" err="1"/>
              <a:t>i</a:t>
            </a:r>
            <a:r>
              <a:rPr lang="en-US"/>
              <a:t> = 2 - 1 = 1</a:t>
            </a:r>
            <a:br>
              <a:rPr lang="en-US"/>
            </a:br>
            <a:r>
              <a:rPr lang="en-US"/>
              <a:t>f(S) = 1, max(f(S), 0) = 1, </a:t>
            </a:r>
            <a:r>
              <a:rPr lang="en-US" err="1"/>
              <a:t>i</a:t>
            </a:r>
            <a:r>
              <a:rPr lang="en-US"/>
              <a:t> = 2 f(S)</a:t>
            </a:r>
            <a:r>
              <a:rPr lang="en-US" baseline="-25000"/>
              <a:t>new</a:t>
            </a:r>
            <a:r>
              <a:rPr lang="en-US"/>
              <a:t> = max(f(S), 0) + </a:t>
            </a:r>
            <a:r>
              <a:rPr lang="en-US" err="1"/>
              <a:t>i</a:t>
            </a:r>
            <a:r>
              <a:rPr lang="en-US"/>
              <a:t> = 1 + 2 = 3</a:t>
            </a:r>
          </a:p>
        </p:txBody>
      </p:sp>
      <p:sp>
        <p:nvSpPr>
          <p:cNvPr id="2" name="TextBox 1">
            <a:extLst>
              <a:ext uri="{FF2B5EF4-FFF2-40B4-BE49-F238E27FC236}">
                <a16:creationId xmlns:a16="http://schemas.microsoft.com/office/drawing/2014/main" xmlns="" id="{BD9E8516-730F-4F63-9282-E9BDBA5D7E16}"/>
              </a:ext>
            </a:extLst>
          </p:cNvPr>
          <p:cNvSpPr txBox="1"/>
          <p:nvPr/>
        </p:nvSpPr>
        <p:spPr>
          <a:xfrm>
            <a:off x="684362" y="268281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a:ea typeface="+mn-lt"/>
                <a:cs typeface="+mn-lt"/>
              </a:rPr>
              <a:t>Answer : </a:t>
            </a:r>
            <a:r>
              <a:rPr lang="en-US">
                <a:ea typeface="+mn-lt"/>
                <a:cs typeface="+mn-lt"/>
              </a:rPr>
              <a:t>3</a:t>
            </a:r>
          </a:p>
          <a:p>
            <a:pPr algn="l"/>
            <a:endParaRPr lang="en-US"/>
          </a:p>
        </p:txBody>
      </p:sp>
    </p:spTree>
    <p:extLst>
      <p:ext uri="{BB962C8B-B14F-4D97-AF65-F5344CB8AC3E}">
        <p14:creationId xmlns:p14="http://schemas.microsoft.com/office/powerpoint/2010/main" val="350377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184DE-5EA8-4E18-AB68-A45EFE40BBEE}"/>
              </a:ext>
            </a:extLst>
          </p:cNvPr>
          <p:cNvSpPr>
            <a:spLocks noGrp="1"/>
          </p:cNvSpPr>
          <p:nvPr>
            <p:ph type="title"/>
          </p:nvPr>
        </p:nvSpPr>
        <p:spPr>
          <a:xfrm>
            <a:off x="677334" y="609600"/>
            <a:ext cx="8596668" cy="591127"/>
          </a:xfrm>
        </p:spPr>
        <p:txBody>
          <a:bodyPr>
            <a:normAutofit/>
          </a:bodyPr>
          <a:lstStyle/>
          <a:p>
            <a:r>
              <a:rPr lang="en-IN" sz="1800" b="1"/>
              <a:t>Question 5:</a:t>
            </a:r>
          </a:p>
        </p:txBody>
      </p:sp>
      <p:sp>
        <p:nvSpPr>
          <p:cNvPr id="3" name="Content Placeholder 2">
            <a:extLst>
              <a:ext uri="{FF2B5EF4-FFF2-40B4-BE49-F238E27FC236}">
                <a16:creationId xmlns:a16="http://schemas.microsoft.com/office/drawing/2014/main" xmlns="" id="{5168E8D2-46ED-43C2-909F-E1FCEB8FA37A}"/>
              </a:ext>
            </a:extLst>
          </p:cNvPr>
          <p:cNvSpPr>
            <a:spLocks noGrp="1"/>
          </p:cNvSpPr>
          <p:nvPr>
            <p:ph idx="1"/>
          </p:nvPr>
        </p:nvSpPr>
        <p:spPr>
          <a:xfrm>
            <a:off x="677334" y="1200727"/>
            <a:ext cx="8596668" cy="4840635"/>
          </a:xfrm>
        </p:spPr>
        <p:txBody>
          <a:bodyPr vert="horz" lIns="91440" tIns="45720" rIns="91440" bIns="45720" rtlCol="0" anchor="t">
            <a:normAutofit/>
          </a:bodyPr>
          <a:lstStyle/>
          <a:p>
            <a:pPr fontAlgn="base"/>
            <a:r>
              <a:rPr lang="en-US" dirty="0"/>
              <a:t>Write the algorithm to a Given string containing just the characters ‘(‘, ‘)’, ‘{‘, ‘}’, ‘[' and ']‘, determine if the input string is </a:t>
            </a:r>
            <a:r>
              <a:rPr lang="en-US" dirty="0" err="1"/>
              <a:t>valid.The</a:t>
            </a:r>
            <a:r>
              <a:rPr lang="en-US" dirty="0"/>
              <a:t> brackets must close in the correct order, “()” and “()[]{}” are all valid but “(]” and “([)]” are not.</a:t>
            </a:r>
          </a:p>
          <a:p>
            <a:pPr marL="0" indent="0">
              <a:buNone/>
            </a:pPr>
            <a:endParaRPr lang="en-IN" sz="2400"/>
          </a:p>
        </p:txBody>
      </p:sp>
      <p:sp>
        <p:nvSpPr>
          <p:cNvPr id="4" name="TextBox 3">
            <a:extLst>
              <a:ext uri="{FF2B5EF4-FFF2-40B4-BE49-F238E27FC236}">
                <a16:creationId xmlns:a16="http://schemas.microsoft.com/office/drawing/2014/main" xmlns="" id="{162C1506-7FA9-43D1-A377-CA1BA482ED4E}"/>
              </a:ext>
            </a:extLst>
          </p:cNvPr>
          <p:cNvSpPr txBox="1"/>
          <p:nvPr/>
        </p:nvSpPr>
        <p:spPr>
          <a:xfrm>
            <a:off x="900023" y="2654060"/>
            <a:ext cx="8321615" cy="3672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IN" b="1" dirty="0">
                <a:solidFill>
                  <a:schemeClr val="accent1"/>
                </a:solidFill>
                <a:ea typeface="+mn-lt"/>
                <a:cs typeface="+mn-lt"/>
              </a:rPr>
              <a:t>Solution:</a:t>
            </a:r>
            <a:endParaRPr lang="en-US" dirty="0">
              <a:solidFill>
                <a:schemeClr val="accent1"/>
              </a:solidFill>
              <a:ea typeface="+mn-lt"/>
              <a:cs typeface="+mn-lt"/>
            </a:endParaRPr>
          </a:p>
          <a:p>
            <a:pPr>
              <a:spcBef>
                <a:spcPts val="1000"/>
              </a:spcBef>
            </a:pPr>
            <a:r>
              <a:rPr lang="en-IN" dirty="0">
                <a:ea typeface="+mn-lt"/>
                <a:cs typeface="+mn-lt"/>
              </a:rPr>
              <a:t>Algorithm:</a:t>
            </a:r>
            <a:endParaRPr lang="en-US" dirty="0">
              <a:ea typeface="+mn-lt"/>
              <a:cs typeface="+mn-lt"/>
            </a:endParaRPr>
          </a:p>
          <a:p>
            <a:pPr>
              <a:spcBef>
                <a:spcPts val="1000"/>
              </a:spcBef>
            </a:pPr>
            <a:r>
              <a:rPr lang="en-US" dirty="0">
                <a:ea typeface="+mn-lt"/>
                <a:cs typeface="+mn-lt"/>
              </a:rPr>
              <a:t>1) Declare a character stack S.</a:t>
            </a:r>
            <a:br>
              <a:rPr lang="en-US" dirty="0">
                <a:ea typeface="+mn-lt"/>
                <a:cs typeface="+mn-lt"/>
              </a:rPr>
            </a:br>
            <a:r>
              <a:rPr lang="en-US" dirty="0">
                <a:ea typeface="+mn-lt"/>
                <a:cs typeface="+mn-lt"/>
              </a:rPr>
              <a:t>2) Now traverse the expression string exp.</a:t>
            </a:r>
            <a:br>
              <a:rPr lang="en-US" dirty="0">
                <a:ea typeface="+mn-lt"/>
                <a:cs typeface="+mn-lt"/>
              </a:rPr>
            </a:br>
            <a:r>
              <a:rPr lang="en-US" dirty="0">
                <a:ea typeface="+mn-lt"/>
                <a:cs typeface="+mn-lt"/>
              </a:rPr>
              <a:t>a) If the current character is a starting bracket (‘(‘ or ‘{‘ or ‘[‘) then push it to stack.</a:t>
            </a:r>
            <a:br>
              <a:rPr lang="en-US" dirty="0">
                <a:ea typeface="+mn-lt"/>
                <a:cs typeface="+mn-lt"/>
              </a:rPr>
            </a:br>
            <a:r>
              <a:rPr lang="en-US" dirty="0">
                <a:ea typeface="+mn-lt"/>
                <a:cs typeface="+mn-lt"/>
              </a:rPr>
              <a:t>b) If the current character is a closing bracket (‘)’ or ‘}’ or ‘]’) then pop from stack and if the popped character is the matching starting bracket then fine else parenthesis are not balanced.</a:t>
            </a:r>
            <a:br>
              <a:rPr lang="en-US" dirty="0">
                <a:ea typeface="+mn-lt"/>
                <a:cs typeface="+mn-lt"/>
              </a:rPr>
            </a:br>
            <a:r>
              <a:rPr lang="en-US" dirty="0">
                <a:ea typeface="+mn-lt"/>
                <a:cs typeface="+mn-lt"/>
              </a:rPr>
              <a:t>3) After complete traversal, if there is some starting bracket left in stack then “not balanced”</a:t>
            </a:r>
            <a:endParaRPr lang="en-IN" dirty="0">
              <a:ea typeface="+mn-lt"/>
              <a:cs typeface="+mn-lt"/>
            </a:endParaRPr>
          </a:p>
          <a:p>
            <a:pPr algn="l"/>
            <a:endParaRPr lang="en-US" dirty="0"/>
          </a:p>
        </p:txBody>
      </p:sp>
    </p:spTree>
    <p:extLst>
      <p:ext uri="{BB962C8B-B14F-4D97-AF65-F5344CB8AC3E}">
        <p14:creationId xmlns:p14="http://schemas.microsoft.com/office/powerpoint/2010/main" val="254755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835EC9-CE9B-48DF-81E9-B954F1FB6EA1}"/>
              </a:ext>
            </a:extLst>
          </p:cNvPr>
          <p:cNvSpPr>
            <a:spLocks noGrp="1"/>
          </p:cNvSpPr>
          <p:nvPr>
            <p:ph idx="1"/>
          </p:nvPr>
        </p:nvSpPr>
        <p:spPr>
          <a:xfrm>
            <a:off x="749762" y="409769"/>
            <a:ext cx="8596668" cy="5821716"/>
          </a:xfrm>
        </p:spPr>
        <p:txBody>
          <a:bodyPr vert="horz" lIns="91440" tIns="45720" rIns="91440" bIns="45720" rtlCol="0" anchor="t">
            <a:normAutofit/>
          </a:bodyPr>
          <a:lstStyle/>
          <a:p>
            <a:pPr marL="0" indent="0">
              <a:buNone/>
            </a:pPr>
            <a:endParaRPr lang="en-US"/>
          </a:p>
          <a:p>
            <a:pPr marL="0" indent="0">
              <a:buNone/>
            </a:pPr>
            <a:r>
              <a:rPr lang="en-US" dirty="0"/>
              <a:t> </a:t>
            </a:r>
            <a:r>
              <a:rPr lang="en-US" b="1" dirty="0"/>
              <a:t>Question 6 :</a:t>
            </a:r>
          </a:p>
          <a:p>
            <a:pPr marL="0" indent="0">
              <a:buNone/>
            </a:pPr>
            <a:r>
              <a:rPr lang="en-US" dirty="0"/>
              <a:t>Suppose a stack is to be implemented with a linked list instead of an array. What would be the effect on the time complexity of the push and pop operations of the stack implemented using linked list (Assuming stack is implemented efficiently)?</a:t>
            </a:r>
            <a:r>
              <a:rPr lang="en-US" b="1" dirty="0"/>
              <a:t> </a:t>
            </a:r>
          </a:p>
          <a:p>
            <a:pPr marL="0" indent="0">
              <a:buNone/>
            </a:pPr>
            <a:r>
              <a:rPr lang="en-IN" dirty="0"/>
              <a:t>A . O(1) for insertion and O(n) for deletion</a:t>
            </a:r>
          </a:p>
          <a:p>
            <a:pPr marL="0" indent="0">
              <a:buNone/>
            </a:pPr>
            <a:r>
              <a:rPr lang="en-US" dirty="0"/>
              <a:t>B . </a:t>
            </a:r>
            <a:r>
              <a:rPr lang="en-IN" dirty="0"/>
              <a:t>O(1) for insertion and O(1) for deletion</a:t>
            </a:r>
          </a:p>
          <a:p>
            <a:pPr marL="0" indent="0">
              <a:buNone/>
            </a:pPr>
            <a:r>
              <a:rPr lang="en-IN" dirty="0"/>
              <a:t>C . O(n) for insertion and O(1) for deletion</a:t>
            </a:r>
          </a:p>
          <a:p>
            <a:pPr marL="0" indent="0">
              <a:buNone/>
            </a:pPr>
            <a:r>
              <a:rPr lang="en-IN" dirty="0"/>
              <a:t>D . O(n) for insertion and O(n) for deletion</a:t>
            </a:r>
            <a:endParaRPr lang="en-US" dirty="0"/>
          </a:p>
          <a:p>
            <a:pPr marL="0" indent="0">
              <a:buNone/>
            </a:pPr>
            <a:endParaRPr lang="en-IN" dirty="0"/>
          </a:p>
        </p:txBody>
      </p:sp>
      <p:sp>
        <p:nvSpPr>
          <p:cNvPr id="2" name="TextBox 1">
            <a:extLst>
              <a:ext uri="{FF2B5EF4-FFF2-40B4-BE49-F238E27FC236}">
                <a16:creationId xmlns:a16="http://schemas.microsoft.com/office/drawing/2014/main" xmlns="" id="{17F2B012-879B-43AE-A8A9-607B0F87C1DF}"/>
              </a:ext>
            </a:extLst>
          </p:cNvPr>
          <p:cNvSpPr txBox="1"/>
          <p:nvPr/>
        </p:nvSpPr>
        <p:spPr>
          <a:xfrm>
            <a:off x="756249" y="40342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dirty="0"/>
              <a:t>Answer : B</a:t>
            </a:r>
            <a:endParaRPr lang="en-US" dirty="0">
              <a:ea typeface="+mn-lt"/>
              <a:cs typeface="+mn-lt"/>
            </a:endParaRPr>
          </a:p>
        </p:txBody>
      </p:sp>
      <p:sp>
        <p:nvSpPr>
          <p:cNvPr id="4" name="TextBox 3">
            <a:extLst>
              <a:ext uri="{FF2B5EF4-FFF2-40B4-BE49-F238E27FC236}">
                <a16:creationId xmlns:a16="http://schemas.microsoft.com/office/drawing/2014/main" xmlns="" id="{78F76021-46F0-4DD4-B2FD-54658A417240}"/>
              </a:ext>
            </a:extLst>
          </p:cNvPr>
          <p:cNvSpPr txBox="1"/>
          <p:nvPr/>
        </p:nvSpPr>
        <p:spPr>
          <a:xfrm>
            <a:off x="755350" y="4622861"/>
            <a:ext cx="8393501" cy="16055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dirty="0">
                <a:ea typeface="+mn-lt"/>
                <a:cs typeface="+mn-lt"/>
              </a:rPr>
              <a:t>Explanation :</a:t>
            </a:r>
            <a:endParaRPr lang="en-US" dirty="0">
              <a:ea typeface="+mn-lt"/>
              <a:cs typeface="+mn-lt"/>
            </a:endParaRPr>
          </a:p>
          <a:p>
            <a:pPr>
              <a:spcBef>
                <a:spcPts val="1000"/>
              </a:spcBef>
            </a:pPr>
            <a:r>
              <a:rPr lang="en-US" dirty="0">
                <a:ea typeface="+mn-lt"/>
                <a:cs typeface="+mn-lt"/>
              </a:rPr>
              <a:t>Stack can be implemented using link list having O(1) bounds for both insertion as well as deletion by inserting and deleting the element from the beginning of the list.</a:t>
            </a:r>
            <a:endParaRPr lang="en-IN" dirty="0">
              <a:ea typeface="+mn-lt"/>
              <a:cs typeface="+mn-lt"/>
            </a:endParaRPr>
          </a:p>
          <a:p>
            <a:pPr algn="l"/>
            <a:endParaRPr lang="en-US" dirty="0"/>
          </a:p>
        </p:txBody>
      </p:sp>
    </p:spTree>
    <p:extLst>
      <p:ext uri="{BB962C8B-B14F-4D97-AF65-F5344CB8AC3E}">
        <p14:creationId xmlns:p14="http://schemas.microsoft.com/office/powerpoint/2010/main" val="227089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A06FD55E-06EB-4723-A991-3BB7B6927EA7}"/>
              </a:ext>
            </a:extLst>
          </p:cNvPr>
          <p:cNvGraphicFramePr>
            <a:graphicFrameLocks noGrp="1"/>
          </p:cNvGraphicFramePr>
          <p:nvPr>
            <p:ph idx="1"/>
            <p:extLst>
              <p:ext uri="{D42A27DB-BD31-4B8C-83A1-F6EECF244321}">
                <p14:modId xmlns:p14="http://schemas.microsoft.com/office/powerpoint/2010/main" val="2404005992"/>
              </p:ext>
            </p:extLst>
          </p:nvPr>
        </p:nvGraphicFramePr>
        <p:xfrm>
          <a:off x="519712" y="1168550"/>
          <a:ext cx="8596311" cy="731520"/>
        </p:xfrm>
        <a:graphic>
          <a:graphicData uri="http://schemas.openxmlformats.org/drawingml/2006/table">
            <a:tbl>
              <a:tblPr firstRow="1" bandRow="1">
                <a:tableStyleId>{5940675A-B579-460E-94D1-54222C63F5DA}</a:tableStyleId>
              </a:tblPr>
              <a:tblGrid>
                <a:gridCol w="2865437">
                  <a:extLst>
                    <a:ext uri="{9D8B030D-6E8A-4147-A177-3AD203B41FA5}">
                      <a16:colId xmlns:a16="http://schemas.microsoft.com/office/drawing/2014/main" xmlns="" val="2799750891"/>
                    </a:ext>
                  </a:extLst>
                </a:gridCol>
                <a:gridCol w="2865437">
                  <a:extLst>
                    <a:ext uri="{9D8B030D-6E8A-4147-A177-3AD203B41FA5}">
                      <a16:colId xmlns:a16="http://schemas.microsoft.com/office/drawing/2014/main" xmlns="" val="3734606560"/>
                    </a:ext>
                  </a:extLst>
                </a:gridCol>
                <a:gridCol w="2865437">
                  <a:extLst>
                    <a:ext uri="{9D8B030D-6E8A-4147-A177-3AD203B41FA5}">
                      <a16:colId xmlns:a16="http://schemas.microsoft.com/office/drawing/2014/main" xmlns="" val="3770537027"/>
                    </a:ext>
                  </a:extLst>
                </a:gridCol>
              </a:tblGrid>
              <a:tr h="365758">
                <a:tc>
                  <a:txBody>
                    <a:bodyPr/>
                    <a:lstStyle/>
                    <a:p>
                      <a:pPr lvl="0">
                        <a:buNone/>
                      </a:pPr>
                      <a:r>
                        <a:rPr lang="en-US"/>
                        <a:t>Infix expression</a:t>
                      </a:r>
                    </a:p>
                  </a:txBody>
                  <a:tcPr/>
                </a:tc>
                <a:tc>
                  <a:txBody>
                    <a:bodyPr/>
                    <a:lstStyle/>
                    <a:p>
                      <a:pPr lvl="0">
                        <a:buNone/>
                      </a:pPr>
                      <a:r>
                        <a:rPr lang="en-US"/>
                        <a:t>Prefix expression</a:t>
                      </a:r>
                    </a:p>
                  </a:txBody>
                  <a:tcPr/>
                </a:tc>
                <a:tc>
                  <a:txBody>
                    <a:bodyPr/>
                    <a:lstStyle/>
                    <a:p>
                      <a:pPr lvl="0">
                        <a:buNone/>
                      </a:pPr>
                      <a:r>
                        <a:rPr lang="en-US"/>
                        <a:t>Postfix expression</a:t>
                      </a:r>
                    </a:p>
                  </a:txBody>
                  <a:tcPr/>
                </a:tc>
                <a:extLst>
                  <a:ext uri="{0D108BD9-81ED-4DB2-BD59-A6C34878D82A}">
                    <a16:rowId xmlns:a16="http://schemas.microsoft.com/office/drawing/2014/main" xmlns="" val="1748384002"/>
                  </a:ext>
                </a:extLst>
              </a:tr>
              <a:tr h="365759">
                <a:tc>
                  <a:txBody>
                    <a:bodyPr/>
                    <a:lstStyle/>
                    <a:p>
                      <a:pPr lvl="0">
                        <a:buNone/>
                      </a:pPr>
                      <a:r>
                        <a:rPr lang="en-US" sz="1800" b="0" i="0" u="none" strike="noStrike" noProof="0">
                          <a:latin typeface="Trebuchet MS"/>
                        </a:rPr>
                        <a:t>(A + B) * C</a:t>
                      </a:r>
                      <a:endParaRPr lang="en-US"/>
                    </a:p>
                  </a:txBody>
                  <a:tcPr/>
                </a:tc>
                <a:tc>
                  <a:txBody>
                    <a:bodyPr/>
                    <a:lstStyle/>
                    <a:p>
                      <a:pPr lvl="0">
                        <a:buNone/>
                      </a:pPr>
                      <a:r>
                        <a:rPr lang="en-US" sz="1800" b="0" i="0" u="none" strike="noStrike" noProof="0">
                          <a:latin typeface="Trebuchet MS"/>
                        </a:rPr>
                        <a:t>* + A B C</a:t>
                      </a:r>
                      <a:endParaRPr lang="en-US"/>
                    </a:p>
                  </a:txBody>
                  <a:tcPr/>
                </a:tc>
                <a:tc>
                  <a:txBody>
                    <a:bodyPr/>
                    <a:lstStyle/>
                    <a:p>
                      <a:pPr lvl="0">
                        <a:buNone/>
                      </a:pPr>
                      <a:r>
                        <a:rPr lang="en-US" sz="1800" b="0" i="0" u="none" strike="noStrike" noProof="0">
                          <a:latin typeface="Trebuchet MS"/>
                        </a:rPr>
                        <a:t>A B + C *</a:t>
                      </a:r>
                      <a:endParaRPr lang="en-US"/>
                    </a:p>
                  </a:txBody>
                  <a:tcPr/>
                </a:tc>
                <a:extLst>
                  <a:ext uri="{0D108BD9-81ED-4DB2-BD59-A6C34878D82A}">
                    <a16:rowId xmlns:a16="http://schemas.microsoft.com/office/drawing/2014/main" xmlns="" val="1494378989"/>
                  </a:ext>
                </a:extLst>
              </a:tr>
            </a:tbl>
          </a:graphicData>
        </a:graphic>
      </p:graphicFrame>
      <p:sp>
        <p:nvSpPr>
          <p:cNvPr id="6" name="TextBox 5">
            <a:extLst>
              <a:ext uri="{FF2B5EF4-FFF2-40B4-BE49-F238E27FC236}">
                <a16:creationId xmlns:a16="http://schemas.microsoft.com/office/drawing/2014/main" xmlns="" id="{9018BE6F-1767-4491-B1D1-BEF9D509070E}"/>
              </a:ext>
            </a:extLst>
          </p:cNvPr>
          <p:cNvSpPr txBox="1"/>
          <p:nvPr/>
        </p:nvSpPr>
        <p:spPr>
          <a:xfrm>
            <a:off x="468702" y="2840967"/>
            <a:ext cx="89110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Solution:</a:t>
            </a:r>
          </a:p>
          <a:p>
            <a:r>
              <a:rPr lang="en-US"/>
              <a:t>For infix to Prefix </a:t>
            </a:r>
          </a:p>
          <a:p>
            <a:r>
              <a:rPr lang="en-US"/>
              <a:t>(A+B)*C =&gt; *(A+B) C</a:t>
            </a:r>
          </a:p>
          <a:p>
            <a:r>
              <a:rPr lang="en-US"/>
              <a:t>            =&gt; * + A B C </a:t>
            </a:r>
          </a:p>
        </p:txBody>
      </p:sp>
      <p:sp>
        <p:nvSpPr>
          <p:cNvPr id="7" name="TextBox 6">
            <a:extLst>
              <a:ext uri="{FF2B5EF4-FFF2-40B4-BE49-F238E27FC236}">
                <a16:creationId xmlns:a16="http://schemas.microsoft.com/office/drawing/2014/main" xmlns="" id="{865AA8F3-1176-4D6C-91C4-11D3DB1DE31E}"/>
              </a:ext>
            </a:extLst>
          </p:cNvPr>
          <p:cNvSpPr txBox="1"/>
          <p:nvPr/>
        </p:nvSpPr>
        <p:spPr>
          <a:xfrm>
            <a:off x="1502973" y="3815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2D050"/>
                </a:solidFill>
              </a:rPr>
              <a:t>Example 1</a:t>
            </a:r>
          </a:p>
        </p:txBody>
      </p:sp>
    </p:spTree>
    <p:extLst>
      <p:ext uri="{BB962C8B-B14F-4D97-AF65-F5344CB8AC3E}">
        <p14:creationId xmlns:p14="http://schemas.microsoft.com/office/powerpoint/2010/main" val="126179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09CA71-4DE1-4118-BEAF-1A6C721B03EB}"/>
              </a:ext>
            </a:extLst>
          </p:cNvPr>
          <p:cNvSpPr>
            <a:spLocks noGrp="1"/>
          </p:cNvSpPr>
          <p:nvPr>
            <p:ph idx="1"/>
          </p:nvPr>
        </p:nvSpPr>
        <p:spPr>
          <a:xfrm>
            <a:off x="677334" y="520505"/>
            <a:ext cx="8596668" cy="5450519"/>
          </a:xfrm>
        </p:spPr>
        <p:txBody>
          <a:bodyPr vert="horz" lIns="91440" tIns="45720" rIns="91440" bIns="45720" rtlCol="0" anchor="t">
            <a:normAutofit/>
          </a:bodyPr>
          <a:lstStyle/>
          <a:p>
            <a:pPr marL="0" indent="0">
              <a:buNone/>
            </a:pPr>
            <a:endParaRPr lang="en-IN"/>
          </a:p>
          <a:p>
            <a:pPr marL="0" indent="0">
              <a:buNone/>
            </a:pPr>
            <a:r>
              <a:rPr lang="en-IN" dirty="0"/>
              <a:t> </a:t>
            </a:r>
            <a:r>
              <a:rPr lang="en-IN" b="1" dirty="0"/>
              <a:t>Question 7 :</a:t>
            </a:r>
          </a:p>
          <a:p>
            <a:pPr marL="0" indent="0">
              <a:buNone/>
            </a:pPr>
            <a:r>
              <a:rPr lang="en-US" dirty="0"/>
              <a:t>Which of the following permutation can be obtained in the same order using a stack assuming that input is the sequence 5, 6, 7, 8, 9 in that order?</a:t>
            </a:r>
            <a:endParaRPr lang="en-US" b="1" dirty="0"/>
          </a:p>
          <a:p>
            <a:pPr marL="0" indent="0">
              <a:buNone/>
            </a:pPr>
            <a:r>
              <a:rPr lang="en-US" b="1" dirty="0"/>
              <a:t>A . </a:t>
            </a:r>
            <a:r>
              <a:rPr lang="en-IN" dirty="0"/>
              <a:t>7, 8, 9, 5, 6</a:t>
            </a:r>
          </a:p>
          <a:p>
            <a:pPr marL="0" indent="0">
              <a:buNone/>
            </a:pPr>
            <a:r>
              <a:rPr lang="en-IN" b="1" dirty="0"/>
              <a:t>B . </a:t>
            </a:r>
            <a:r>
              <a:rPr lang="en-IN" dirty="0"/>
              <a:t>5, 9, 6, 7, 8</a:t>
            </a:r>
          </a:p>
          <a:p>
            <a:pPr marL="0" indent="0">
              <a:buNone/>
            </a:pPr>
            <a:r>
              <a:rPr lang="en-IN" b="1" dirty="0"/>
              <a:t>C . </a:t>
            </a:r>
            <a:r>
              <a:rPr lang="en-IN" dirty="0"/>
              <a:t>5, 9, 6, 7, 8</a:t>
            </a:r>
          </a:p>
          <a:p>
            <a:pPr marL="0" indent="0">
              <a:buNone/>
            </a:pPr>
            <a:r>
              <a:rPr lang="en-IN" b="1" dirty="0"/>
              <a:t>D . </a:t>
            </a:r>
            <a:r>
              <a:rPr lang="en-IN" dirty="0"/>
              <a:t>9, 8, 7, 5, 6</a:t>
            </a:r>
          </a:p>
          <a:p>
            <a:pPr marL="0" indent="0">
              <a:buNone/>
            </a:pPr>
            <a:endParaRPr lang="en-IN" b="1" dirty="0"/>
          </a:p>
          <a:p>
            <a:pPr marL="0" indent="0">
              <a:buNone/>
            </a:pPr>
            <a:endParaRPr lang="en-IN" b="1"/>
          </a:p>
        </p:txBody>
      </p:sp>
      <p:sp>
        <p:nvSpPr>
          <p:cNvPr id="2" name="TextBox 1">
            <a:extLst>
              <a:ext uri="{FF2B5EF4-FFF2-40B4-BE49-F238E27FC236}">
                <a16:creationId xmlns:a16="http://schemas.microsoft.com/office/drawing/2014/main" xmlns="" id="{F9D6011C-DAC8-41E2-8A75-BB8E156E80BF}"/>
              </a:ext>
            </a:extLst>
          </p:cNvPr>
          <p:cNvSpPr txBox="1"/>
          <p:nvPr/>
        </p:nvSpPr>
        <p:spPr>
          <a:xfrm>
            <a:off x="684362" y="3631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dirty="0">
                <a:ea typeface="+mn-lt"/>
                <a:cs typeface="+mn-lt"/>
              </a:rPr>
              <a:t>Answer :</a:t>
            </a:r>
            <a:r>
              <a:rPr lang="en-IN" b="1" dirty="0">
                <a:ea typeface="+mn-lt"/>
                <a:cs typeface="+mn-lt"/>
              </a:rPr>
              <a:t> C</a:t>
            </a:r>
            <a:endParaRPr lang="en-US" dirty="0">
              <a:ea typeface="+mn-lt"/>
              <a:cs typeface="+mn-lt"/>
            </a:endParaRPr>
          </a:p>
        </p:txBody>
      </p:sp>
      <p:sp>
        <p:nvSpPr>
          <p:cNvPr id="4" name="TextBox 3">
            <a:extLst>
              <a:ext uri="{FF2B5EF4-FFF2-40B4-BE49-F238E27FC236}">
                <a16:creationId xmlns:a16="http://schemas.microsoft.com/office/drawing/2014/main" xmlns="" id="{6123D269-95E1-4D35-87D7-B7B151A1FF76}"/>
              </a:ext>
            </a:extLst>
          </p:cNvPr>
          <p:cNvSpPr txBox="1"/>
          <p:nvPr/>
        </p:nvSpPr>
        <p:spPr>
          <a:xfrm>
            <a:off x="683464" y="4191539"/>
            <a:ext cx="85085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IN" b="1" dirty="0">
                <a:ea typeface="+mn-lt"/>
                <a:cs typeface="+mn-lt"/>
              </a:rPr>
              <a:t>Explanation :</a:t>
            </a:r>
            <a:r>
              <a:rPr lang="en-US" dirty="0">
                <a:ea typeface="+mn-lt"/>
                <a:cs typeface="+mn-lt"/>
              </a:rPr>
              <a:t>The sequence given in option (C) is one of the only possible sequence which can be obtained. We can obtain the sequence by performing operations in the manner: Push 5 Push 6 Push 7 Pop 7 Push 8 Pop 8 Push 9 Pop 9 Pop 6 Pop 5. hence the sequence will be 7,8,9,6,5.</a:t>
            </a:r>
          </a:p>
          <a:p>
            <a:pPr algn="l"/>
            <a:endParaRPr lang="en-US" dirty="0"/>
          </a:p>
        </p:txBody>
      </p:sp>
    </p:spTree>
    <p:extLst>
      <p:ext uri="{BB962C8B-B14F-4D97-AF65-F5344CB8AC3E}">
        <p14:creationId xmlns:p14="http://schemas.microsoft.com/office/powerpoint/2010/main" val="71581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891D0A-566D-46AC-93E2-6C1FEDF9E7A1}"/>
              </a:ext>
            </a:extLst>
          </p:cNvPr>
          <p:cNvSpPr>
            <a:spLocks noGrp="1"/>
          </p:cNvSpPr>
          <p:nvPr>
            <p:ph idx="1"/>
          </p:nvPr>
        </p:nvSpPr>
        <p:spPr>
          <a:xfrm>
            <a:off x="677334" y="283477"/>
            <a:ext cx="8596668" cy="6004781"/>
          </a:xfrm>
        </p:spPr>
        <p:txBody>
          <a:bodyPr>
            <a:normAutofit/>
          </a:bodyPr>
          <a:lstStyle/>
          <a:p>
            <a:pPr marL="0" indent="0">
              <a:buNone/>
            </a:pPr>
            <a:r>
              <a:rPr lang="en-IN" b="1" dirty="0"/>
              <a:t>Question 8:</a:t>
            </a:r>
          </a:p>
          <a:p>
            <a:pPr marL="0" indent="0">
              <a:buNone/>
            </a:pPr>
            <a:r>
              <a:rPr lang="en-US" dirty="0"/>
              <a:t>Following is C like pseudo code of a function that takes a number as an argument, and uses a stack S to do processing.</a:t>
            </a:r>
          </a:p>
          <a:p>
            <a:pPr marL="0" indent="0">
              <a:buNone/>
            </a:pPr>
            <a:r>
              <a:rPr lang="en-US" dirty="0"/>
              <a:t>void fun(int n) </a:t>
            </a:r>
          </a:p>
          <a:p>
            <a:pPr marL="0" indent="0">
              <a:buNone/>
            </a:pPr>
            <a:r>
              <a:rPr lang="en-US" dirty="0"/>
              <a:t>{ </a:t>
            </a:r>
          </a:p>
          <a:p>
            <a:pPr marL="0" indent="0">
              <a:buNone/>
            </a:pPr>
            <a:r>
              <a:rPr lang="en-US" dirty="0"/>
              <a:t>    Stack S;  </a:t>
            </a:r>
          </a:p>
          <a:p>
            <a:pPr marL="0" indent="0">
              <a:buNone/>
            </a:pPr>
            <a:r>
              <a:rPr lang="en-US" dirty="0"/>
              <a:t>    while (n &gt; 0) </a:t>
            </a:r>
          </a:p>
          <a:p>
            <a:pPr marL="0" indent="0">
              <a:buNone/>
            </a:pPr>
            <a:r>
              <a:rPr lang="en-US" dirty="0"/>
              <a:t>    {  </a:t>
            </a:r>
          </a:p>
          <a:p>
            <a:pPr marL="0" indent="0">
              <a:buNone/>
            </a:pPr>
            <a:r>
              <a:rPr lang="en-US" dirty="0"/>
              <a:t>      push(&amp;S, n%2); </a:t>
            </a:r>
          </a:p>
          <a:p>
            <a:pPr marL="0" indent="0">
              <a:buNone/>
            </a:pPr>
            <a:r>
              <a:rPr lang="en-US" dirty="0"/>
              <a:t>      n = n/2; </a:t>
            </a:r>
          </a:p>
          <a:p>
            <a:pPr marL="0" indent="0">
              <a:buNone/>
            </a:pPr>
            <a:r>
              <a:rPr lang="en-US" dirty="0"/>
              <a:t>    }  </a:t>
            </a:r>
          </a:p>
          <a:p>
            <a:pPr marL="0" indent="0">
              <a:buNone/>
            </a:pPr>
            <a:r>
              <a:rPr lang="en-US" dirty="0"/>
              <a:t>    while (!</a:t>
            </a:r>
            <a:r>
              <a:rPr lang="en-US" dirty="0" err="1"/>
              <a:t>isEmpty</a:t>
            </a:r>
            <a:r>
              <a:rPr lang="en-US" dirty="0"/>
              <a:t>(&amp;S)) </a:t>
            </a:r>
          </a:p>
          <a:p>
            <a:pPr marL="0" indent="0">
              <a:buNone/>
            </a:pPr>
            <a:r>
              <a:rPr lang="en-US" dirty="0"/>
              <a:t>      </a:t>
            </a:r>
            <a:r>
              <a:rPr lang="en-US" dirty="0" err="1"/>
              <a:t>printf</a:t>
            </a:r>
            <a:r>
              <a:rPr lang="en-US" dirty="0"/>
              <a:t>("%d ", pop(&amp;S)); </a:t>
            </a:r>
          </a:p>
          <a:p>
            <a:pPr marL="0" indent="0">
              <a:buNone/>
            </a:pPr>
            <a:r>
              <a:rPr lang="en-US" dirty="0"/>
              <a:t>} </a:t>
            </a:r>
            <a:endParaRPr lang="en-IN" dirty="0"/>
          </a:p>
        </p:txBody>
      </p:sp>
      <p:sp>
        <p:nvSpPr>
          <p:cNvPr id="6" name="TextBox 5">
            <a:extLst>
              <a:ext uri="{FF2B5EF4-FFF2-40B4-BE49-F238E27FC236}">
                <a16:creationId xmlns:a16="http://schemas.microsoft.com/office/drawing/2014/main" xmlns="" id="{62FE530E-7ED0-47B5-B452-649BD452C7BA}"/>
              </a:ext>
            </a:extLst>
          </p:cNvPr>
          <p:cNvSpPr txBox="1"/>
          <p:nvPr/>
        </p:nvSpPr>
        <p:spPr>
          <a:xfrm>
            <a:off x="4074850" y="1562470"/>
            <a:ext cx="5264459" cy="2308324"/>
          </a:xfrm>
          <a:prstGeom prst="rect">
            <a:avLst/>
          </a:prstGeom>
          <a:noFill/>
        </p:spPr>
        <p:txBody>
          <a:bodyPr wrap="square" rtlCol="0" anchor="t">
            <a:spAutoFit/>
          </a:bodyPr>
          <a:lstStyle/>
          <a:p>
            <a:r>
              <a:rPr lang="en-US" dirty="0"/>
              <a:t>What does the above function do in general?</a:t>
            </a:r>
            <a:br>
              <a:rPr lang="en-US" dirty="0"/>
            </a:br>
            <a:r>
              <a:rPr lang="en-US" b="1" dirty="0"/>
              <a:t>(A)</a:t>
            </a:r>
            <a:r>
              <a:rPr lang="en-US" dirty="0"/>
              <a:t> Prints binary representation of n in reverse order</a:t>
            </a:r>
            <a:br>
              <a:rPr lang="en-US" dirty="0"/>
            </a:br>
            <a:r>
              <a:rPr lang="en-US" b="1" dirty="0"/>
              <a:t>(B)</a:t>
            </a:r>
            <a:r>
              <a:rPr lang="en-US" dirty="0"/>
              <a:t> Prints binary representation of n</a:t>
            </a:r>
            <a:br>
              <a:rPr lang="en-US" dirty="0"/>
            </a:br>
            <a:r>
              <a:rPr lang="en-US" b="1" dirty="0"/>
              <a:t>(C)</a:t>
            </a:r>
            <a:r>
              <a:rPr lang="en-US" dirty="0"/>
              <a:t> Prints the value of </a:t>
            </a:r>
            <a:r>
              <a:rPr lang="en-US" dirty="0" err="1"/>
              <a:t>Logn</a:t>
            </a:r>
            <a:r>
              <a:rPr lang="en-US" dirty="0"/>
              <a:t/>
            </a:r>
            <a:br>
              <a:rPr lang="en-US" dirty="0"/>
            </a:br>
            <a:r>
              <a:rPr lang="en-US" b="1" dirty="0"/>
              <a:t>(D)</a:t>
            </a:r>
            <a:r>
              <a:rPr lang="en-US" dirty="0"/>
              <a:t> Prints the value of </a:t>
            </a:r>
            <a:r>
              <a:rPr lang="en-US" dirty="0" err="1"/>
              <a:t>Logn</a:t>
            </a:r>
            <a:r>
              <a:rPr lang="en-US" dirty="0"/>
              <a:t> in reverse order</a:t>
            </a:r>
          </a:p>
          <a:p>
            <a:endParaRPr lang="en-US" dirty="0"/>
          </a:p>
          <a:p>
            <a:endParaRPr lang="en-IN" dirty="0"/>
          </a:p>
        </p:txBody>
      </p:sp>
      <p:sp>
        <p:nvSpPr>
          <p:cNvPr id="4" name="TextBox 3">
            <a:extLst>
              <a:ext uri="{FF2B5EF4-FFF2-40B4-BE49-F238E27FC236}">
                <a16:creationId xmlns:a16="http://schemas.microsoft.com/office/drawing/2014/main" xmlns="" id="{F12648AE-920E-41D9-9B96-3B7A63829C43}"/>
              </a:ext>
            </a:extLst>
          </p:cNvPr>
          <p:cNvSpPr txBox="1"/>
          <p:nvPr/>
        </p:nvSpPr>
        <p:spPr>
          <a:xfrm>
            <a:off x="4076520" y="3947124"/>
            <a:ext cx="528799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ea typeface="+mn-lt"/>
                <a:cs typeface="+mn-lt"/>
              </a:rPr>
              <a:t>Explanation:</a:t>
            </a:r>
            <a:r>
              <a:rPr lang="en-US" dirty="0">
                <a:ea typeface="+mn-lt"/>
                <a:cs typeface="+mn-lt"/>
              </a:rPr>
              <a:t>Following is recursive method to print binary representation of ‘NUM’.</a:t>
            </a:r>
          </a:p>
          <a:p>
            <a:r>
              <a:rPr lang="en-US" dirty="0">
                <a:ea typeface="+mn-lt"/>
                <a:cs typeface="+mn-lt"/>
              </a:rPr>
              <a:t>step 1) if NUM &gt; 1</a:t>
            </a:r>
          </a:p>
          <a:p>
            <a:r>
              <a:rPr lang="en-US" dirty="0">
                <a:ea typeface="+mn-lt"/>
                <a:cs typeface="+mn-lt"/>
              </a:rPr>
              <a:t>    a) push NUM on stack</a:t>
            </a:r>
          </a:p>
          <a:p>
            <a:r>
              <a:rPr lang="en-US" dirty="0">
                <a:ea typeface="+mn-lt"/>
                <a:cs typeface="+mn-lt"/>
              </a:rPr>
              <a:t>    b) recursively call function with 'NUM / 2'</a:t>
            </a:r>
          </a:p>
          <a:p>
            <a:r>
              <a:rPr lang="en-US" dirty="0">
                <a:ea typeface="+mn-lt"/>
                <a:cs typeface="+mn-lt"/>
              </a:rPr>
              <a:t>step 2)</a:t>
            </a:r>
          </a:p>
          <a:p>
            <a:r>
              <a:rPr lang="en-US" dirty="0">
                <a:ea typeface="+mn-lt"/>
                <a:cs typeface="+mn-lt"/>
              </a:rPr>
              <a:t>    a) pop NUM from stack, divide it by      2 and           print it's remainder.</a:t>
            </a:r>
            <a:endParaRPr lang="en-IN" dirty="0">
              <a:ea typeface="+mn-lt"/>
              <a:cs typeface="+mn-lt"/>
            </a:endParaRPr>
          </a:p>
          <a:p>
            <a:pPr algn="l"/>
            <a:endParaRPr lang="en-US" dirty="0"/>
          </a:p>
        </p:txBody>
      </p:sp>
      <p:sp>
        <p:nvSpPr>
          <p:cNvPr id="5" name="TextBox 4">
            <a:extLst>
              <a:ext uri="{FF2B5EF4-FFF2-40B4-BE49-F238E27FC236}">
                <a16:creationId xmlns:a16="http://schemas.microsoft.com/office/drawing/2014/main" xmlns="" id="{26293BBE-D17F-4B27-A69A-4531ACFFC75A}"/>
              </a:ext>
            </a:extLst>
          </p:cNvPr>
          <p:cNvSpPr txBox="1"/>
          <p:nvPr/>
        </p:nvSpPr>
        <p:spPr>
          <a:xfrm>
            <a:off x="4350589" y="34304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t>Answer:</a:t>
            </a:r>
            <a:r>
              <a:rPr lang="en-IN" dirty="0"/>
              <a:t> </a:t>
            </a:r>
            <a:r>
              <a:rPr lang="en-IN" b="1" dirty="0"/>
              <a:t>(B)</a:t>
            </a:r>
            <a:endParaRPr lang="en-US" dirty="0"/>
          </a:p>
        </p:txBody>
      </p:sp>
    </p:spTree>
    <p:extLst>
      <p:ext uri="{BB962C8B-B14F-4D97-AF65-F5344CB8AC3E}">
        <p14:creationId xmlns:p14="http://schemas.microsoft.com/office/powerpoint/2010/main" val="239176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3E25E9-4CF8-40BA-A772-D95100A13448}"/>
              </a:ext>
            </a:extLst>
          </p:cNvPr>
          <p:cNvSpPr>
            <a:spLocks noGrp="1"/>
          </p:cNvSpPr>
          <p:nvPr>
            <p:ph sz="half" idx="1"/>
          </p:nvPr>
        </p:nvSpPr>
        <p:spPr>
          <a:xfrm>
            <a:off x="677334" y="452761"/>
            <a:ext cx="4184035" cy="5588600"/>
          </a:xfrm>
        </p:spPr>
        <p:txBody>
          <a:bodyPr>
            <a:normAutofit fontScale="92500" lnSpcReduction="20000"/>
          </a:bodyPr>
          <a:lstStyle/>
          <a:p>
            <a:pPr marL="0" indent="0">
              <a:buNone/>
            </a:pPr>
            <a:r>
              <a:rPr lang="en-IN" b="1" dirty="0"/>
              <a:t>Question 9:</a:t>
            </a:r>
          </a:p>
          <a:p>
            <a:pPr marL="0" indent="0">
              <a:buNone/>
            </a:pPr>
            <a:r>
              <a:rPr lang="en-US" dirty="0"/>
              <a:t>Following is an incorrect pseudocode for the algorithm which is supposed to determine whether a sequence of parentheses is balanced:</a:t>
            </a:r>
          </a:p>
          <a:p>
            <a:pPr marL="0" indent="0">
              <a:buNone/>
            </a:pPr>
            <a:r>
              <a:rPr lang="en-US" dirty="0"/>
              <a:t>declare a character stack </a:t>
            </a:r>
          </a:p>
          <a:p>
            <a:pPr marL="0" indent="0">
              <a:buNone/>
            </a:pPr>
            <a:r>
              <a:rPr lang="en-US" dirty="0"/>
              <a:t>while ( more input is available)</a:t>
            </a:r>
          </a:p>
          <a:p>
            <a:pPr marL="0" indent="0">
              <a:buNone/>
            </a:pPr>
            <a:r>
              <a:rPr lang="en-US" dirty="0"/>
              <a:t>{</a:t>
            </a:r>
          </a:p>
          <a:p>
            <a:pPr marL="0" indent="0">
              <a:buNone/>
            </a:pPr>
            <a:r>
              <a:rPr lang="en-US" dirty="0"/>
              <a:t>   read a character</a:t>
            </a:r>
          </a:p>
          <a:p>
            <a:pPr marL="0" indent="0">
              <a:buNone/>
            </a:pPr>
            <a:r>
              <a:rPr lang="en-US" dirty="0"/>
              <a:t>   if ( the character is a '(' ) </a:t>
            </a:r>
          </a:p>
          <a:p>
            <a:pPr marL="0" indent="0">
              <a:buNone/>
            </a:pPr>
            <a:r>
              <a:rPr lang="en-US" dirty="0"/>
              <a:t>      push it on the stack</a:t>
            </a:r>
          </a:p>
          <a:p>
            <a:pPr marL="0" indent="0">
              <a:buNone/>
            </a:pPr>
            <a:r>
              <a:rPr lang="en-US" dirty="0"/>
              <a:t>   else if ( the character is a ')' and the stack is not empty )</a:t>
            </a:r>
          </a:p>
          <a:p>
            <a:pPr marL="0" indent="0">
              <a:buNone/>
            </a:pPr>
            <a:r>
              <a:rPr lang="en-US" dirty="0"/>
              <a:t>      pop a character off the stack</a:t>
            </a:r>
          </a:p>
          <a:p>
            <a:pPr marL="0" indent="0">
              <a:buNone/>
            </a:pPr>
            <a:r>
              <a:rPr lang="en-US" dirty="0"/>
              <a:t>   else</a:t>
            </a:r>
          </a:p>
          <a:p>
            <a:pPr marL="0" indent="0">
              <a:buNone/>
            </a:pPr>
            <a:r>
              <a:rPr lang="en-US" dirty="0"/>
              <a:t>      print "unbalanced" and exit</a:t>
            </a:r>
          </a:p>
          <a:p>
            <a:pPr marL="0" indent="0">
              <a:buNone/>
            </a:pPr>
            <a:r>
              <a:rPr lang="en-US" dirty="0"/>
              <a:t> }</a:t>
            </a:r>
          </a:p>
          <a:p>
            <a:pPr marL="0" indent="0">
              <a:buNone/>
            </a:pPr>
            <a:r>
              <a:rPr lang="en-US" dirty="0"/>
              <a:t> print "balanced"</a:t>
            </a:r>
            <a:endParaRPr lang="en-IN" dirty="0"/>
          </a:p>
        </p:txBody>
      </p:sp>
      <p:sp>
        <p:nvSpPr>
          <p:cNvPr id="4" name="Content Placeholder 3">
            <a:extLst>
              <a:ext uri="{FF2B5EF4-FFF2-40B4-BE49-F238E27FC236}">
                <a16:creationId xmlns:a16="http://schemas.microsoft.com/office/drawing/2014/main" xmlns="" id="{910E3465-82D8-428F-B524-2CDE6123CFC4}"/>
              </a:ext>
            </a:extLst>
          </p:cNvPr>
          <p:cNvSpPr>
            <a:spLocks noGrp="1"/>
          </p:cNvSpPr>
          <p:nvPr>
            <p:ph sz="half" idx="2"/>
          </p:nvPr>
        </p:nvSpPr>
        <p:spPr>
          <a:xfrm>
            <a:off x="4861369" y="1651247"/>
            <a:ext cx="4412635" cy="4390115"/>
          </a:xfrm>
        </p:spPr>
        <p:txBody>
          <a:bodyPr vert="horz" lIns="91440" tIns="45720" rIns="91440" bIns="45720" rtlCol="0" anchor="t">
            <a:normAutofit fontScale="92500" lnSpcReduction="20000"/>
          </a:bodyPr>
          <a:lstStyle/>
          <a:p>
            <a:pPr marL="0" indent="0">
              <a:buNone/>
            </a:pPr>
            <a:r>
              <a:rPr lang="en-US" dirty="0"/>
              <a:t>Which of these unbalanced sequences does the above code think is balanced?</a:t>
            </a:r>
          </a:p>
          <a:p>
            <a:pPr>
              <a:buAutoNum type="alphaUcParenBoth"/>
            </a:pPr>
            <a:r>
              <a:rPr lang="en-IN" dirty="0"/>
              <a:t>((())</a:t>
            </a:r>
          </a:p>
          <a:p>
            <a:pPr>
              <a:buAutoNum type="alphaUcParenBoth"/>
            </a:pPr>
            <a:r>
              <a:rPr lang="en-IN" dirty="0"/>
              <a:t>())(()</a:t>
            </a:r>
          </a:p>
          <a:p>
            <a:pPr>
              <a:buAutoNum type="alphaUcParenBoth"/>
            </a:pPr>
            <a:r>
              <a:rPr lang="en-IN" dirty="0"/>
              <a:t>(()()))</a:t>
            </a:r>
          </a:p>
          <a:p>
            <a:pPr>
              <a:buAutoNum type="alphaUcParenBoth"/>
            </a:pPr>
            <a:r>
              <a:rPr lang="en-IN" dirty="0"/>
              <a:t>(()))()</a:t>
            </a:r>
          </a:p>
          <a:p>
            <a:pPr marL="0" indent="0">
              <a:buNone/>
            </a:pPr>
            <a:endParaRPr lang="en-IN" b="1"/>
          </a:p>
        </p:txBody>
      </p:sp>
      <p:sp>
        <p:nvSpPr>
          <p:cNvPr id="2" name="TextBox 1">
            <a:extLst>
              <a:ext uri="{FF2B5EF4-FFF2-40B4-BE49-F238E27FC236}">
                <a16:creationId xmlns:a16="http://schemas.microsoft.com/office/drawing/2014/main" xmlns="" id="{ECCE4703-4175-49A3-8F60-92A26F5D23ED}"/>
              </a:ext>
            </a:extLst>
          </p:cNvPr>
          <p:cNvSpPr txBox="1"/>
          <p:nvPr/>
        </p:nvSpPr>
        <p:spPr>
          <a:xfrm>
            <a:off x="4968815" y="35885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IN" b="1" dirty="0">
                <a:ea typeface="+mn-lt"/>
                <a:cs typeface="+mn-lt"/>
              </a:rPr>
              <a:t>Answer:(A)</a:t>
            </a:r>
            <a:endParaRPr lang="en-US" dirty="0">
              <a:ea typeface="+mn-lt"/>
              <a:cs typeface="+mn-lt"/>
            </a:endParaRPr>
          </a:p>
        </p:txBody>
      </p:sp>
      <p:sp>
        <p:nvSpPr>
          <p:cNvPr id="5" name="TextBox 4">
            <a:extLst>
              <a:ext uri="{FF2B5EF4-FFF2-40B4-BE49-F238E27FC236}">
                <a16:creationId xmlns:a16="http://schemas.microsoft.com/office/drawing/2014/main" xmlns="" id="{11110484-55FC-44E3-BA04-A89232273521}"/>
              </a:ext>
            </a:extLst>
          </p:cNvPr>
          <p:cNvSpPr txBox="1"/>
          <p:nvPr/>
        </p:nvSpPr>
        <p:spPr>
          <a:xfrm>
            <a:off x="4867275" y="4105275"/>
            <a:ext cx="374961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dirty="0">
                <a:ea typeface="+mn-lt"/>
                <a:cs typeface="+mn-lt"/>
              </a:rPr>
              <a:t>Explanation : </a:t>
            </a:r>
            <a:r>
              <a:rPr lang="en-US" dirty="0">
                <a:ea typeface="+mn-lt"/>
                <a:cs typeface="+mn-lt"/>
              </a:rPr>
              <a:t>At the end of while loop, we must check whether the stack is empty or not. For input ((()), the stack doesn’t remain empty after the loop</a:t>
            </a:r>
            <a:endParaRPr lang="en-IN" dirty="0">
              <a:ea typeface="+mn-lt"/>
              <a:cs typeface="+mn-lt"/>
            </a:endParaRPr>
          </a:p>
          <a:p>
            <a:pPr algn="l"/>
            <a:endParaRPr lang="en-US" dirty="0"/>
          </a:p>
        </p:txBody>
      </p:sp>
    </p:spTree>
    <p:extLst>
      <p:ext uri="{BB962C8B-B14F-4D97-AF65-F5344CB8AC3E}">
        <p14:creationId xmlns:p14="http://schemas.microsoft.com/office/powerpoint/2010/main" val="87127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4DA61-F5B1-43E1-ADA0-522D7EC21702}"/>
              </a:ext>
            </a:extLst>
          </p:cNvPr>
          <p:cNvSpPr>
            <a:spLocks noGrp="1"/>
          </p:cNvSpPr>
          <p:nvPr>
            <p:ph sz="half" idx="1"/>
          </p:nvPr>
        </p:nvSpPr>
        <p:spPr>
          <a:xfrm>
            <a:off x="677334" y="497150"/>
            <a:ext cx="7392468" cy="3703910"/>
          </a:xfrm>
        </p:spPr>
        <p:txBody>
          <a:bodyPr vert="horz" lIns="91440" tIns="45720" rIns="91440" bIns="45720" rtlCol="0" anchor="t">
            <a:normAutofit/>
          </a:bodyPr>
          <a:lstStyle/>
          <a:p>
            <a:pPr marL="0" indent="0">
              <a:buNone/>
            </a:pPr>
            <a:r>
              <a:rPr lang="en-IN" b="1" dirty="0"/>
              <a:t>Question 10:</a:t>
            </a:r>
          </a:p>
          <a:p>
            <a:pPr marL="0" indent="0">
              <a:buNone/>
            </a:pPr>
            <a:r>
              <a:rPr lang="en-US" dirty="0"/>
              <a:t>To evaluate an expression without any embedded function calls:</a:t>
            </a:r>
            <a:br>
              <a:rPr lang="en-US" dirty="0"/>
            </a:br>
            <a:r>
              <a:rPr lang="en-US" b="1" dirty="0"/>
              <a:t>(A)</a:t>
            </a:r>
            <a:r>
              <a:rPr lang="en-US" dirty="0"/>
              <a:t> One stack is enough</a:t>
            </a:r>
            <a:br>
              <a:rPr lang="en-US" dirty="0"/>
            </a:br>
            <a:r>
              <a:rPr lang="en-US" b="1" dirty="0"/>
              <a:t>(B)</a:t>
            </a:r>
            <a:r>
              <a:rPr lang="en-US" dirty="0"/>
              <a:t> Two stacks are needed</a:t>
            </a:r>
            <a:br>
              <a:rPr lang="en-US" dirty="0"/>
            </a:br>
            <a:r>
              <a:rPr lang="en-US" b="1" dirty="0"/>
              <a:t>(C)</a:t>
            </a:r>
            <a:r>
              <a:rPr lang="en-US" dirty="0"/>
              <a:t> As many stacks as the height of the expression tree are needed</a:t>
            </a:r>
            <a:br>
              <a:rPr lang="en-US" dirty="0"/>
            </a:br>
            <a:r>
              <a:rPr lang="en-US" b="1" dirty="0"/>
              <a:t>(D)</a:t>
            </a:r>
            <a:r>
              <a:rPr lang="en-US" dirty="0"/>
              <a:t> A Turing machine is needed in the general case</a:t>
            </a:r>
            <a:br>
              <a:rPr lang="en-US" dirty="0"/>
            </a:br>
            <a:endParaRPr lang="en-US"/>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p:txBody>
      </p:sp>
      <p:sp>
        <p:nvSpPr>
          <p:cNvPr id="2" name="TextBox 1">
            <a:extLst>
              <a:ext uri="{FF2B5EF4-FFF2-40B4-BE49-F238E27FC236}">
                <a16:creationId xmlns:a16="http://schemas.microsoft.com/office/drawing/2014/main" xmlns="" id="{ACAB4A83-5C91-46AC-BEBD-4A286A85ED9F}"/>
              </a:ext>
            </a:extLst>
          </p:cNvPr>
          <p:cNvSpPr txBox="1"/>
          <p:nvPr/>
        </p:nvSpPr>
        <p:spPr>
          <a:xfrm>
            <a:off x="727494" y="28984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dirty="0">
                <a:ea typeface="+mn-lt"/>
                <a:cs typeface="+mn-lt"/>
              </a:rPr>
              <a:t>Answer: (A)</a:t>
            </a:r>
            <a:endParaRPr lang="en-US" dirty="0"/>
          </a:p>
        </p:txBody>
      </p:sp>
    </p:spTree>
    <p:extLst>
      <p:ext uri="{BB962C8B-B14F-4D97-AF65-F5344CB8AC3E}">
        <p14:creationId xmlns:p14="http://schemas.microsoft.com/office/powerpoint/2010/main" val="90830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DDBBE4-06BA-42C0-AC4F-9B792E08FF22}"/>
              </a:ext>
            </a:extLst>
          </p:cNvPr>
          <p:cNvSpPr>
            <a:spLocks noGrp="1"/>
          </p:cNvSpPr>
          <p:nvPr>
            <p:ph idx="1"/>
          </p:nvPr>
        </p:nvSpPr>
        <p:spPr>
          <a:xfrm>
            <a:off x="677334" y="825623"/>
            <a:ext cx="8596668" cy="5215739"/>
          </a:xfrm>
        </p:spPr>
        <p:txBody>
          <a:bodyPr>
            <a:normAutofit lnSpcReduction="10000"/>
          </a:bodyPr>
          <a:lstStyle/>
          <a:p>
            <a:pPr marL="0" indent="0">
              <a:buNone/>
            </a:pPr>
            <a:r>
              <a:rPr lang="en-IN" b="1" dirty="0"/>
              <a:t>Explanation:</a:t>
            </a:r>
          </a:p>
          <a:p>
            <a:pPr marL="0" indent="0">
              <a:buNone/>
            </a:pPr>
            <a:r>
              <a:rPr lang="en-US" dirty="0"/>
              <a:t>Any expression can be converted into Postfix or Prefix form.</a:t>
            </a:r>
            <a:br>
              <a:rPr lang="en-US" dirty="0"/>
            </a:br>
            <a:r>
              <a:rPr lang="en-US" dirty="0"/>
              <a:t/>
            </a:r>
            <a:br>
              <a:rPr lang="en-US" dirty="0"/>
            </a:br>
            <a:r>
              <a:rPr lang="en-US" dirty="0"/>
              <a:t>Prefix and postfix evaluation can be done using a single stack.</a:t>
            </a:r>
            <a:br>
              <a:rPr lang="en-US" dirty="0"/>
            </a:br>
            <a:r>
              <a:rPr lang="en-US" dirty="0"/>
              <a:t/>
            </a:r>
            <a:br>
              <a:rPr lang="en-US" dirty="0"/>
            </a:br>
            <a:r>
              <a:rPr lang="en-US" dirty="0"/>
              <a:t>For example : Expression ’10 2 8 * + 3 -‘ is given.</a:t>
            </a:r>
            <a:br>
              <a:rPr lang="en-US" dirty="0"/>
            </a:br>
            <a:r>
              <a:rPr lang="en-US" dirty="0"/>
              <a:t>PUSH 10 in the stack.</a:t>
            </a:r>
            <a:br>
              <a:rPr lang="en-US" dirty="0"/>
            </a:br>
            <a:r>
              <a:rPr lang="en-US" dirty="0"/>
              <a:t>PUSH 2 in the stack.</a:t>
            </a:r>
            <a:br>
              <a:rPr lang="en-US" dirty="0"/>
            </a:br>
            <a:r>
              <a:rPr lang="en-US" dirty="0"/>
              <a:t>PUSH 8 in the stack.</a:t>
            </a:r>
            <a:br>
              <a:rPr lang="en-US" dirty="0"/>
            </a:br>
            <a:r>
              <a:rPr lang="en-US" dirty="0"/>
              <a:t>When operator ‘*’ occurs, POP 2 and 8 from the stack.</a:t>
            </a:r>
            <a:br>
              <a:rPr lang="en-US" dirty="0"/>
            </a:br>
            <a:r>
              <a:rPr lang="en-US" dirty="0"/>
              <a:t>PUSH 2 * 8 = 16 in the stack.</a:t>
            </a:r>
            <a:br>
              <a:rPr lang="en-US" dirty="0"/>
            </a:br>
            <a:r>
              <a:rPr lang="en-US" dirty="0"/>
              <a:t>When operator ‘+’ occurs, POP 16 and 10 from the stack.</a:t>
            </a:r>
            <a:br>
              <a:rPr lang="en-US" dirty="0"/>
            </a:br>
            <a:r>
              <a:rPr lang="en-US" dirty="0"/>
              <a:t>PUSH 10 * 16 = 26 in the stack.</a:t>
            </a:r>
            <a:br>
              <a:rPr lang="en-US" dirty="0"/>
            </a:br>
            <a:r>
              <a:rPr lang="en-US" dirty="0"/>
              <a:t>PUSH 3 in the stack.</a:t>
            </a:r>
            <a:br>
              <a:rPr lang="en-US" dirty="0"/>
            </a:br>
            <a:r>
              <a:rPr lang="en-US" dirty="0"/>
              <a:t>When operator ‘-‘ occurs, POP 26 and 3 from the stack.</a:t>
            </a:r>
            <a:br>
              <a:rPr lang="en-US" dirty="0"/>
            </a:br>
            <a:r>
              <a:rPr lang="en-US" dirty="0"/>
              <a:t>PUSH 26 – 3 = 23 in the stack.</a:t>
            </a:r>
            <a:br>
              <a:rPr lang="en-US" dirty="0"/>
            </a:br>
            <a:r>
              <a:rPr lang="en-US" dirty="0"/>
              <a:t>So, 23 is the answer obtained using single stack.</a:t>
            </a:r>
          </a:p>
          <a:p>
            <a:pPr marL="0" indent="0">
              <a:buNone/>
            </a:pPr>
            <a:r>
              <a:rPr lang="en-US" dirty="0"/>
              <a:t>Thus, option (A) is correct.</a:t>
            </a:r>
            <a:br>
              <a:rPr lang="en-US" dirty="0"/>
            </a:br>
            <a:endParaRPr lang="en-IN" dirty="0"/>
          </a:p>
        </p:txBody>
      </p:sp>
    </p:spTree>
    <p:extLst>
      <p:ext uri="{BB962C8B-B14F-4D97-AF65-F5344CB8AC3E}">
        <p14:creationId xmlns:p14="http://schemas.microsoft.com/office/powerpoint/2010/main" val="3962974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EF6ECB-F555-457E-9FAD-43C33FAA4516}"/>
              </a:ext>
            </a:extLst>
          </p:cNvPr>
          <p:cNvSpPr>
            <a:spLocks noGrp="1"/>
          </p:cNvSpPr>
          <p:nvPr>
            <p:ph idx="1"/>
          </p:nvPr>
        </p:nvSpPr>
        <p:spPr>
          <a:xfrm>
            <a:off x="677334" y="790113"/>
            <a:ext cx="8596668" cy="5566299"/>
          </a:xfrm>
        </p:spPr>
        <p:txBody>
          <a:bodyPr vert="horz" lIns="91440" tIns="45720" rIns="91440" bIns="45720" rtlCol="0" anchor="t">
            <a:normAutofit/>
          </a:bodyPr>
          <a:lstStyle/>
          <a:p>
            <a:pPr marL="0" indent="0">
              <a:buNone/>
            </a:pPr>
            <a:r>
              <a:rPr lang="en-IN" b="1" dirty="0"/>
              <a:t>Question 11:</a:t>
            </a:r>
          </a:p>
          <a:p>
            <a:pPr marL="0" indent="0" fontAlgn="base">
              <a:buNone/>
            </a:pPr>
            <a:r>
              <a:rPr lang="en-US" dirty="0"/>
              <a:t>A single array A[1..MAXSIZE] is used to implement two stacks. The two stacks grow from opposite ends of the array. Variables top1 and top2 (</a:t>
            </a:r>
            <a:r>
              <a:rPr lang="en-US" dirty="0" err="1"/>
              <a:t>topl</a:t>
            </a:r>
            <a:r>
              <a:rPr lang="en-US" dirty="0"/>
              <a:t>&lt; top 2) point to the location of the topmost element in each of the stacks. If the space is to be used efficiently, the condition for “stack full” is (GATE CS 2004)</a:t>
            </a:r>
          </a:p>
          <a:p>
            <a:pPr marL="0" indent="0" fontAlgn="base">
              <a:buNone/>
            </a:pPr>
            <a:r>
              <a:rPr lang="en-US" b="1" dirty="0"/>
              <a:t>(A)</a:t>
            </a:r>
            <a:r>
              <a:rPr lang="en-US" dirty="0"/>
              <a:t> (top1 = MAXSIZE/2) and (top2 = MAXSIZE/2+1)</a:t>
            </a:r>
            <a:br>
              <a:rPr lang="en-US" dirty="0"/>
            </a:br>
            <a:r>
              <a:rPr lang="en-US" b="1" dirty="0"/>
              <a:t>(B)</a:t>
            </a:r>
            <a:r>
              <a:rPr lang="en-US" dirty="0"/>
              <a:t> top1 + top2 = MAXSIZE</a:t>
            </a:r>
            <a:br>
              <a:rPr lang="en-US" dirty="0"/>
            </a:br>
            <a:r>
              <a:rPr lang="en-US" b="1" dirty="0"/>
              <a:t>(C)</a:t>
            </a:r>
            <a:r>
              <a:rPr lang="en-US" dirty="0"/>
              <a:t> (top1= MAXSIZE/2) or (top2 = MAXSIZE)</a:t>
            </a:r>
            <a:br>
              <a:rPr lang="en-US" dirty="0"/>
            </a:br>
            <a:r>
              <a:rPr lang="en-US" b="1" dirty="0"/>
              <a:t>(D)</a:t>
            </a:r>
            <a:r>
              <a:rPr lang="en-US" dirty="0"/>
              <a:t> top1= top2 -1</a:t>
            </a:r>
          </a:p>
          <a:p>
            <a:pPr marL="0" indent="0" fontAlgn="base">
              <a:buNone/>
            </a:pPr>
            <a:endParaRPr lang="en-US" b="1" dirty="0"/>
          </a:p>
          <a:p>
            <a:pPr marL="0" indent="0" fontAlgn="base">
              <a:buNone/>
            </a:pPr>
            <a:endParaRPr lang="en-US" b="1" dirty="0"/>
          </a:p>
          <a:p>
            <a:pPr marL="0" indent="0">
              <a:buNone/>
            </a:pPr>
            <a:endParaRPr lang="en-IN" b="1" dirty="0"/>
          </a:p>
        </p:txBody>
      </p:sp>
      <p:sp>
        <p:nvSpPr>
          <p:cNvPr id="2" name="TextBox 1">
            <a:extLst>
              <a:ext uri="{FF2B5EF4-FFF2-40B4-BE49-F238E27FC236}">
                <a16:creationId xmlns:a16="http://schemas.microsoft.com/office/drawing/2014/main" xmlns="" id="{263DED8C-7C16-46A5-89CD-893728E0C895}"/>
              </a:ext>
            </a:extLst>
          </p:cNvPr>
          <p:cNvSpPr txBox="1"/>
          <p:nvPr/>
        </p:nvSpPr>
        <p:spPr>
          <a:xfrm>
            <a:off x="684362" y="36748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Answer: (D)</a:t>
            </a:r>
            <a:endParaRPr lang="en-US" dirty="0"/>
          </a:p>
        </p:txBody>
      </p:sp>
      <p:sp>
        <p:nvSpPr>
          <p:cNvPr id="4" name="TextBox 3">
            <a:extLst>
              <a:ext uri="{FF2B5EF4-FFF2-40B4-BE49-F238E27FC236}">
                <a16:creationId xmlns:a16="http://schemas.microsoft.com/office/drawing/2014/main" xmlns="" id="{7A6131BE-74E5-4131-8C31-5DEC1AC6F89D}"/>
              </a:ext>
            </a:extLst>
          </p:cNvPr>
          <p:cNvSpPr txBox="1"/>
          <p:nvPr/>
        </p:nvSpPr>
        <p:spPr>
          <a:xfrm>
            <a:off x="683464" y="4234672"/>
            <a:ext cx="8264105" cy="21595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dirty="0">
                <a:ea typeface="+mn-lt"/>
                <a:cs typeface="+mn-lt"/>
              </a:rPr>
              <a:t>Explanation:</a:t>
            </a:r>
            <a:endParaRPr lang="en-US" dirty="0">
              <a:ea typeface="+mn-lt"/>
              <a:cs typeface="+mn-lt"/>
            </a:endParaRPr>
          </a:p>
          <a:p>
            <a:pPr>
              <a:spcBef>
                <a:spcPts val="1000"/>
              </a:spcBef>
            </a:pPr>
            <a:r>
              <a:rPr lang="en-US" dirty="0">
                <a:ea typeface="+mn-lt"/>
                <a:cs typeface="+mn-lt"/>
              </a:rPr>
              <a:t>If we are to use space efficiently then size of the any stack can be more than MAXSIZE/2.</a:t>
            </a:r>
            <a:br>
              <a:rPr lang="en-US" dirty="0">
                <a:ea typeface="+mn-lt"/>
                <a:cs typeface="+mn-lt"/>
              </a:rPr>
            </a:br>
            <a:r>
              <a:rPr lang="en-US" dirty="0">
                <a:ea typeface="+mn-lt"/>
                <a:cs typeface="+mn-lt"/>
              </a:rPr>
              <a:t>Both stacks will grow from both ends and if any of the stack top reaches near to the other top then stacks are full. So the condition will be top1 = top2 -1 (given that top1 &lt; top2)</a:t>
            </a:r>
          </a:p>
          <a:p>
            <a:pPr algn="l"/>
            <a:endParaRPr lang="en-US" dirty="0"/>
          </a:p>
        </p:txBody>
      </p:sp>
    </p:spTree>
    <p:extLst>
      <p:ext uri="{BB962C8B-B14F-4D97-AF65-F5344CB8AC3E}">
        <p14:creationId xmlns:p14="http://schemas.microsoft.com/office/powerpoint/2010/main" val="35049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14F97-24BD-456A-AA55-BCBD3CDF6700}"/>
              </a:ext>
            </a:extLst>
          </p:cNvPr>
          <p:cNvSpPr>
            <a:spLocks noGrp="1"/>
          </p:cNvSpPr>
          <p:nvPr>
            <p:ph type="title"/>
          </p:nvPr>
        </p:nvSpPr>
        <p:spPr>
          <a:xfrm>
            <a:off x="677334" y="207034"/>
            <a:ext cx="8999234" cy="774461"/>
          </a:xfrm>
        </p:spPr>
        <p:txBody>
          <a:bodyPr/>
          <a:lstStyle/>
          <a:p>
            <a:r>
              <a:rPr lang="en-US"/>
              <a:t>Algorithm for infix to postfix</a:t>
            </a:r>
          </a:p>
        </p:txBody>
      </p:sp>
      <p:sp>
        <p:nvSpPr>
          <p:cNvPr id="3" name="Content Placeholder 2">
            <a:extLst>
              <a:ext uri="{FF2B5EF4-FFF2-40B4-BE49-F238E27FC236}">
                <a16:creationId xmlns:a16="http://schemas.microsoft.com/office/drawing/2014/main" xmlns="" id="{0CBF7BD0-9BA5-45E8-8E09-77A666A4C0D2}"/>
              </a:ext>
            </a:extLst>
          </p:cNvPr>
          <p:cNvSpPr>
            <a:spLocks noGrp="1"/>
          </p:cNvSpPr>
          <p:nvPr>
            <p:ph idx="1"/>
          </p:nvPr>
        </p:nvSpPr>
        <p:spPr>
          <a:xfrm>
            <a:off x="677334" y="1024778"/>
            <a:ext cx="8999234" cy="5361640"/>
          </a:xfrm>
        </p:spPr>
        <p:txBody>
          <a:bodyPr vert="horz" lIns="91440" tIns="45720" rIns="91440" bIns="45720" rtlCol="0" anchor="t">
            <a:normAutofit/>
          </a:bodyPr>
          <a:lstStyle/>
          <a:p>
            <a:pPr marL="0" indent="0">
              <a:buNone/>
            </a:pPr>
            <a:r>
              <a:rPr lang="en-US">
                <a:ea typeface="+mn-lt"/>
                <a:cs typeface="+mn-lt"/>
              </a:rPr>
              <a:t>1. Scan the infix expression from left to right.</a:t>
            </a:r>
            <a:endParaRPr lang="en-US"/>
          </a:p>
          <a:p>
            <a:pPr marL="0" indent="0">
              <a:buNone/>
            </a:pPr>
            <a:r>
              <a:rPr lang="en-US">
                <a:ea typeface="+mn-lt"/>
                <a:cs typeface="+mn-lt"/>
              </a:rPr>
              <a:t>2. If the scanned character is an operand, output it.</a:t>
            </a:r>
          </a:p>
          <a:p>
            <a:pPr marL="0" indent="0">
              <a:buNone/>
            </a:pPr>
            <a:r>
              <a:rPr lang="en-US">
                <a:ea typeface="+mn-lt"/>
                <a:cs typeface="+mn-lt"/>
              </a:rPr>
              <a:t>3.</a:t>
            </a:r>
            <a:r>
              <a:rPr lang="en-US" b="1">
                <a:ea typeface="+mn-lt"/>
                <a:cs typeface="+mn-lt"/>
              </a:rPr>
              <a:t> </a:t>
            </a:r>
            <a:r>
              <a:rPr lang="en-US">
                <a:ea typeface="+mn-lt"/>
                <a:cs typeface="+mn-lt"/>
              </a:rPr>
              <a:t>Else,</a:t>
            </a:r>
          </a:p>
          <a:p>
            <a:pPr marL="0" indent="0">
              <a:buNone/>
            </a:pPr>
            <a:r>
              <a:rPr lang="en-US">
                <a:ea typeface="+mn-lt"/>
                <a:cs typeface="+mn-lt"/>
              </a:rPr>
              <a:t>       1.  If the precedence of the scanned operator is greater than the precedence of the operator in the stack(or the stack is empty or the stack contains a ‘(‘ ), push it.</a:t>
            </a:r>
          </a:p>
          <a:p>
            <a:pPr marL="0" indent="0">
              <a:buNone/>
            </a:pPr>
            <a:r>
              <a:rPr lang="en-US">
                <a:ea typeface="+mn-lt"/>
                <a:cs typeface="+mn-lt"/>
              </a:rPr>
              <a:t>       2.   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a:t>
            </a:r>
          </a:p>
          <a:p>
            <a:pPr marL="0" indent="0">
              <a:buNone/>
            </a:pPr>
            <a:r>
              <a:rPr lang="en-US">
                <a:ea typeface="+mn-lt"/>
                <a:cs typeface="+mn-lt"/>
              </a:rPr>
              <a:t>4.  If the scanned character is an ‘(‘, push it to the stack.</a:t>
            </a:r>
          </a:p>
          <a:p>
            <a:pPr marL="0" indent="0">
              <a:buNone/>
            </a:pPr>
            <a:r>
              <a:rPr lang="en-US">
                <a:ea typeface="+mn-lt"/>
                <a:cs typeface="+mn-lt"/>
              </a:rPr>
              <a:t>5. If the scanned character is an ‘)’, pop the stack and and output it until a ‘(‘ is encountered, and discard both the parenthesis.</a:t>
            </a:r>
          </a:p>
          <a:p>
            <a:pPr marL="0" indent="0">
              <a:buNone/>
            </a:pPr>
            <a:r>
              <a:rPr lang="en-US">
                <a:ea typeface="+mn-lt"/>
                <a:cs typeface="+mn-lt"/>
              </a:rPr>
              <a:t>6. Repeat steps 2-6 until infix expression is scanned.</a:t>
            </a:r>
          </a:p>
          <a:p>
            <a:pPr marL="0" indent="0">
              <a:buNone/>
            </a:pPr>
            <a:r>
              <a:rPr lang="en-US">
                <a:ea typeface="+mn-lt"/>
                <a:cs typeface="+mn-lt"/>
              </a:rPr>
              <a:t>7. Print the output</a:t>
            </a:r>
          </a:p>
          <a:p>
            <a:pPr marL="0" indent="0">
              <a:buNone/>
            </a:pPr>
            <a:r>
              <a:rPr lang="en-US">
                <a:ea typeface="+mn-lt"/>
                <a:cs typeface="+mn-lt"/>
              </a:rPr>
              <a:t>8.</a:t>
            </a:r>
            <a:r>
              <a:rPr lang="en-US" b="1">
                <a:ea typeface="+mn-lt"/>
                <a:cs typeface="+mn-lt"/>
              </a:rPr>
              <a:t> </a:t>
            </a:r>
            <a:r>
              <a:rPr lang="en-US">
                <a:ea typeface="+mn-lt"/>
                <a:cs typeface="+mn-lt"/>
              </a:rPr>
              <a:t>Pop and output from the stack until it is not empty.</a:t>
            </a:r>
          </a:p>
        </p:txBody>
      </p:sp>
    </p:spTree>
    <p:extLst>
      <p:ext uri="{BB962C8B-B14F-4D97-AF65-F5344CB8AC3E}">
        <p14:creationId xmlns:p14="http://schemas.microsoft.com/office/powerpoint/2010/main" val="1161187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C407A3-544A-4F46-940D-46A6CE0F4F47}"/>
              </a:ext>
            </a:extLst>
          </p:cNvPr>
          <p:cNvSpPr>
            <a:spLocks noGrp="1"/>
          </p:cNvSpPr>
          <p:nvPr>
            <p:ph type="title"/>
          </p:nvPr>
        </p:nvSpPr>
        <p:spPr>
          <a:xfrm>
            <a:off x="677334" y="336430"/>
            <a:ext cx="8596668" cy="501290"/>
          </a:xfrm>
        </p:spPr>
        <p:txBody>
          <a:bodyPr>
            <a:normAutofit fontScale="90000"/>
          </a:bodyPr>
          <a:lstStyle/>
          <a:p>
            <a:pPr algn="ctr"/>
            <a:r>
              <a:rPr lang="en-US"/>
              <a:t>Problems</a:t>
            </a:r>
          </a:p>
        </p:txBody>
      </p:sp>
      <p:sp>
        <p:nvSpPr>
          <p:cNvPr id="3" name="Content Placeholder 2">
            <a:extLst>
              <a:ext uri="{FF2B5EF4-FFF2-40B4-BE49-F238E27FC236}">
                <a16:creationId xmlns:a16="http://schemas.microsoft.com/office/drawing/2014/main" xmlns="" id="{97A559CE-91FE-458D-BB25-AEB7A5918A7B}"/>
              </a:ext>
            </a:extLst>
          </p:cNvPr>
          <p:cNvSpPr>
            <a:spLocks noGrp="1"/>
          </p:cNvSpPr>
          <p:nvPr>
            <p:ph idx="1"/>
          </p:nvPr>
        </p:nvSpPr>
        <p:spPr>
          <a:xfrm>
            <a:off x="677334" y="1355457"/>
            <a:ext cx="8596668" cy="4685905"/>
          </a:xfrm>
        </p:spPr>
        <p:txBody>
          <a:bodyPr vert="horz" lIns="91440" tIns="45720" rIns="91440" bIns="45720" rtlCol="0" anchor="t">
            <a:normAutofit/>
          </a:bodyPr>
          <a:lstStyle/>
          <a:p>
            <a:pPr marL="0" indent="0">
              <a:buNone/>
            </a:pPr>
            <a:r>
              <a:rPr lang="en-US"/>
              <a:t>1. Convert the following from infix to prefix</a:t>
            </a:r>
          </a:p>
          <a:p>
            <a:pPr marL="0" indent="0">
              <a:buNone/>
            </a:pPr>
            <a:r>
              <a:rPr lang="en-US"/>
              <a:t>    A) (A + B) * (C + D)                           </a:t>
            </a:r>
            <a:endParaRPr lang="en-US">
              <a:ea typeface="+mn-lt"/>
              <a:cs typeface="+mn-lt"/>
            </a:endParaRPr>
          </a:p>
          <a:p>
            <a:pPr marL="0" indent="0">
              <a:buNone/>
            </a:pPr>
            <a:r>
              <a:rPr lang="en-US"/>
              <a:t>    B) </a:t>
            </a:r>
            <a:r>
              <a:rPr lang="en-US">
                <a:ea typeface="+mn-lt"/>
                <a:cs typeface="+mn-lt"/>
              </a:rPr>
              <a:t> A +(B *C -(D/E^F) * G)                 </a:t>
            </a:r>
            <a:endParaRPr lang="en-US"/>
          </a:p>
          <a:p>
            <a:pPr marL="0" indent="0">
              <a:buNone/>
            </a:pPr>
            <a:endParaRPr lang="en-US">
              <a:ea typeface="+mn-lt"/>
              <a:cs typeface="+mn-lt"/>
            </a:endParaRPr>
          </a:p>
          <a:p>
            <a:pPr marL="0" indent="0">
              <a:buNone/>
            </a:pPr>
            <a:r>
              <a:rPr lang="en-US"/>
              <a:t>2. convert the following infix to postfix</a:t>
            </a:r>
          </a:p>
          <a:p>
            <a:pPr marL="0" indent="0">
              <a:buNone/>
            </a:pPr>
            <a:r>
              <a:rPr lang="en-US"/>
              <a:t>    A)</a:t>
            </a:r>
            <a:r>
              <a:rPr lang="en-US">
                <a:latin typeface="Trebuchet MS"/>
              </a:rPr>
              <a:t> </a:t>
            </a:r>
            <a:r>
              <a:rPr lang="en-US" err="1">
                <a:latin typeface="Consolas"/>
              </a:rPr>
              <a:t>a+b</a:t>
            </a:r>
            <a:r>
              <a:rPr lang="en-US">
                <a:latin typeface="Consolas"/>
              </a:rPr>
              <a:t>*c+(d*e)                  </a:t>
            </a:r>
            <a:endParaRPr lang="en-US"/>
          </a:p>
          <a:p>
            <a:pPr marL="0" indent="0">
              <a:buNone/>
            </a:pPr>
            <a:r>
              <a:rPr lang="en-US"/>
              <a:t>    B)</a:t>
            </a:r>
            <a:r>
              <a:rPr lang="en-US">
                <a:latin typeface="Trebuchet MS"/>
              </a:rPr>
              <a:t> </a:t>
            </a:r>
            <a:r>
              <a:rPr lang="en-US">
                <a:latin typeface="Consolas"/>
              </a:rPr>
              <a:t>a/</a:t>
            </a:r>
            <a:r>
              <a:rPr lang="en-US" err="1">
                <a:latin typeface="Consolas"/>
              </a:rPr>
              <a:t>b^c-d</a:t>
            </a:r>
            <a:r>
              <a:rPr lang="en-US">
                <a:latin typeface="Consolas"/>
              </a:rPr>
              <a:t>                      </a:t>
            </a:r>
            <a:r>
              <a:rPr lang="en-US">
                <a:ea typeface="+mn-lt"/>
                <a:cs typeface="+mn-lt"/>
              </a:rPr>
              <a:t>                       </a:t>
            </a:r>
            <a:endParaRPr lang="en-US"/>
          </a:p>
          <a:p>
            <a:pPr marL="0" indent="0">
              <a:buNone/>
            </a:pPr>
            <a:r>
              <a:rPr lang="en-US">
                <a:ea typeface="+mn-lt"/>
                <a:cs typeface="+mn-lt"/>
              </a:rPr>
              <a:t>   </a:t>
            </a:r>
          </a:p>
          <a:p>
            <a:pPr marL="0" indent="0">
              <a:buNone/>
            </a:pPr>
            <a:r>
              <a:rPr lang="en-US">
                <a:ea typeface="+mn-lt"/>
                <a:cs typeface="+mn-lt"/>
              </a:rPr>
              <a:t>3. Convert the following prefix to postfix</a:t>
            </a:r>
            <a:endParaRPr lang="en-US"/>
          </a:p>
          <a:p>
            <a:pPr marL="0" indent="0">
              <a:buNone/>
            </a:pPr>
            <a:r>
              <a:rPr lang="en-US">
                <a:ea typeface="+mn-lt"/>
                <a:cs typeface="+mn-lt"/>
              </a:rPr>
              <a:t>    A) * + A B + C D                                   </a:t>
            </a:r>
          </a:p>
          <a:p>
            <a:pPr marL="0" indent="0">
              <a:buNone/>
            </a:pPr>
            <a:r>
              <a:rPr lang="en-US">
                <a:ea typeface="+mn-lt"/>
                <a:cs typeface="+mn-lt"/>
              </a:rPr>
              <a:t>    B) + + + A B C D                                  </a:t>
            </a:r>
          </a:p>
          <a:p>
            <a:pPr marL="0" indent="0">
              <a:buNone/>
            </a:pPr>
            <a:endParaRPr lang="en-US">
              <a:ea typeface="+mn-lt"/>
              <a:cs typeface="+mn-lt"/>
            </a:endParaRPr>
          </a:p>
          <a:p>
            <a:pPr marL="0" indent="0">
              <a:buNone/>
            </a:pPr>
            <a:endParaRPr lang="en-US">
              <a:ea typeface="+mn-lt"/>
              <a:cs typeface="+mn-lt"/>
            </a:endParaRPr>
          </a:p>
        </p:txBody>
      </p:sp>
      <p:sp>
        <p:nvSpPr>
          <p:cNvPr id="5" name="TextBox 4">
            <a:extLst>
              <a:ext uri="{FF2B5EF4-FFF2-40B4-BE49-F238E27FC236}">
                <a16:creationId xmlns:a16="http://schemas.microsoft.com/office/drawing/2014/main" xmlns="" id="{26917EAD-ADE0-4D26-BE49-F0A329CD70CD}"/>
              </a:ext>
            </a:extLst>
          </p:cNvPr>
          <p:cNvSpPr txBox="1"/>
          <p:nvPr/>
        </p:nvSpPr>
        <p:spPr>
          <a:xfrm>
            <a:off x="5154822" y="177614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answer: </a:t>
            </a:r>
            <a:r>
              <a:rPr lang="en-US">
                <a:ea typeface="+mn-lt"/>
                <a:cs typeface="+mn-lt"/>
              </a:rPr>
              <a:t>+ + A * B C D</a:t>
            </a:r>
          </a:p>
          <a:p>
            <a:r>
              <a:rPr lang="en-US">
                <a:ea typeface="+mn-lt"/>
                <a:cs typeface="+mn-lt"/>
              </a:rPr>
              <a:t>answer: +A-*BC*/D^EFG</a:t>
            </a:r>
            <a:endParaRPr lang="en-US"/>
          </a:p>
        </p:txBody>
      </p:sp>
      <p:sp>
        <p:nvSpPr>
          <p:cNvPr id="6" name="TextBox 5">
            <a:extLst>
              <a:ext uri="{FF2B5EF4-FFF2-40B4-BE49-F238E27FC236}">
                <a16:creationId xmlns:a16="http://schemas.microsoft.com/office/drawing/2014/main" xmlns="" id="{7908CA2D-1C19-4009-A82F-75AE26CF4FE6}"/>
              </a:ext>
            </a:extLst>
          </p:cNvPr>
          <p:cNvSpPr txBox="1"/>
          <p:nvPr/>
        </p:nvSpPr>
        <p:spPr>
          <a:xfrm>
            <a:off x="5153924" y="342864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answer: </a:t>
            </a:r>
            <a:r>
              <a:rPr lang="en-US" err="1"/>
              <a:t>abc</a:t>
            </a:r>
            <a:r>
              <a:rPr lang="en-US"/>
              <a:t>*+de*+</a:t>
            </a:r>
          </a:p>
          <a:p>
            <a:r>
              <a:rPr lang="en-US">
                <a:latin typeface="Consolas"/>
              </a:rPr>
              <a:t>answer: </a:t>
            </a:r>
            <a:r>
              <a:rPr lang="en-US"/>
              <a:t> </a:t>
            </a:r>
            <a:r>
              <a:rPr lang="en-US" err="1"/>
              <a:t>abc</a:t>
            </a:r>
            <a:r>
              <a:rPr lang="en-US"/>
              <a:t>^/d-</a:t>
            </a:r>
          </a:p>
        </p:txBody>
      </p:sp>
      <p:sp>
        <p:nvSpPr>
          <p:cNvPr id="7" name="TextBox 6">
            <a:extLst>
              <a:ext uri="{FF2B5EF4-FFF2-40B4-BE49-F238E27FC236}">
                <a16:creationId xmlns:a16="http://schemas.microsoft.com/office/drawing/2014/main" xmlns="" id="{376B2B41-A522-46D9-B557-65EF70E4F886}"/>
              </a:ext>
            </a:extLst>
          </p:cNvPr>
          <p:cNvSpPr txBox="1"/>
          <p:nvPr/>
        </p:nvSpPr>
        <p:spPr>
          <a:xfrm>
            <a:off x="5155721" y="515572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answer: A B + C D + *</a:t>
            </a:r>
          </a:p>
          <a:p>
            <a:r>
              <a:rPr lang="en-US">
                <a:ea typeface="+mn-lt"/>
                <a:cs typeface="+mn-lt"/>
              </a:rPr>
              <a:t>answer: A B + C + D +</a:t>
            </a:r>
            <a:endParaRPr lang="en-US"/>
          </a:p>
        </p:txBody>
      </p:sp>
    </p:spTree>
    <p:extLst>
      <p:ext uri="{BB962C8B-B14F-4D97-AF65-F5344CB8AC3E}">
        <p14:creationId xmlns:p14="http://schemas.microsoft.com/office/powerpoint/2010/main" val="32262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BF396-6243-414E-940A-D9740D8564AC}"/>
              </a:ext>
            </a:extLst>
          </p:cNvPr>
          <p:cNvSpPr>
            <a:spLocks noGrp="1"/>
          </p:cNvSpPr>
          <p:nvPr>
            <p:ph type="title"/>
          </p:nvPr>
        </p:nvSpPr>
        <p:spPr>
          <a:xfrm>
            <a:off x="677334" y="163902"/>
            <a:ext cx="8596668" cy="712206"/>
          </a:xfrm>
        </p:spPr>
        <p:txBody>
          <a:bodyPr/>
          <a:lstStyle/>
          <a:p>
            <a:r>
              <a:rPr lang="en-IN"/>
              <a:t>Code for infix to postfix</a:t>
            </a:r>
          </a:p>
        </p:txBody>
      </p:sp>
      <p:sp>
        <p:nvSpPr>
          <p:cNvPr id="3" name="Content Placeholder 2">
            <a:extLst>
              <a:ext uri="{FF2B5EF4-FFF2-40B4-BE49-F238E27FC236}">
                <a16:creationId xmlns:a16="http://schemas.microsoft.com/office/drawing/2014/main" xmlns="" id="{33E49638-24A4-4E53-A0DE-9E33465B5F5F}"/>
              </a:ext>
            </a:extLst>
          </p:cNvPr>
          <p:cNvSpPr>
            <a:spLocks noGrp="1"/>
          </p:cNvSpPr>
          <p:nvPr>
            <p:ph sz="half" idx="1"/>
          </p:nvPr>
        </p:nvSpPr>
        <p:spPr>
          <a:xfrm>
            <a:off x="677334" y="976749"/>
            <a:ext cx="3838979" cy="5536194"/>
          </a:xfrm>
        </p:spPr>
        <p:txBody>
          <a:bodyPr vert="horz" lIns="91440" tIns="45720" rIns="91440" bIns="45720" rtlCol="0" anchor="t">
            <a:normAutofit fontScale="25000" lnSpcReduction="20000"/>
          </a:bodyPr>
          <a:lstStyle/>
          <a:p>
            <a:pPr marL="0" indent="0" fontAlgn="base">
              <a:buNone/>
            </a:pPr>
            <a:r>
              <a:rPr lang="en-IN" sz="4800"/>
              <a:t>#include&lt;stdio.h&gt;</a:t>
            </a:r>
            <a:endParaRPr lang="en-US"/>
          </a:p>
          <a:p>
            <a:pPr marL="0" indent="0">
              <a:buNone/>
            </a:pPr>
            <a:r>
              <a:rPr lang="en-IN" sz="4800"/>
              <a:t>#include&lt;ctype.h&gt; </a:t>
            </a:r>
            <a:endParaRPr lang="en-US"/>
          </a:p>
          <a:p>
            <a:pPr marL="0" indent="0" fontAlgn="base">
              <a:buNone/>
            </a:pPr>
            <a:r>
              <a:rPr lang="en-IN" sz="4800"/>
              <a:t>#define MAX 50</a:t>
            </a:r>
          </a:p>
          <a:p>
            <a:pPr marL="0" indent="0" fontAlgn="base">
              <a:buNone/>
            </a:pPr>
            <a:r>
              <a:rPr lang="en-IN" sz="4800" b="1"/>
              <a:t>typedef</a:t>
            </a:r>
            <a:r>
              <a:rPr lang="en-IN" sz="4800"/>
              <a:t> </a:t>
            </a:r>
            <a:r>
              <a:rPr lang="en-IN" sz="4800" b="1"/>
              <a:t>struct</a:t>
            </a:r>
            <a:r>
              <a:rPr lang="en-IN" sz="4800"/>
              <a:t> stack</a:t>
            </a:r>
          </a:p>
          <a:p>
            <a:pPr marL="0" indent="0" fontAlgn="base">
              <a:buNone/>
            </a:pPr>
            <a:r>
              <a:rPr lang="en-IN" sz="4800"/>
              <a:t>{</a:t>
            </a:r>
          </a:p>
          <a:p>
            <a:pPr marL="0" indent="0" fontAlgn="base">
              <a:buNone/>
            </a:pPr>
            <a:r>
              <a:rPr lang="en-IN" sz="4800"/>
              <a:t>    </a:t>
            </a:r>
            <a:r>
              <a:rPr lang="en-IN" sz="4800" b="1"/>
              <a:t>int</a:t>
            </a:r>
            <a:r>
              <a:rPr lang="en-IN" sz="4800"/>
              <a:t> data[MAX];</a:t>
            </a:r>
          </a:p>
          <a:p>
            <a:pPr marL="0" indent="0" fontAlgn="base">
              <a:buNone/>
            </a:pPr>
            <a:r>
              <a:rPr lang="en-IN" sz="4800"/>
              <a:t>    </a:t>
            </a:r>
            <a:r>
              <a:rPr lang="en-IN" sz="4800" b="1"/>
              <a:t>int</a:t>
            </a:r>
            <a:r>
              <a:rPr lang="en-IN" sz="4800"/>
              <a:t> top;</a:t>
            </a:r>
          </a:p>
          <a:p>
            <a:pPr marL="0" indent="0" fontAlgn="base">
              <a:buNone/>
            </a:pPr>
            <a:r>
              <a:rPr lang="en-IN" sz="4800"/>
              <a:t>}stack; </a:t>
            </a:r>
          </a:p>
          <a:p>
            <a:pPr marL="0" indent="0" fontAlgn="base">
              <a:buNone/>
            </a:pPr>
            <a:r>
              <a:rPr lang="en-IN" sz="4800" b="1"/>
              <a:t>int</a:t>
            </a:r>
            <a:r>
              <a:rPr lang="en-IN" sz="4800"/>
              <a:t> precedence(</a:t>
            </a:r>
            <a:r>
              <a:rPr lang="en-IN" sz="4800" b="1"/>
              <a:t>char</a:t>
            </a:r>
            <a:r>
              <a:rPr lang="en-IN" sz="4800"/>
              <a:t>);</a:t>
            </a:r>
          </a:p>
          <a:p>
            <a:pPr marL="0" indent="0" fontAlgn="base">
              <a:buNone/>
            </a:pPr>
            <a:r>
              <a:rPr lang="en-IN" sz="4800" b="1"/>
              <a:t>void</a:t>
            </a:r>
            <a:r>
              <a:rPr lang="en-IN" sz="4800"/>
              <a:t> </a:t>
            </a:r>
            <a:r>
              <a:rPr lang="en-IN" sz="4800" err="1"/>
              <a:t>init</a:t>
            </a:r>
            <a:r>
              <a:rPr lang="en-IN" sz="4800"/>
              <a:t>(stack *);</a:t>
            </a:r>
          </a:p>
          <a:p>
            <a:pPr marL="0" indent="0" fontAlgn="base">
              <a:buNone/>
            </a:pPr>
            <a:r>
              <a:rPr lang="en-IN" sz="4800" b="1"/>
              <a:t>int</a:t>
            </a:r>
            <a:r>
              <a:rPr lang="en-IN" sz="4800"/>
              <a:t> empty(stack *);</a:t>
            </a:r>
          </a:p>
          <a:p>
            <a:pPr marL="0" indent="0" fontAlgn="base">
              <a:buNone/>
            </a:pPr>
            <a:r>
              <a:rPr lang="en-IN" sz="4800" b="1"/>
              <a:t>int</a:t>
            </a:r>
            <a:r>
              <a:rPr lang="en-IN" sz="4800"/>
              <a:t> full(stack *);</a:t>
            </a:r>
          </a:p>
          <a:p>
            <a:pPr marL="0" indent="0" fontAlgn="base">
              <a:buNone/>
            </a:pPr>
            <a:r>
              <a:rPr lang="en-IN" sz="4800" b="1"/>
              <a:t>int</a:t>
            </a:r>
            <a:r>
              <a:rPr lang="en-IN" sz="4800"/>
              <a:t> pop(stack *);</a:t>
            </a:r>
          </a:p>
          <a:p>
            <a:pPr marL="0" indent="0" fontAlgn="base">
              <a:buNone/>
            </a:pPr>
            <a:r>
              <a:rPr lang="en-IN" sz="4800" b="1"/>
              <a:t>void</a:t>
            </a:r>
            <a:r>
              <a:rPr lang="en-IN" sz="4800"/>
              <a:t> push(stack *,</a:t>
            </a:r>
            <a:r>
              <a:rPr lang="en-IN" sz="4800" b="1"/>
              <a:t>int</a:t>
            </a:r>
            <a:r>
              <a:rPr lang="en-IN" sz="4800"/>
              <a:t>);</a:t>
            </a:r>
          </a:p>
          <a:p>
            <a:pPr marL="0" indent="0" fontAlgn="base">
              <a:buNone/>
            </a:pPr>
            <a:r>
              <a:rPr lang="en-IN" sz="4800" b="1"/>
              <a:t>int</a:t>
            </a:r>
            <a:r>
              <a:rPr lang="en-IN" sz="4800"/>
              <a:t> top(stack *);   </a:t>
            </a:r>
            <a:r>
              <a:rPr lang="en-IN" sz="4800" i="1"/>
              <a:t>//value of the top element</a:t>
            </a:r>
            <a:endParaRPr lang="en-IN" sz="4800"/>
          </a:p>
          <a:p>
            <a:pPr marL="0" indent="0" fontAlgn="base">
              <a:buNone/>
            </a:pPr>
            <a:r>
              <a:rPr lang="en-IN" sz="4800" b="1"/>
              <a:t>void</a:t>
            </a:r>
            <a:r>
              <a:rPr lang="en-IN" sz="4800"/>
              <a:t> </a:t>
            </a:r>
            <a:r>
              <a:rPr lang="en-IN" sz="4800" err="1"/>
              <a:t>infix_to_postfix</a:t>
            </a:r>
            <a:r>
              <a:rPr lang="en-IN" sz="4800"/>
              <a:t>(</a:t>
            </a:r>
            <a:r>
              <a:rPr lang="en-IN" sz="4800" b="1"/>
              <a:t>char</a:t>
            </a:r>
            <a:r>
              <a:rPr lang="en-IN" sz="4800"/>
              <a:t> infix[],</a:t>
            </a:r>
            <a:r>
              <a:rPr lang="en-IN" sz="4800" b="1"/>
              <a:t>char</a:t>
            </a:r>
            <a:r>
              <a:rPr lang="en-IN" sz="4800"/>
              <a:t> postfix[]);</a:t>
            </a:r>
          </a:p>
          <a:p>
            <a:pPr marL="0" indent="0" fontAlgn="base">
              <a:buNone/>
            </a:pPr>
            <a:endParaRPr lang="en-IN" sz="4800"/>
          </a:p>
          <a:p>
            <a:pPr marL="0" indent="0">
              <a:buNone/>
            </a:pPr>
            <a:endParaRPr lang="en-IN"/>
          </a:p>
        </p:txBody>
      </p:sp>
      <p:sp>
        <p:nvSpPr>
          <p:cNvPr id="4" name="Content Placeholder 3">
            <a:extLst>
              <a:ext uri="{FF2B5EF4-FFF2-40B4-BE49-F238E27FC236}">
                <a16:creationId xmlns:a16="http://schemas.microsoft.com/office/drawing/2014/main" xmlns="" id="{E4A7A87A-4BF4-478C-B022-FEE7E6C1719E}"/>
              </a:ext>
            </a:extLst>
          </p:cNvPr>
          <p:cNvSpPr>
            <a:spLocks noGrp="1"/>
          </p:cNvSpPr>
          <p:nvPr>
            <p:ph sz="half" idx="2"/>
          </p:nvPr>
        </p:nvSpPr>
        <p:spPr>
          <a:xfrm>
            <a:off x="4767175" y="976749"/>
            <a:ext cx="4832629" cy="5536193"/>
          </a:xfrm>
        </p:spPr>
        <p:txBody>
          <a:bodyPr>
            <a:normAutofit fontScale="25000" lnSpcReduction="20000"/>
          </a:bodyPr>
          <a:lstStyle/>
          <a:p>
            <a:pPr marL="0" indent="0" fontAlgn="base">
              <a:buNone/>
            </a:pPr>
            <a:r>
              <a:rPr lang="en-IN" sz="4200" b="1"/>
              <a:t>void</a:t>
            </a:r>
            <a:r>
              <a:rPr lang="en-IN" sz="4200"/>
              <a:t> </a:t>
            </a:r>
            <a:r>
              <a:rPr lang="en-IN" sz="4200" err="1"/>
              <a:t>infix_to_postfix</a:t>
            </a:r>
            <a:r>
              <a:rPr lang="en-IN" sz="4200"/>
              <a:t>(</a:t>
            </a:r>
            <a:r>
              <a:rPr lang="en-IN" sz="4200" b="1"/>
              <a:t>char</a:t>
            </a:r>
            <a:r>
              <a:rPr lang="en-IN" sz="4200"/>
              <a:t> infix[],</a:t>
            </a:r>
            <a:r>
              <a:rPr lang="en-IN" sz="4200" b="1"/>
              <a:t>char</a:t>
            </a:r>
            <a:r>
              <a:rPr lang="en-IN" sz="4200"/>
              <a:t> postfix[]){</a:t>
            </a:r>
          </a:p>
          <a:p>
            <a:pPr marL="0" indent="0" fontAlgn="base">
              <a:buNone/>
            </a:pPr>
            <a:r>
              <a:rPr lang="en-IN" sz="4200"/>
              <a:t>      stack s;</a:t>
            </a:r>
          </a:p>
          <a:p>
            <a:pPr marL="0" indent="0" fontAlgn="base">
              <a:buNone/>
            </a:pPr>
            <a:r>
              <a:rPr lang="en-IN" sz="4200"/>
              <a:t>       </a:t>
            </a:r>
            <a:r>
              <a:rPr lang="en-IN" sz="4200" b="1"/>
              <a:t>char</a:t>
            </a:r>
            <a:r>
              <a:rPr lang="en-IN" sz="4200"/>
              <a:t> </a:t>
            </a:r>
            <a:r>
              <a:rPr lang="en-IN" sz="4200" err="1"/>
              <a:t>x,token</a:t>
            </a:r>
            <a:r>
              <a:rPr lang="en-IN" sz="4200"/>
              <a:t>;</a:t>
            </a:r>
          </a:p>
          <a:p>
            <a:pPr marL="0" indent="0" fontAlgn="base">
              <a:buNone/>
            </a:pPr>
            <a:r>
              <a:rPr lang="en-IN" sz="4200"/>
              <a:t>        </a:t>
            </a:r>
            <a:r>
              <a:rPr lang="en-IN" sz="4200" b="1"/>
              <a:t>int</a:t>
            </a:r>
            <a:r>
              <a:rPr lang="en-IN" sz="4200"/>
              <a:t> </a:t>
            </a:r>
            <a:r>
              <a:rPr lang="en-IN" sz="4200" err="1"/>
              <a:t>i,j</a:t>
            </a:r>
            <a:r>
              <a:rPr lang="en-IN" sz="4200"/>
              <a:t>;    </a:t>
            </a:r>
            <a:r>
              <a:rPr lang="en-IN" sz="4200" i="1"/>
              <a:t>//</a:t>
            </a:r>
            <a:r>
              <a:rPr lang="en-IN" sz="4200" i="1" err="1"/>
              <a:t>i</a:t>
            </a:r>
            <a:r>
              <a:rPr lang="en-IN" sz="4200" i="1"/>
              <a:t>-index of </a:t>
            </a:r>
            <a:r>
              <a:rPr lang="en-IN" sz="4200" i="1" err="1"/>
              <a:t>infix,j</a:t>
            </a:r>
            <a:r>
              <a:rPr lang="en-IN" sz="4200" i="1"/>
              <a:t>-index of postfix</a:t>
            </a:r>
            <a:endParaRPr lang="en-IN" sz="4200"/>
          </a:p>
          <a:p>
            <a:pPr marL="0" indent="0" fontAlgn="base">
              <a:buNone/>
            </a:pPr>
            <a:r>
              <a:rPr lang="en-IN" sz="4200"/>
              <a:t>        </a:t>
            </a:r>
            <a:r>
              <a:rPr lang="en-IN" sz="4200" err="1"/>
              <a:t>init</a:t>
            </a:r>
            <a:r>
              <a:rPr lang="en-IN" sz="4200"/>
              <a:t>(&amp;s);</a:t>
            </a:r>
          </a:p>
          <a:p>
            <a:pPr marL="0" indent="0" fontAlgn="base">
              <a:buNone/>
            </a:pPr>
            <a:r>
              <a:rPr lang="en-IN" sz="4200"/>
              <a:t>         j=0;</a:t>
            </a:r>
          </a:p>
          <a:p>
            <a:pPr marL="0" indent="0" fontAlgn="base">
              <a:buNone/>
            </a:pPr>
            <a:r>
              <a:rPr lang="en-IN" sz="4200" b="1"/>
              <a:t>         for</a:t>
            </a:r>
            <a:r>
              <a:rPr lang="en-IN" sz="4200"/>
              <a:t>(</a:t>
            </a:r>
            <a:r>
              <a:rPr lang="en-IN" sz="4200" err="1"/>
              <a:t>i</a:t>
            </a:r>
            <a:r>
              <a:rPr lang="en-IN" sz="4200"/>
              <a:t>=0;infix[</a:t>
            </a:r>
            <a:r>
              <a:rPr lang="en-IN" sz="4200" err="1"/>
              <a:t>i</a:t>
            </a:r>
            <a:r>
              <a:rPr lang="en-IN" sz="4200"/>
              <a:t>]!='\0';i++){</a:t>
            </a:r>
          </a:p>
          <a:p>
            <a:pPr marL="0" indent="0" fontAlgn="base">
              <a:buNone/>
            </a:pPr>
            <a:r>
              <a:rPr lang="en-IN" sz="4200"/>
              <a:t>	 token=infix[</a:t>
            </a:r>
            <a:r>
              <a:rPr lang="en-IN" sz="4200" err="1"/>
              <a:t>i</a:t>
            </a:r>
            <a:r>
              <a:rPr lang="en-IN" sz="4200"/>
              <a:t>];</a:t>
            </a:r>
          </a:p>
          <a:p>
            <a:pPr marL="0" indent="0" fontAlgn="base">
              <a:buNone/>
            </a:pPr>
            <a:r>
              <a:rPr lang="en-IN" sz="4200"/>
              <a:t>	 </a:t>
            </a:r>
            <a:r>
              <a:rPr lang="en-IN" sz="4200" b="1"/>
              <a:t>if</a:t>
            </a:r>
            <a:r>
              <a:rPr lang="en-IN" sz="4200"/>
              <a:t>(</a:t>
            </a:r>
            <a:r>
              <a:rPr lang="en-IN" sz="4200" err="1"/>
              <a:t>isalnum</a:t>
            </a:r>
            <a:r>
              <a:rPr lang="en-IN" sz="4200"/>
              <a:t>(token))                                </a:t>
            </a:r>
          </a:p>
          <a:p>
            <a:pPr marL="0" indent="0" fontAlgn="base">
              <a:buNone/>
            </a:pPr>
            <a:r>
              <a:rPr lang="en-IN" sz="4200"/>
              <a:t>	 postfix[</a:t>
            </a:r>
            <a:r>
              <a:rPr lang="en-IN" sz="4200" err="1"/>
              <a:t>j++</a:t>
            </a:r>
            <a:r>
              <a:rPr lang="en-IN" sz="4200"/>
              <a:t>]=token;</a:t>
            </a:r>
          </a:p>
          <a:p>
            <a:pPr marL="0" indent="0" fontAlgn="base">
              <a:buNone/>
            </a:pPr>
            <a:r>
              <a:rPr lang="en-IN" sz="4200"/>
              <a:t>	 </a:t>
            </a:r>
            <a:r>
              <a:rPr lang="en-IN" sz="4200" b="1"/>
              <a:t>else</a:t>
            </a:r>
            <a:endParaRPr lang="en-IN" sz="4200"/>
          </a:p>
          <a:p>
            <a:pPr marL="0" indent="0" fontAlgn="base">
              <a:buNone/>
            </a:pPr>
            <a:r>
              <a:rPr lang="en-IN" sz="4200" b="1"/>
              <a:t>	if</a:t>
            </a:r>
            <a:r>
              <a:rPr lang="en-IN" sz="4200"/>
              <a:t>(token=='(‘)</a:t>
            </a:r>
          </a:p>
          <a:p>
            <a:pPr marL="0" indent="0" fontAlgn="base">
              <a:buNone/>
            </a:pPr>
            <a:r>
              <a:rPr lang="en-IN" sz="4200"/>
              <a:t>	 push(&amp;s,'(‘);</a:t>
            </a:r>
          </a:p>
          <a:p>
            <a:pPr marL="0" indent="0" fontAlgn="base">
              <a:buNone/>
            </a:pPr>
            <a:r>
              <a:rPr lang="en-IN" sz="4200"/>
              <a:t>	 </a:t>
            </a:r>
            <a:r>
              <a:rPr lang="en-IN" sz="4200" b="1"/>
              <a:t>else</a:t>
            </a:r>
            <a:endParaRPr lang="en-IN" sz="4200"/>
          </a:p>
          <a:p>
            <a:pPr marL="0" indent="0" fontAlgn="base">
              <a:buNone/>
            </a:pPr>
            <a:r>
              <a:rPr lang="en-IN" sz="4200"/>
              <a:t>	 </a:t>
            </a:r>
            <a:r>
              <a:rPr lang="en-IN" sz="4200" b="1"/>
              <a:t>if</a:t>
            </a:r>
            <a:r>
              <a:rPr lang="en-IN" sz="4200"/>
              <a:t>(token==')’)</a:t>
            </a:r>
          </a:p>
          <a:p>
            <a:pPr marL="0" indent="0" fontAlgn="base">
              <a:buNone/>
            </a:pPr>
            <a:r>
              <a:rPr lang="en-IN" sz="4200"/>
              <a:t>	 </a:t>
            </a:r>
            <a:r>
              <a:rPr lang="en-IN" sz="4200" b="1"/>
              <a:t>while</a:t>
            </a:r>
            <a:r>
              <a:rPr lang="en-IN" sz="4200"/>
              <a:t>((x=pop(&amp;s))!='(‘)</a:t>
            </a:r>
          </a:p>
          <a:p>
            <a:pPr marL="0" indent="0" fontAlgn="base">
              <a:buNone/>
            </a:pPr>
            <a:r>
              <a:rPr lang="en-IN" sz="4200"/>
              <a:t>	 postfix[</a:t>
            </a:r>
            <a:r>
              <a:rPr lang="en-IN" sz="4200" err="1"/>
              <a:t>j++</a:t>
            </a:r>
            <a:r>
              <a:rPr lang="en-IN" sz="4200"/>
              <a:t>]=x;</a:t>
            </a:r>
          </a:p>
          <a:p>
            <a:pPr marL="0" indent="0" fontAlgn="base">
              <a:buNone/>
            </a:pPr>
            <a:r>
              <a:rPr lang="en-IN" sz="4200" b="1"/>
              <a:t>	else</a:t>
            </a:r>
            <a:r>
              <a:rPr lang="en-IN" sz="4200"/>
              <a:t> {</a:t>
            </a:r>
          </a:p>
          <a:p>
            <a:pPr marL="0" indent="0" fontAlgn="base">
              <a:buNone/>
            </a:pPr>
            <a:r>
              <a:rPr lang="en-IN" sz="4200"/>
              <a:t>	 </a:t>
            </a:r>
            <a:r>
              <a:rPr lang="en-IN" sz="4200" b="1"/>
              <a:t>while</a:t>
            </a:r>
            <a:r>
              <a:rPr lang="en-IN" sz="4200"/>
              <a:t>(precedence(token)&lt;=precedence(top(&amp;s))&amp;&amp;!empty(&amp;s)) {</a:t>
            </a:r>
          </a:p>
          <a:p>
            <a:pPr marL="0" indent="0" fontAlgn="base">
              <a:buNone/>
            </a:pPr>
            <a:r>
              <a:rPr lang="en-IN" sz="4200"/>
              <a:t>	 x=pop(&amp;s);</a:t>
            </a:r>
          </a:p>
          <a:p>
            <a:pPr marL="0" indent="0" fontAlgn="base">
              <a:buNone/>
            </a:pPr>
            <a:r>
              <a:rPr lang="en-IN" sz="4200"/>
              <a:t>	postfix[</a:t>
            </a:r>
            <a:r>
              <a:rPr lang="en-IN" sz="4200" err="1"/>
              <a:t>j++</a:t>
            </a:r>
            <a:r>
              <a:rPr lang="en-IN" sz="4200"/>
              <a:t>]=x; }</a:t>
            </a:r>
          </a:p>
          <a:p>
            <a:pPr marL="0" indent="0" fontAlgn="base">
              <a:buNone/>
            </a:pPr>
            <a:r>
              <a:rPr lang="en-IN" sz="4200"/>
              <a:t>		</a:t>
            </a:r>
            <a:endParaRPr lang="en-IN"/>
          </a:p>
        </p:txBody>
      </p:sp>
    </p:spTree>
    <p:extLst>
      <p:ext uri="{BB962C8B-B14F-4D97-AF65-F5344CB8AC3E}">
        <p14:creationId xmlns:p14="http://schemas.microsoft.com/office/powerpoint/2010/main" val="4100814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9EBC4-AE26-4490-BDF8-17EE40CB9A33}"/>
              </a:ext>
            </a:extLst>
          </p:cNvPr>
          <p:cNvSpPr>
            <a:spLocks noGrp="1"/>
          </p:cNvSpPr>
          <p:nvPr>
            <p:ph type="title"/>
          </p:nvPr>
        </p:nvSpPr>
        <p:spPr>
          <a:xfrm flipV="1">
            <a:off x="677334" y="563881"/>
            <a:ext cx="8596668" cy="45719"/>
          </a:xfrm>
        </p:spPr>
        <p:txBody>
          <a:bodyPr>
            <a:normAutofit fontScale="90000"/>
          </a:bodyPr>
          <a:lstStyle/>
          <a:p>
            <a:r>
              <a:rPr lang="en-IN"/>
              <a:t>  </a:t>
            </a:r>
          </a:p>
        </p:txBody>
      </p:sp>
      <p:sp>
        <p:nvSpPr>
          <p:cNvPr id="3" name="Content Placeholder 2">
            <a:extLst>
              <a:ext uri="{FF2B5EF4-FFF2-40B4-BE49-F238E27FC236}">
                <a16:creationId xmlns:a16="http://schemas.microsoft.com/office/drawing/2014/main" xmlns="" id="{5F4179BA-29C7-4DBF-A6D1-F3C6A5C92A19}"/>
              </a:ext>
            </a:extLst>
          </p:cNvPr>
          <p:cNvSpPr>
            <a:spLocks noGrp="1"/>
          </p:cNvSpPr>
          <p:nvPr>
            <p:ph sz="half" idx="1"/>
          </p:nvPr>
        </p:nvSpPr>
        <p:spPr>
          <a:xfrm>
            <a:off x="604906" y="0"/>
            <a:ext cx="4184035" cy="6482281"/>
          </a:xfrm>
        </p:spPr>
        <p:txBody>
          <a:bodyPr>
            <a:normAutofit fontScale="70000" lnSpcReduction="20000"/>
          </a:bodyPr>
          <a:lstStyle/>
          <a:p>
            <a:pPr marL="0" indent="0" fontAlgn="base">
              <a:buNone/>
            </a:pPr>
            <a:r>
              <a:rPr lang="en-IN" sz="2000"/>
              <a:t>push(&amp;</a:t>
            </a:r>
            <a:r>
              <a:rPr lang="en-IN" sz="2000" err="1"/>
              <a:t>s,token</a:t>
            </a:r>
            <a:r>
              <a:rPr lang="en-IN" sz="2000"/>
              <a:t>);}}</a:t>
            </a:r>
          </a:p>
          <a:p>
            <a:pPr marL="0" indent="0" fontAlgn="base">
              <a:buNone/>
            </a:pPr>
            <a:r>
              <a:rPr lang="en-IN" sz="2000" b="1"/>
              <a:t>	while</a:t>
            </a:r>
            <a:r>
              <a:rPr lang="en-IN" sz="2000"/>
              <a:t>(!empty(&amp;s)){</a:t>
            </a:r>
          </a:p>
          <a:p>
            <a:pPr marL="0" indent="0" fontAlgn="base">
              <a:buNone/>
            </a:pPr>
            <a:r>
              <a:rPr lang="en-IN" sz="2000"/>
              <a:t>	x=pop(&amp;s);</a:t>
            </a:r>
          </a:p>
          <a:p>
            <a:pPr marL="0" indent="0" fontAlgn="base">
              <a:buNone/>
            </a:pPr>
            <a:r>
              <a:rPr lang="en-IN" sz="2000"/>
              <a:t>	 postfix[</a:t>
            </a:r>
            <a:r>
              <a:rPr lang="en-IN" sz="2000" err="1"/>
              <a:t>j++</a:t>
            </a:r>
            <a:r>
              <a:rPr lang="en-IN" sz="2000"/>
              <a:t>]=x;}</a:t>
            </a:r>
          </a:p>
          <a:p>
            <a:pPr marL="0" indent="0" fontAlgn="base">
              <a:buNone/>
            </a:pPr>
            <a:r>
              <a:rPr lang="en-IN" sz="2000"/>
              <a:t>	postfix[j]='\0';}</a:t>
            </a:r>
          </a:p>
          <a:p>
            <a:pPr marL="0" indent="0" fontAlgn="base">
              <a:buNone/>
            </a:pPr>
            <a:r>
              <a:rPr lang="en-US" sz="2000" b="1"/>
              <a:t>int</a:t>
            </a:r>
            <a:r>
              <a:rPr lang="en-US" sz="2000"/>
              <a:t> precedence(</a:t>
            </a:r>
            <a:r>
              <a:rPr lang="en-US" sz="2000" b="1"/>
              <a:t>char</a:t>
            </a:r>
            <a:r>
              <a:rPr lang="en-US" sz="2000"/>
              <a:t> x){</a:t>
            </a:r>
          </a:p>
          <a:p>
            <a:pPr marL="0" indent="0" fontAlgn="base">
              <a:buNone/>
            </a:pPr>
            <a:r>
              <a:rPr lang="en-US" sz="2000" b="1"/>
              <a:t>    if</a:t>
            </a:r>
            <a:r>
              <a:rPr lang="en-US" sz="2000"/>
              <a:t>(x=='(')</a:t>
            </a:r>
          </a:p>
          <a:p>
            <a:pPr marL="0" indent="0" fontAlgn="base">
              <a:buNone/>
            </a:pPr>
            <a:r>
              <a:rPr lang="en-US" sz="2000"/>
              <a:t>        </a:t>
            </a:r>
            <a:r>
              <a:rPr lang="en-US" sz="2000" b="1"/>
              <a:t>return</a:t>
            </a:r>
            <a:r>
              <a:rPr lang="en-US" sz="2000"/>
              <a:t>(0);</a:t>
            </a:r>
          </a:p>
          <a:p>
            <a:pPr marL="0" indent="0" fontAlgn="base">
              <a:buNone/>
            </a:pPr>
            <a:r>
              <a:rPr lang="en-US" sz="2000"/>
              <a:t>    </a:t>
            </a:r>
            <a:r>
              <a:rPr lang="en-US" sz="2000" b="1"/>
              <a:t>if</a:t>
            </a:r>
            <a:r>
              <a:rPr lang="en-US" sz="2000"/>
              <a:t>(x=='+'||x=='-')</a:t>
            </a:r>
          </a:p>
          <a:p>
            <a:pPr marL="0" indent="0" fontAlgn="base">
              <a:buNone/>
            </a:pPr>
            <a:r>
              <a:rPr lang="en-US" sz="2000"/>
              <a:t>        </a:t>
            </a:r>
            <a:r>
              <a:rPr lang="en-US" sz="2000" b="1"/>
              <a:t>return</a:t>
            </a:r>
            <a:r>
              <a:rPr lang="en-US" sz="2000"/>
              <a:t>(1);</a:t>
            </a:r>
          </a:p>
          <a:p>
            <a:pPr marL="0" indent="0" fontAlgn="base">
              <a:buNone/>
            </a:pPr>
            <a:r>
              <a:rPr lang="en-US" sz="2000"/>
              <a:t>    </a:t>
            </a:r>
            <a:r>
              <a:rPr lang="en-US" sz="2000" b="1"/>
              <a:t>if</a:t>
            </a:r>
            <a:r>
              <a:rPr lang="en-US" sz="2000"/>
              <a:t>(x=='*'||x=='/'||x=='%')</a:t>
            </a:r>
          </a:p>
          <a:p>
            <a:pPr marL="0" indent="0" fontAlgn="base">
              <a:buNone/>
            </a:pPr>
            <a:r>
              <a:rPr lang="en-US" sz="2000"/>
              <a:t>        </a:t>
            </a:r>
            <a:r>
              <a:rPr lang="en-US" sz="2000" b="1"/>
              <a:t>return</a:t>
            </a:r>
            <a:r>
              <a:rPr lang="en-US" sz="2000"/>
              <a:t>(2); </a:t>
            </a:r>
          </a:p>
          <a:p>
            <a:pPr marL="0" indent="0" fontAlgn="base">
              <a:buNone/>
            </a:pPr>
            <a:r>
              <a:rPr lang="en-US" sz="2000"/>
              <a:t>    </a:t>
            </a:r>
            <a:r>
              <a:rPr lang="en-US" sz="2000" b="1"/>
              <a:t>return</a:t>
            </a:r>
            <a:r>
              <a:rPr lang="en-US" sz="2000"/>
              <a:t>(3);}</a:t>
            </a:r>
          </a:p>
          <a:p>
            <a:pPr marL="0" indent="0" fontAlgn="base">
              <a:buNone/>
            </a:pPr>
            <a:r>
              <a:rPr lang="en-US" sz="2000" b="1"/>
              <a:t>void</a:t>
            </a:r>
            <a:r>
              <a:rPr lang="en-US" sz="2000"/>
              <a:t> </a:t>
            </a:r>
            <a:r>
              <a:rPr lang="en-US" sz="2000" err="1"/>
              <a:t>init</a:t>
            </a:r>
            <a:r>
              <a:rPr lang="en-US" sz="2000"/>
              <a:t>(stack *s){</a:t>
            </a:r>
          </a:p>
          <a:p>
            <a:pPr marL="0" indent="0" fontAlgn="base">
              <a:buNone/>
            </a:pPr>
            <a:r>
              <a:rPr lang="en-US" sz="2000"/>
              <a:t>    s-&gt;top=-1;}</a:t>
            </a:r>
          </a:p>
          <a:p>
            <a:pPr marL="0" indent="0" fontAlgn="base">
              <a:buNone/>
            </a:pPr>
            <a:r>
              <a:rPr lang="en-US" sz="2000" b="1"/>
              <a:t>int</a:t>
            </a:r>
            <a:r>
              <a:rPr lang="en-US" sz="2000"/>
              <a:t> empty(stack *s){</a:t>
            </a:r>
          </a:p>
          <a:p>
            <a:pPr marL="0" indent="0" fontAlgn="base">
              <a:buNone/>
            </a:pPr>
            <a:r>
              <a:rPr lang="en-US" sz="2000"/>
              <a:t>    </a:t>
            </a:r>
            <a:r>
              <a:rPr lang="en-US" sz="2000" b="1"/>
              <a:t>if</a:t>
            </a:r>
            <a:r>
              <a:rPr lang="en-US" sz="2000"/>
              <a:t>(s-&gt;top==-1)</a:t>
            </a:r>
          </a:p>
          <a:p>
            <a:pPr marL="0" indent="0" fontAlgn="base">
              <a:buNone/>
            </a:pPr>
            <a:r>
              <a:rPr lang="en-US" sz="2000"/>
              <a:t>        </a:t>
            </a:r>
            <a:r>
              <a:rPr lang="en-US" sz="2000" b="1"/>
              <a:t>return</a:t>
            </a:r>
            <a:r>
              <a:rPr lang="en-US" sz="2000"/>
              <a:t>(1);</a:t>
            </a:r>
          </a:p>
          <a:p>
            <a:pPr marL="0" indent="0" fontAlgn="base">
              <a:buNone/>
            </a:pPr>
            <a:r>
              <a:rPr lang="en-US" sz="2000"/>
              <a:t>    </a:t>
            </a:r>
            <a:r>
              <a:rPr lang="en-US" sz="2000" b="1"/>
              <a:t>return</a:t>
            </a:r>
            <a:r>
              <a:rPr lang="en-US" sz="2000"/>
              <a:t>(0);}</a:t>
            </a:r>
          </a:p>
          <a:p>
            <a:pPr marL="0" indent="0" fontAlgn="base">
              <a:buNone/>
            </a:pPr>
            <a:endParaRPr lang="en-US"/>
          </a:p>
          <a:p>
            <a:pPr marL="0" indent="0" fontAlgn="base">
              <a:buNone/>
            </a:pPr>
            <a:endParaRPr lang="en-US"/>
          </a:p>
          <a:p>
            <a:pPr marL="0" indent="0" fontAlgn="base">
              <a:buNone/>
            </a:pPr>
            <a:r>
              <a:rPr lang="en-IN"/>
              <a:t> </a:t>
            </a:r>
          </a:p>
          <a:p>
            <a:pPr marL="0" indent="0">
              <a:buNone/>
            </a:pPr>
            <a:endParaRPr lang="en-IN"/>
          </a:p>
        </p:txBody>
      </p:sp>
      <p:sp>
        <p:nvSpPr>
          <p:cNvPr id="4" name="Content Placeholder 3">
            <a:extLst>
              <a:ext uri="{FF2B5EF4-FFF2-40B4-BE49-F238E27FC236}">
                <a16:creationId xmlns:a16="http://schemas.microsoft.com/office/drawing/2014/main" xmlns="" id="{3688177B-B27C-4157-BD24-1EF3ED88E27F}"/>
              </a:ext>
            </a:extLst>
          </p:cNvPr>
          <p:cNvSpPr>
            <a:spLocks noGrp="1"/>
          </p:cNvSpPr>
          <p:nvPr>
            <p:ph sz="half" idx="2"/>
          </p:nvPr>
        </p:nvSpPr>
        <p:spPr>
          <a:xfrm>
            <a:off x="5089970" y="1"/>
            <a:ext cx="4184034" cy="6041362"/>
          </a:xfrm>
        </p:spPr>
        <p:txBody>
          <a:bodyPr>
            <a:normAutofit fontScale="70000" lnSpcReduction="20000"/>
          </a:bodyPr>
          <a:lstStyle/>
          <a:p>
            <a:pPr marL="0" indent="0" fontAlgn="base">
              <a:buNone/>
            </a:pPr>
            <a:r>
              <a:rPr lang="en-US" b="1"/>
              <a:t>int</a:t>
            </a:r>
            <a:r>
              <a:rPr lang="en-US"/>
              <a:t> full(stack *s){</a:t>
            </a:r>
          </a:p>
          <a:p>
            <a:pPr marL="0" indent="0" fontAlgn="base">
              <a:buNone/>
            </a:pPr>
            <a:r>
              <a:rPr lang="en-US"/>
              <a:t>    </a:t>
            </a:r>
            <a:r>
              <a:rPr lang="en-US" b="1"/>
              <a:t>if</a:t>
            </a:r>
            <a:r>
              <a:rPr lang="en-US"/>
              <a:t>(s-&gt;top==MAX-1)</a:t>
            </a:r>
          </a:p>
          <a:p>
            <a:pPr marL="0" indent="0" fontAlgn="base">
              <a:buNone/>
            </a:pPr>
            <a:r>
              <a:rPr lang="en-US"/>
              <a:t>        </a:t>
            </a:r>
            <a:r>
              <a:rPr lang="en-US" b="1"/>
              <a:t>return</a:t>
            </a:r>
            <a:r>
              <a:rPr lang="en-US"/>
              <a:t>(1);</a:t>
            </a:r>
          </a:p>
          <a:p>
            <a:pPr marL="0" indent="0" fontAlgn="base">
              <a:buNone/>
            </a:pPr>
            <a:r>
              <a:rPr lang="en-US"/>
              <a:t>    </a:t>
            </a:r>
            <a:r>
              <a:rPr lang="en-US" b="1"/>
              <a:t>return</a:t>
            </a:r>
            <a:r>
              <a:rPr lang="en-US"/>
              <a:t>(0);}</a:t>
            </a:r>
          </a:p>
          <a:p>
            <a:pPr marL="0" indent="0" fontAlgn="base">
              <a:buNone/>
            </a:pPr>
            <a:r>
              <a:rPr lang="en-US" b="1"/>
              <a:t>void</a:t>
            </a:r>
            <a:r>
              <a:rPr lang="en-US"/>
              <a:t> push(stack *</a:t>
            </a:r>
            <a:r>
              <a:rPr lang="en-US" err="1"/>
              <a:t>s,</a:t>
            </a:r>
            <a:r>
              <a:rPr lang="en-US" b="1" err="1"/>
              <a:t>int</a:t>
            </a:r>
            <a:r>
              <a:rPr lang="en-US"/>
              <a:t> x){</a:t>
            </a:r>
          </a:p>
          <a:p>
            <a:pPr marL="0" indent="0" fontAlgn="base">
              <a:buNone/>
            </a:pPr>
            <a:r>
              <a:rPr lang="en-US"/>
              <a:t>    s-&gt;top=s-&gt;top+1;</a:t>
            </a:r>
          </a:p>
          <a:p>
            <a:pPr marL="0" indent="0" fontAlgn="base">
              <a:buNone/>
            </a:pPr>
            <a:r>
              <a:rPr lang="en-US"/>
              <a:t>    s-&gt;data[s-&gt;top]=x;}</a:t>
            </a:r>
          </a:p>
          <a:p>
            <a:pPr marL="0" indent="0" fontAlgn="base">
              <a:buNone/>
            </a:pPr>
            <a:r>
              <a:rPr lang="en-US" b="1"/>
              <a:t>int</a:t>
            </a:r>
            <a:r>
              <a:rPr lang="en-US"/>
              <a:t> pop(stack *s){</a:t>
            </a:r>
          </a:p>
          <a:p>
            <a:pPr marL="0" indent="0" fontAlgn="base">
              <a:buNone/>
            </a:pPr>
            <a:r>
              <a:rPr lang="en-US"/>
              <a:t>    </a:t>
            </a:r>
            <a:r>
              <a:rPr lang="en-US" b="1"/>
              <a:t>int</a:t>
            </a:r>
            <a:r>
              <a:rPr lang="en-US"/>
              <a:t> x;</a:t>
            </a:r>
          </a:p>
          <a:p>
            <a:pPr marL="0" indent="0" fontAlgn="base">
              <a:buNone/>
            </a:pPr>
            <a:r>
              <a:rPr lang="en-US"/>
              <a:t>    x=s-&gt;data[s-&gt;top];</a:t>
            </a:r>
          </a:p>
          <a:p>
            <a:pPr marL="0" indent="0" fontAlgn="base">
              <a:buNone/>
            </a:pPr>
            <a:r>
              <a:rPr lang="en-US"/>
              <a:t>    s-&gt;top=s-&gt;top-1;</a:t>
            </a:r>
          </a:p>
          <a:p>
            <a:pPr marL="0" indent="0" fontAlgn="base">
              <a:buNone/>
            </a:pPr>
            <a:r>
              <a:rPr lang="en-US"/>
              <a:t>    </a:t>
            </a:r>
            <a:r>
              <a:rPr lang="en-US" b="1"/>
              <a:t>return</a:t>
            </a:r>
            <a:r>
              <a:rPr lang="en-US"/>
              <a:t>(x);}</a:t>
            </a:r>
          </a:p>
          <a:p>
            <a:pPr marL="0" indent="0" fontAlgn="base">
              <a:buNone/>
            </a:pPr>
            <a:r>
              <a:rPr lang="en-US" b="1"/>
              <a:t>int</a:t>
            </a:r>
            <a:r>
              <a:rPr lang="en-US"/>
              <a:t> top(stack *p){</a:t>
            </a:r>
          </a:p>
          <a:p>
            <a:pPr marL="0" indent="0" fontAlgn="base">
              <a:buNone/>
            </a:pPr>
            <a:r>
              <a:rPr lang="en-US"/>
              <a:t>    </a:t>
            </a:r>
            <a:r>
              <a:rPr lang="en-US" b="1"/>
              <a:t>return</a:t>
            </a:r>
            <a:r>
              <a:rPr lang="en-US"/>
              <a:t> (p-&gt;data[p-&gt;top]);}</a:t>
            </a:r>
          </a:p>
          <a:p>
            <a:pPr marL="0" indent="0" fontAlgn="base">
              <a:buNone/>
            </a:pPr>
            <a:r>
              <a:rPr lang="en-IN" b="1"/>
              <a:t>void</a:t>
            </a:r>
            <a:r>
              <a:rPr lang="en-IN"/>
              <a:t> main(){</a:t>
            </a:r>
          </a:p>
          <a:p>
            <a:pPr marL="0" indent="0" fontAlgn="base">
              <a:buNone/>
            </a:pPr>
            <a:r>
              <a:rPr lang="en-IN"/>
              <a:t>    </a:t>
            </a:r>
            <a:r>
              <a:rPr lang="en-IN" b="1"/>
              <a:t>char</a:t>
            </a:r>
            <a:r>
              <a:rPr lang="en-IN"/>
              <a:t> infix[30],postfix[30];</a:t>
            </a:r>
          </a:p>
          <a:p>
            <a:pPr marL="0" indent="0" fontAlgn="base">
              <a:buNone/>
            </a:pPr>
            <a:r>
              <a:rPr lang="en-IN"/>
              <a:t>    </a:t>
            </a:r>
            <a:r>
              <a:rPr lang="en-IN" b="1" err="1"/>
              <a:t>printf</a:t>
            </a:r>
            <a:r>
              <a:rPr lang="en-IN"/>
              <a:t>("Enter an infix expression(</a:t>
            </a:r>
            <a:r>
              <a:rPr lang="en-IN" err="1"/>
              <a:t>eg</a:t>
            </a:r>
            <a:r>
              <a:rPr lang="en-IN"/>
              <a:t>: 5+2*4): ");</a:t>
            </a:r>
          </a:p>
          <a:p>
            <a:pPr marL="0" indent="0" fontAlgn="base">
              <a:buNone/>
            </a:pPr>
            <a:r>
              <a:rPr lang="en-IN"/>
              <a:t>    gets(infix);</a:t>
            </a:r>
          </a:p>
          <a:p>
            <a:pPr marL="0" indent="0" fontAlgn="base">
              <a:buNone/>
            </a:pPr>
            <a:r>
              <a:rPr lang="en-IN"/>
              <a:t>    </a:t>
            </a:r>
            <a:r>
              <a:rPr lang="en-IN" err="1"/>
              <a:t>infix_to_postfix</a:t>
            </a:r>
            <a:r>
              <a:rPr lang="en-IN"/>
              <a:t>(</a:t>
            </a:r>
            <a:r>
              <a:rPr lang="en-IN" err="1"/>
              <a:t>infix,postfix</a:t>
            </a:r>
            <a:r>
              <a:rPr lang="en-IN"/>
              <a:t>);</a:t>
            </a:r>
          </a:p>
          <a:p>
            <a:pPr marL="0" indent="0" fontAlgn="base">
              <a:buNone/>
            </a:pPr>
            <a:r>
              <a:rPr lang="en-IN"/>
              <a:t>    </a:t>
            </a:r>
            <a:r>
              <a:rPr lang="en-IN" b="1" err="1"/>
              <a:t>printf</a:t>
            </a:r>
            <a:r>
              <a:rPr lang="en-IN"/>
              <a:t>("\</a:t>
            </a:r>
            <a:r>
              <a:rPr lang="en-IN" err="1"/>
              <a:t>nPostfix</a:t>
            </a:r>
            <a:r>
              <a:rPr lang="en-IN"/>
              <a:t> expression: %</a:t>
            </a:r>
            <a:r>
              <a:rPr lang="en-IN" err="1"/>
              <a:t>s",postfix</a:t>
            </a:r>
            <a:r>
              <a:rPr lang="en-IN"/>
              <a:t>);}</a:t>
            </a:r>
          </a:p>
          <a:p>
            <a:pPr marL="0" indent="0">
              <a:buNone/>
            </a:pPr>
            <a:endParaRPr lang="en-IN"/>
          </a:p>
        </p:txBody>
      </p:sp>
    </p:spTree>
    <p:extLst>
      <p:ext uri="{BB962C8B-B14F-4D97-AF65-F5344CB8AC3E}">
        <p14:creationId xmlns:p14="http://schemas.microsoft.com/office/powerpoint/2010/main" val="3592858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EB6DE-F2B5-41A6-9F91-B0DAF3EF92E4}"/>
              </a:ext>
            </a:extLst>
          </p:cNvPr>
          <p:cNvSpPr>
            <a:spLocks noGrp="1"/>
          </p:cNvSpPr>
          <p:nvPr>
            <p:ph type="title"/>
          </p:nvPr>
        </p:nvSpPr>
        <p:spPr>
          <a:xfrm>
            <a:off x="677334" y="135147"/>
            <a:ext cx="8596668" cy="630687"/>
          </a:xfrm>
        </p:spPr>
        <p:txBody>
          <a:bodyPr>
            <a:normAutofit fontScale="90000"/>
          </a:bodyPr>
          <a:lstStyle/>
          <a:p>
            <a:r>
              <a:rPr lang="en-US"/>
              <a:t>Algorithm for infix to prefix</a:t>
            </a:r>
          </a:p>
        </p:txBody>
      </p:sp>
      <p:sp>
        <p:nvSpPr>
          <p:cNvPr id="3" name="Content Placeholder 2">
            <a:extLst>
              <a:ext uri="{FF2B5EF4-FFF2-40B4-BE49-F238E27FC236}">
                <a16:creationId xmlns:a16="http://schemas.microsoft.com/office/drawing/2014/main" xmlns="" id="{8D0EDD12-1B80-427E-8987-4F5DDE58F59F}"/>
              </a:ext>
            </a:extLst>
          </p:cNvPr>
          <p:cNvSpPr>
            <a:spLocks noGrp="1"/>
          </p:cNvSpPr>
          <p:nvPr>
            <p:ph idx="1"/>
          </p:nvPr>
        </p:nvSpPr>
        <p:spPr>
          <a:xfrm>
            <a:off x="677334" y="952891"/>
            <a:ext cx="8596668" cy="2471792"/>
          </a:xfrm>
        </p:spPr>
        <p:txBody>
          <a:bodyPr vert="horz" lIns="91440" tIns="45720" rIns="91440" bIns="45720" rtlCol="0" anchor="t">
            <a:normAutofit/>
          </a:bodyPr>
          <a:lstStyle/>
          <a:p>
            <a:pPr marL="0" indent="0">
              <a:buNone/>
            </a:pPr>
            <a:r>
              <a:rPr lang="en-US"/>
              <a:t>1. </a:t>
            </a:r>
            <a:r>
              <a:rPr lang="en-US">
                <a:ea typeface="+mn-lt"/>
                <a:cs typeface="+mn-lt"/>
              </a:rPr>
              <a:t>Reverse the infix expression. Note while reversing each ‘(‘ will become ‘)’ and each ‘)’ becomes ‘(‘.</a:t>
            </a:r>
          </a:p>
          <a:p>
            <a:pPr marL="0" indent="0">
              <a:buNone/>
            </a:pPr>
            <a:endParaRPr lang="en-US"/>
          </a:p>
          <a:p>
            <a:pPr marL="0" indent="0">
              <a:buNone/>
            </a:pPr>
            <a:r>
              <a:rPr lang="en-US"/>
              <a:t>2.</a:t>
            </a:r>
            <a:r>
              <a:rPr lang="en-US">
                <a:ea typeface="+mn-lt"/>
                <a:cs typeface="+mn-lt"/>
              </a:rPr>
              <a:t> Obtain the postfix expression of the modified expression.</a:t>
            </a:r>
          </a:p>
          <a:p>
            <a:pPr marL="0" indent="0">
              <a:buNone/>
            </a:pPr>
            <a:endParaRPr lang="en-US"/>
          </a:p>
          <a:p>
            <a:pPr marL="0" indent="0">
              <a:buNone/>
            </a:pPr>
            <a:r>
              <a:rPr lang="en-US"/>
              <a:t>3. </a:t>
            </a:r>
            <a:r>
              <a:rPr lang="en-US">
                <a:ea typeface="+mn-lt"/>
                <a:cs typeface="+mn-lt"/>
              </a:rPr>
              <a:t>Reverse the postfix expression which gives the prefix of the original equation.</a:t>
            </a:r>
            <a:endParaRPr lang="en-US"/>
          </a:p>
        </p:txBody>
      </p:sp>
    </p:spTree>
    <p:extLst>
      <p:ext uri="{BB962C8B-B14F-4D97-AF65-F5344CB8AC3E}">
        <p14:creationId xmlns:p14="http://schemas.microsoft.com/office/powerpoint/2010/main" val="644996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C407A3-544A-4F46-940D-46A6CE0F4F47}"/>
              </a:ext>
            </a:extLst>
          </p:cNvPr>
          <p:cNvSpPr>
            <a:spLocks noGrp="1"/>
          </p:cNvSpPr>
          <p:nvPr>
            <p:ph type="title"/>
          </p:nvPr>
        </p:nvSpPr>
        <p:spPr>
          <a:xfrm>
            <a:off x="677334" y="336430"/>
            <a:ext cx="8596668" cy="501290"/>
          </a:xfrm>
        </p:spPr>
        <p:txBody>
          <a:bodyPr>
            <a:normAutofit fontScale="90000"/>
          </a:bodyPr>
          <a:lstStyle/>
          <a:p>
            <a:pPr algn="ctr"/>
            <a:r>
              <a:rPr lang="en-US"/>
              <a:t>Problems</a:t>
            </a:r>
          </a:p>
        </p:txBody>
      </p:sp>
      <p:sp>
        <p:nvSpPr>
          <p:cNvPr id="3" name="Content Placeholder 2">
            <a:extLst>
              <a:ext uri="{FF2B5EF4-FFF2-40B4-BE49-F238E27FC236}">
                <a16:creationId xmlns:a16="http://schemas.microsoft.com/office/drawing/2014/main" xmlns="" id="{97A559CE-91FE-458D-BB25-AEB7A5918A7B}"/>
              </a:ext>
            </a:extLst>
          </p:cNvPr>
          <p:cNvSpPr>
            <a:spLocks noGrp="1"/>
          </p:cNvSpPr>
          <p:nvPr>
            <p:ph idx="1"/>
          </p:nvPr>
        </p:nvSpPr>
        <p:spPr>
          <a:xfrm>
            <a:off x="677334" y="1355457"/>
            <a:ext cx="8596668" cy="4685905"/>
          </a:xfrm>
        </p:spPr>
        <p:txBody>
          <a:bodyPr vert="horz" lIns="91440" tIns="45720" rIns="91440" bIns="45720" rtlCol="0" anchor="t">
            <a:normAutofit/>
          </a:bodyPr>
          <a:lstStyle/>
          <a:p>
            <a:pPr marL="0" indent="0">
              <a:buNone/>
            </a:pPr>
            <a:r>
              <a:rPr lang="en-US"/>
              <a:t>1. Convert the following from infix to prefix</a:t>
            </a:r>
          </a:p>
          <a:p>
            <a:pPr marL="0" indent="0">
              <a:buNone/>
            </a:pPr>
            <a:r>
              <a:rPr lang="en-US"/>
              <a:t>    A) (A + B) * (C + D)                           </a:t>
            </a:r>
            <a:endParaRPr lang="en-US">
              <a:ea typeface="+mn-lt"/>
              <a:cs typeface="+mn-lt"/>
            </a:endParaRPr>
          </a:p>
          <a:p>
            <a:pPr marL="0" indent="0">
              <a:buNone/>
            </a:pPr>
            <a:r>
              <a:rPr lang="en-US"/>
              <a:t>    B) </a:t>
            </a:r>
            <a:r>
              <a:rPr lang="en-US">
                <a:ea typeface="+mn-lt"/>
                <a:cs typeface="+mn-lt"/>
              </a:rPr>
              <a:t> A +(B *C -(D/E^F) * G)                 </a:t>
            </a:r>
            <a:endParaRPr lang="en-US"/>
          </a:p>
          <a:p>
            <a:pPr marL="0" indent="0">
              <a:buNone/>
            </a:pPr>
            <a:endParaRPr lang="en-US">
              <a:ea typeface="+mn-lt"/>
              <a:cs typeface="+mn-lt"/>
            </a:endParaRPr>
          </a:p>
          <a:p>
            <a:pPr marL="0" indent="0">
              <a:buNone/>
            </a:pPr>
            <a:r>
              <a:rPr lang="en-US"/>
              <a:t>2. convert the following infix to postfix</a:t>
            </a:r>
          </a:p>
          <a:p>
            <a:pPr marL="0" indent="0">
              <a:buNone/>
            </a:pPr>
            <a:r>
              <a:rPr lang="en-US"/>
              <a:t>    A)</a:t>
            </a:r>
            <a:r>
              <a:rPr lang="en-US">
                <a:latin typeface="Trebuchet MS"/>
              </a:rPr>
              <a:t> </a:t>
            </a:r>
            <a:r>
              <a:rPr lang="en-US" err="1">
                <a:latin typeface="Consolas"/>
              </a:rPr>
              <a:t>a+b</a:t>
            </a:r>
            <a:r>
              <a:rPr lang="en-US">
                <a:latin typeface="Consolas"/>
              </a:rPr>
              <a:t>*c+(d*e)                  </a:t>
            </a:r>
            <a:endParaRPr lang="en-US"/>
          </a:p>
          <a:p>
            <a:pPr marL="0" indent="0">
              <a:buNone/>
            </a:pPr>
            <a:r>
              <a:rPr lang="en-US"/>
              <a:t>    B)</a:t>
            </a:r>
            <a:r>
              <a:rPr lang="en-US">
                <a:latin typeface="Trebuchet MS"/>
              </a:rPr>
              <a:t> </a:t>
            </a:r>
            <a:r>
              <a:rPr lang="en-US">
                <a:latin typeface="Consolas"/>
              </a:rPr>
              <a:t>a/</a:t>
            </a:r>
            <a:r>
              <a:rPr lang="en-US" err="1">
                <a:latin typeface="Consolas"/>
              </a:rPr>
              <a:t>b^c-d</a:t>
            </a:r>
            <a:r>
              <a:rPr lang="en-US">
                <a:latin typeface="Consolas"/>
              </a:rPr>
              <a:t>                      </a:t>
            </a:r>
            <a:r>
              <a:rPr lang="en-US">
                <a:ea typeface="+mn-lt"/>
                <a:cs typeface="+mn-lt"/>
              </a:rPr>
              <a:t>                       </a:t>
            </a:r>
            <a:endParaRPr lang="en-US"/>
          </a:p>
          <a:p>
            <a:pPr marL="0" indent="0">
              <a:buNone/>
            </a:pPr>
            <a:r>
              <a:rPr lang="en-US">
                <a:ea typeface="+mn-lt"/>
                <a:cs typeface="+mn-lt"/>
              </a:rPr>
              <a:t>   </a:t>
            </a:r>
          </a:p>
          <a:p>
            <a:pPr marL="0" indent="0">
              <a:buNone/>
            </a:pPr>
            <a:r>
              <a:rPr lang="en-US">
                <a:ea typeface="+mn-lt"/>
                <a:cs typeface="+mn-lt"/>
              </a:rPr>
              <a:t>3. Convert the following prefix to postfix</a:t>
            </a:r>
            <a:endParaRPr lang="en-US"/>
          </a:p>
          <a:p>
            <a:pPr marL="0" indent="0">
              <a:buNone/>
            </a:pPr>
            <a:r>
              <a:rPr lang="en-US">
                <a:ea typeface="+mn-lt"/>
                <a:cs typeface="+mn-lt"/>
              </a:rPr>
              <a:t>    A) * + A B + C D                                   </a:t>
            </a:r>
          </a:p>
          <a:p>
            <a:pPr marL="0" indent="0">
              <a:buNone/>
            </a:pPr>
            <a:r>
              <a:rPr lang="en-US">
                <a:ea typeface="+mn-lt"/>
                <a:cs typeface="+mn-lt"/>
              </a:rPr>
              <a:t>    B) + + + A B C D                                  </a:t>
            </a:r>
          </a:p>
          <a:p>
            <a:pPr marL="0" indent="0">
              <a:buNone/>
            </a:pPr>
            <a:endParaRPr lang="en-US">
              <a:ea typeface="+mn-lt"/>
              <a:cs typeface="+mn-lt"/>
            </a:endParaRPr>
          </a:p>
          <a:p>
            <a:pPr marL="0" indent="0">
              <a:buNone/>
            </a:pPr>
            <a:endParaRPr lang="en-US">
              <a:ea typeface="+mn-lt"/>
              <a:cs typeface="+mn-lt"/>
            </a:endParaRPr>
          </a:p>
        </p:txBody>
      </p:sp>
      <p:sp>
        <p:nvSpPr>
          <p:cNvPr id="5" name="TextBox 4">
            <a:extLst>
              <a:ext uri="{FF2B5EF4-FFF2-40B4-BE49-F238E27FC236}">
                <a16:creationId xmlns:a16="http://schemas.microsoft.com/office/drawing/2014/main" xmlns="" id="{26917EAD-ADE0-4D26-BE49-F0A329CD70CD}"/>
              </a:ext>
            </a:extLst>
          </p:cNvPr>
          <p:cNvSpPr txBox="1"/>
          <p:nvPr/>
        </p:nvSpPr>
        <p:spPr>
          <a:xfrm>
            <a:off x="5154822" y="177614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answer: </a:t>
            </a:r>
            <a:r>
              <a:rPr lang="en-US">
                <a:ea typeface="+mn-lt"/>
                <a:cs typeface="+mn-lt"/>
              </a:rPr>
              <a:t>+ + A * B C D</a:t>
            </a:r>
          </a:p>
          <a:p>
            <a:r>
              <a:rPr lang="en-US">
                <a:ea typeface="+mn-lt"/>
                <a:cs typeface="+mn-lt"/>
              </a:rPr>
              <a:t>answer: +A-*BC*/D^EFG</a:t>
            </a:r>
            <a:endParaRPr lang="en-US"/>
          </a:p>
        </p:txBody>
      </p:sp>
      <p:sp>
        <p:nvSpPr>
          <p:cNvPr id="6" name="TextBox 5">
            <a:extLst>
              <a:ext uri="{FF2B5EF4-FFF2-40B4-BE49-F238E27FC236}">
                <a16:creationId xmlns:a16="http://schemas.microsoft.com/office/drawing/2014/main" xmlns="" id="{7908CA2D-1C19-4009-A82F-75AE26CF4FE6}"/>
              </a:ext>
            </a:extLst>
          </p:cNvPr>
          <p:cNvSpPr txBox="1"/>
          <p:nvPr/>
        </p:nvSpPr>
        <p:spPr>
          <a:xfrm>
            <a:off x="5153924" y="342864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answer: </a:t>
            </a:r>
            <a:r>
              <a:rPr lang="en-US" err="1"/>
              <a:t>abc</a:t>
            </a:r>
            <a:r>
              <a:rPr lang="en-US"/>
              <a:t>*+de*+</a:t>
            </a:r>
          </a:p>
          <a:p>
            <a:r>
              <a:rPr lang="en-US">
                <a:latin typeface="Consolas"/>
              </a:rPr>
              <a:t>answer: </a:t>
            </a:r>
            <a:r>
              <a:rPr lang="en-US"/>
              <a:t> </a:t>
            </a:r>
            <a:r>
              <a:rPr lang="en-US" err="1"/>
              <a:t>abc</a:t>
            </a:r>
            <a:r>
              <a:rPr lang="en-US"/>
              <a:t>^/d-</a:t>
            </a:r>
          </a:p>
        </p:txBody>
      </p:sp>
      <p:sp>
        <p:nvSpPr>
          <p:cNvPr id="7" name="TextBox 6">
            <a:extLst>
              <a:ext uri="{FF2B5EF4-FFF2-40B4-BE49-F238E27FC236}">
                <a16:creationId xmlns:a16="http://schemas.microsoft.com/office/drawing/2014/main" xmlns="" id="{376B2B41-A522-46D9-B557-65EF70E4F886}"/>
              </a:ext>
            </a:extLst>
          </p:cNvPr>
          <p:cNvSpPr txBox="1"/>
          <p:nvPr/>
        </p:nvSpPr>
        <p:spPr>
          <a:xfrm>
            <a:off x="5155721" y="515572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answer: A B + C D + *</a:t>
            </a:r>
          </a:p>
          <a:p>
            <a:r>
              <a:rPr lang="en-US">
                <a:ea typeface="+mn-lt"/>
                <a:cs typeface="+mn-lt"/>
              </a:rPr>
              <a:t>answer: A B + C + D +</a:t>
            </a:r>
            <a:endParaRPr lang="en-US"/>
          </a:p>
        </p:txBody>
      </p:sp>
    </p:spTree>
    <p:extLst>
      <p:ext uri="{BB962C8B-B14F-4D97-AF65-F5344CB8AC3E}">
        <p14:creationId xmlns:p14="http://schemas.microsoft.com/office/powerpoint/2010/main" val="318002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259B-A8F7-42DD-BEDE-9F3874C8CF67}"/>
              </a:ext>
            </a:extLst>
          </p:cNvPr>
          <p:cNvSpPr>
            <a:spLocks noGrp="1"/>
          </p:cNvSpPr>
          <p:nvPr>
            <p:ph type="title" idx="4294967295"/>
          </p:nvPr>
        </p:nvSpPr>
        <p:spPr>
          <a:xfrm>
            <a:off x="677863" y="163513"/>
            <a:ext cx="8596312" cy="646112"/>
          </a:xfrm>
        </p:spPr>
        <p:txBody>
          <a:bodyPr/>
          <a:lstStyle/>
          <a:p>
            <a:pPr algn="ctr"/>
            <a:r>
              <a:rPr lang="en-US"/>
              <a:t>Tower of </a:t>
            </a:r>
            <a:r>
              <a:rPr lang="en"/>
              <a:t>Hanoi</a:t>
            </a:r>
            <a:endParaRPr lang="en-US"/>
          </a:p>
          <a:p>
            <a:pPr algn="ctr"/>
            <a:endParaRPr lang="en-US"/>
          </a:p>
        </p:txBody>
      </p:sp>
      <p:sp>
        <p:nvSpPr>
          <p:cNvPr id="3" name="Content Placeholder 2">
            <a:extLst>
              <a:ext uri="{FF2B5EF4-FFF2-40B4-BE49-F238E27FC236}">
                <a16:creationId xmlns:a16="http://schemas.microsoft.com/office/drawing/2014/main" xmlns="" id="{65BB71C9-9598-4D30-8E68-383E8AC6E60D}"/>
              </a:ext>
            </a:extLst>
          </p:cNvPr>
          <p:cNvSpPr>
            <a:spLocks noGrp="1"/>
          </p:cNvSpPr>
          <p:nvPr>
            <p:ph idx="1"/>
          </p:nvPr>
        </p:nvSpPr>
        <p:spPr>
          <a:xfrm>
            <a:off x="677334" y="1082288"/>
            <a:ext cx="9114252" cy="4959074"/>
          </a:xfrm>
        </p:spPr>
        <p:txBody>
          <a:bodyPr vert="horz" lIns="91440" tIns="45720" rIns="91440" bIns="45720" rtlCol="0" anchor="t">
            <a:normAutofit/>
          </a:bodyPr>
          <a:lstStyle/>
          <a:p>
            <a:pPr marL="285750" indent="-285750">
              <a:buFont typeface="Wingdings" charset="2"/>
              <a:buChar char="Ø"/>
            </a:pPr>
            <a:r>
              <a:rPr lang="en-US"/>
              <a:t>The </a:t>
            </a:r>
            <a:r>
              <a:rPr lang="en-US" b="1"/>
              <a:t>Tower of hanoi</a:t>
            </a:r>
            <a:r>
              <a:rPr lang="en-US"/>
              <a:t> </a:t>
            </a:r>
            <a:r>
              <a:rPr lang="en-US">
                <a:ea typeface="+mn-lt"/>
                <a:cs typeface="+mn-lt"/>
              </a:rPr>
              <a:t>also called the </a:t>
            </a:r>
            <a:r>
              <a:rPr lang="en-US" b="1">
                <a:ea typeface="+mn-lt"/>
                <a:cs typeface="+mn-lt"/>
              </a:rPr>
              <a:t>Tower of Brahma</a:t>
            </a:r>
            <a:r>
              <a:rPr lang="en-US">
                <a:ea typeface="+mn-lt"/>
                <a:cs typeface="+mn-lt"/>
              </a:rPr>
              <a:t> or </a:t>
            </a:r>
            <a:r>
              <a:rPr lang="en-US" b="1">
                <a:ea typeface="+mn-lt"/>
                <a:cs typeface="+mn-lt"/>
              </a:rPr>
              <a:t>Lucas' Tower</a:t>
            </a:r>
          </a:p>
          <a:p>
            <a:pPr marL="285750" indent="-285750">
              <a:buFont typeface="Wingdings" charset="2"/>
              <a:buChar char="Ø"/>
            </a:pPr>
            <a:r>
              <a:rPr lang="en-US"/>
              <a:t>It is a mathematical puzzle which consists of three rods and number of different size/weighted disks.</a:t>
            </a:r>
          </a:p>
          <a:p>
            <a:pPr marL="0" indent="0">
              <a:buNone/>
            </a:pPr>
            <a:r>
              <a:rPr lang="en-US"/>
              <a:t>               </a:t>
            </a:r>
            <a:r>
              <a:rPr lang="en-US" b="1"/>
              <a:t>Initial condition</a:t>
            </a:r>
            <a:r>
              <a:rPr lang="en-US"/>
              <a:t> : </a:t>
            </a:r>
            <a:r>
              <a:rPr lang="en-US">
                <a:ea typeface="+mn-lt"/>
                <a:cs typeface="+mn-lt"/>
              </a:rPr>
              <a:t>The puzzle starts with the disks in a neat stack in ascending order of size on one rod, the smallest at the top, thus making a conical shape.</a:t>
            </a:r>
          </a:p>
          <a:p>
            <a:pPr marL="0" indent="0">
              <a:buNone/>
            </a:pPr>
            <a:r>
              <a:rPr lang="en-US"/>
              <a:t>               </a:t>
            </a:r>
            <a:r>
              <a:rPr lang="en-US" b="1"/>
              <a:t>Objective : </a:t>
            </a:r>
            <a:r>
              <a:rPr lang="en-US">
                <a:ea typeface="+mn-lt"/>
                <a:cs typeface="+mn-lt"/>
              </a:rPr>
              <a:t>The objective of the puzzle is to move the entire stack to another rod, using the third rod and following the rules.</a:t>
            </a:r>
            <a:endParaRPr lang="en-US" b="1"/>
          </a:p>
          <a:p>
            <a:pPr marL="0" indent="0">
              <a:buNone/>
            </a:pPr>
            <a:r>
              <a:rPr lang="en-US" b="1"/>
              <a:t>Rules :</a:t>
            </a:r>
            <a:r>
              <a:rPr lang="en-US"/>
              <a:t>  </a:t>
            </a:r>
            <a:endParaRPr lang="en-US" b="1">
              <a:ea typeface="+mn-lt"/>
              <a:cs typeface="+mn-lt"/>
            </a:endParaRPr>
          </a:p>
          <a:p>
            <a:pPr marL="0" indent="0">
              <a:buNone/>
            </a:pPr>
            <a:r>
              <a:rPr lang="en-US">
                <a:ea typeface="+mn-lt"/>
                <a:cs typeface="+mn-lt"/>
              </a:rPr>
              <a:t>       1.Only one disk can be moved at a time.</a:t>
            </a:r>
          </a:p>
          <a:p>
            <a:pPr marL="0" indent="0">
              <a:buNone/>
            </a:pPr>
            <a:r>
              <a:rPr lang="en-US"/>
              <a:t>       2.</a:t>
            </a:r>
            <a:r>
              <a:rPr lang="en-US">
                <a:ea typeface="+mn-lt"/>
                <a:cs typeface="+mn-lt"/>
              </a:rPr>
              <a:t>Each move consists of taking the upper disk from one of the stacks and placing it on top of another stack or on an empty rod.</a:t>
            </a:r>
          </a:p>
          <a:p>
            <a:pPr marL="0" indent="0">
              <a:buNone/>
            </a:pPr>
            <a:r>
              <a:rPr lang="en-US"/>
              <a:t>       3.</a:t>
            </a:r>
            <a:r>
              <a:rPr lang="en-US">
                <a:ea typeface="+mn-lt"/>
                <a:cs typeface="+mn-lt"/>
              </a:rPr>
              <a:t>No larger disk may be placed on top of a smaller disk.</a:t>
            </a:r>
            <a:endParaRPr lang="en-US"/>
          </a:p>
        </p:txBody>
      </p:sp>
    </p:spTree>
    <p:extLst>
      <p:ext uri="{BB962C8B-B14F-4D97-AF65-F5344CB8AC3E}">
        <p14:creationId xmlns:p14="http://schemas.microsoft.com/office/powerpoint/2010/main" val="1448480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1425</TotalTime>
  <Words>925</Words>
  <Application>Microsoft Office PowerPoint</Application>
  <PresentationFormat>Widescreen</PresentationFormat>
  <Paragraphs>375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Trebuchet MS</vt:lpstr>
      <vt:lpstr>Wingdings</vt:lpstr>
      <vt:lpstr>Wingdings 3</vt:lpstr>
      <vt:lpstr>Facet</vt:lpstr>
      <vt:lpstr>Infix-prefix-postfix</vt:lpstr>
      <vt:lpstr>PowerPoint Presentation</vt:lpstr>
      <vt:lpstr>Algorithm for infix to postfix</vt:lpstr>
      <vt:lpstr>Problems</vt:lpstr>
      <vt:lpstr>Code for infix to postfix</vt:lpstr>
      <vt:lpstr>  </vt:lpstr>
      <vt:lpstr>Algorithm for infix to prefix</vt:lpstr>
      <vt:lpstr>Problems</vt:lpstr>
      <vt:lpstr>Tower of Hanoi </vt:lpstr>
      <vt:lpstr>PowerPoint Presentation</vt:lpstr>
      <vt:lpstr>Algorithm </vt:lpstr>
      <vt:lpstr>PowerPoint Presentation</vt:lpstr>
      <vt:lpstr>Reverse a string </vt:lpstr>
      <vt:lpstr>Sorting an array using stack</vt:lpstr>
      <vt:lpstr>Practice Problems </vt:lpstr>
      <vt:lpstr>PowerPoint Presentation</vt:lpstr>
      <vt:lpstr>PowerPoint Presentation</vt:lpstr>
      <vt:lpstr>Question 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naidu kunapareddy</dc:creator>
  <cp:lastModifiedBy>Sanjay Singh</cp:lastModifiedBy>
  <cp:revision>244</cp:revision>
  <dcterms:created xsi:type="dcterms:W3CDTF">2019-10-06T07:26:53Z</dcterms:created>
  <dcterms:modified xsi:type="dcterms:W3CDTF">2020-01-28T01:01:02Z</dcterms:modified>
</cp:coreProperties>
</file>