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prnPr/>
  <p:clrMru>
    <a:srgbClr val="556600"/>
    <a:srgbClr val="663D00"/>
    <a:srgbClr val="777777"/>
    <a:srgbClr val="186600"/>
    <a:srgbClr val="003166"/>
    <a:srgbClr val="006661"/>
    <a:srgbClr val="969696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EC6EDE-6ED6-4067-9B53-B60A455378E0}" type="datetime1">
              <a:rPr lang="en-US"/>
              <a:pPr>
                <a:defRPr/>
              </a:pPr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5C5C611-3D05-4E53-818D-035ACD662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C961A9-61F3-4B7F-A8B3-4237294FB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533400" y="3733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>
              <a:latin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6DB39-4424-4618-83D9-B33ADA866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956A2-74F9-4941-99F3-C5DEF885E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C20C0-2140-4E08-82DE-239079364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88123-7E7A-4BEC-91B4-7AB328941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45633-4980-4694-8DAD-89791B5E8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FCACC-98FF-484F-BDF8-82336A35C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84AFD-32E7-4B41-B69D-237A3EC0C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14622-0072-4661-BA2B-7D4D41D79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CF893-059E-4187-AA03-7C75A48C0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A5BB-081C-41CD-9E0E-A7713CB02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52CE5-9FF4-4F2F-98F6-8FFEB6910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Fagan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Memory Allocation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44B5D940-D4B3-4D8A-82D8-6E24E85B2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charset="0"/>
          <a:ea typeface="Arial" charset="0"/>
          <a:cs typeface="Arial" charset="0"/>
        </a:defRPr>
      </a:lvl9pPr>
    </p:titleStyle>
    <p:bodyStyle>
      <a:lvl1pPr marL="174625" indent="-174625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8175" indent="-290513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w"/>
        <a:defRPr sz="2000" b="1">
          <a:solidFill>
            <a:schemeClr val="accent2"/>
          </a:solidFill>
          <a:latin typeface="+mn-lt"/>
          <a:ea typeface="+mn-ea"/>
          <a:cs typeface="+mn-cs"/>
        </a:defRPr>
      </a:lvl2pPr>
      <a:lvl3pPr marL="1033463" indent="-280988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hlink"/>
          </a:solidFill>
          <a:latin typeface="+mn-lt"/>
          <a:ea typeface="+mn-ea"/>
          <a:cs typeface="+mn-cs"/>
        </a:defRPr>
      </a:lvl3pPr>
      <a:lvl4pPr marL="1438275" indent="-290513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hlink"/>
          </a:solidFill>
          <a:latin typeface="+mn-lt"/>
          <a:ea typeface="+mn-ea"/>
          <a:cs typeface="+mn-cs"/>
        </a:defRPr>
      </a:lvl4pPr>
      <a:lvl5pPr marL="1833563" indent="-280988" algn="l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hlink"/>
          </a:solidFill>
          <a:latin typeface="+mn-lt"/>
          <a:ea typeface="+mn-ea"/>
          <a:cs typeface="+mn-cs"/>
        </a:defRPr>
      </a:lvl5pPr>
      <a:lvl6pPr marL="2290763" indent="-280988" algn="l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hlink"/>
          </a:solidFill>
          <a:latin typeface="+mn-lt"/>
          <a:ea typeface="+mn-ea"/>
          <a:cs typeface="+mn-cs"/>
        </a:defRPr>
      </a:lvl6pPr>
      <a:lvl7pPr marL="2747963" indent="-280988" algn="l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hlink"/>
          </a:solidFill>
          <a:latin typeface="+mn-lt"/>
          <a:ea typeface="+mn-ea"/>
          <a:cs typeface="+mn-cs"/>
        </a:defRPr>
      </a:lvl7pPr>
      <a:lvl8pPr marL="3205163" indent="-280988" algn="l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hlink"/>
          </a:solidFill>
          <a:latin typeface="+mn-lt"/>
          <a:ea typeface="+mn-ea"/>
          <a:cs typeface="+mn-cs"/>
        </a:defRPr>
      </a:lvl8pPr>
      <a:lvl9pPr marL="3662363" indent="-280988" algn="l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hlink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130425"/>
            <a:ext cx="90678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Linked Lists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ea typeface="ＭＳ Ｐゴシック" pitchFamily="34" charset="-128"/>
              </a:rPr>
              <a:t>Prof. Sanjay Kumar Singh</a:t>
            </a:r>
          </a:p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mtClean="0">
                <a:ea typeface="ＭＳ Ｐゴシック" pitchFamily="34" charset="-128"/>
              </a:rPr>
              <a:t>Department of computer Science &amp; Engineering</a:t>
            </a:r>
          </a:p>
          <a:p>
            <a:pPr eaLnBrk="1" hangingPunct="1">
              <a:buFontTx/>
              <a:buNone/>
            </a:pPr>
            <a:r>
              <a:rPr lang="en-US" smtClean="0">
                <a:ea typeface="ＭＳ Ｐゴシック" pitchFamily="34" charset="-128"/>
              </a:rPr>
              <a:t>Indian Institute of Technology (BHU)</a:t>
            </a:r>
          </a:p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7070725" y="3048000"/>
            <a:ext cx="14702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ea typeface="新細明體" pitchFamily="18" charset="-120"/>
              </a:rPr>
              <a:t>vat     </a:t>
            </a:r>
            <a:r>
              <a:rPr kumimoji="1" lang="en-US" altLang="zh-TW" sz="2000" dirty="0">
                <a:ea typeface="新細明體" pitchFamily="18" charset="-120"/>
              </a:rPr>
              <a:t>NULL</a:t>
            </a:r>
          </a:p>
        </p:txBody>
      </p:sp>
      <p:sp>
        <p:nvSpPr>
          <p:cNvPr id="11290" name="Rectangle 31"/>
          <p:cNvSpPr>
            <a:spLocks noChangeArrowheads="1"/>
          </p:cNvSpPr>
          <p:nvPr/>
        </p:nvSpPr>
        <p:spPr bwMode="auto">
          <a:xfrm>
            <a:off x="1219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i="1" dirty="0">
                <a:solidFill>
                  <a:schemeClr val="hlink"/>
                </a:solidFill>
                <a:latin typeface="Georgia" pitchFamily="18" charset="0"/>
              </a:rPr>
              <a:t>Insertion</a:t>
            </a:r>
          </a:p>
        </p:txBody>
      </p:sp>
      <p:sp>
        <p:nvSpPr>
          <p:cNvPr id="185376" name="Text Box 32"/>
          <p:cNvSpPr txBox="1">
            <a:spLocks noChangeArrowheads="1"/>
          </p:cNvSpPr>
          <p:nvPr/>
        </p:nvSpPr>
        <p:spPr bwMode="auto">
          <a:xfrm>
            <a:off x="2498725" y="5451475"/>
            <a:ext cx="52578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 this with the insertion in arrays!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14400" y="30829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600200" y="3082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743200" y="30829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429000" y="3082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230812" y="30829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943600" y="3082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934200" y="3082925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7696200" y="3082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533400" y="2625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533400" y="3159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1905000" y="32353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3794125" y="32353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6232525" y="3235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898525" y="3048000"/>
            <a:ext cx="107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 bat    </a:t>
            </a:r>
            <a:r>
              <a:rPr kumimoji="1" lang="en-US" altLang="zh-TW" dirty="0">
                <a:ea typeface="新細明體" pitchFamily="18" charset="-120"/>
                <a:sym typeface="Wingdings" pitchFamily="2" charset="2"/>
              </a:rPr>
              <a:t></a:t>
            </a:r>
            <a:endParaRPr kumimoji="1" lang="en-US" altLang="zh-TW" dirty="0">
              <a:ea typeface="新細明體" pitchFamily="18" charset="-12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727325" y="3048000"/>
            <a:ext cx="105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 cat    </a:t>
            </a:r>
            <a:r>
              <a:rPr kumimoji="1" lang="en-US" altLang="zh-TW">
                <a:ea typeface="新細明體" pitchFamily="18" charset="-120"/>
                <a:sym typeface="Wingdings" pitchFamily="2" charset="2"/>
              </a:rPr>
              <a:t>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632325" y="3048000"/>
            <a:ext cx="1624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 </a:t>
            </a:r>
            <a:r>
              <a:rPr kumimoji="1" lang="en-US" altLang="zh-TW" dirty="0" smtClean="0">
                <a:ea typeface="新細明體" pitchFamily="18" charset="-120"/>
              </a:rPr>
              <a:t>           sat    </a:t>
            </a:r>
            <a:r>
              <a:rPr kumimoji="1" lang="en-US" altLang="zh-TW" dirty="0">
                <a:ea typeface="新細明體" pitchFamily="18" charset="-120"/>
                <a:sym typeface="Wingdings" pitchFamily="2" charset="2"/>
              </a:rPr>
              <a:t></a:t>
            </a:r>
            <a:endParaRPr kumimoji="1" lang="en-US" altLang="zh-TW" dirty="0">
              <a:ea typeface="新細明體" pitchFamily="18" charset="-12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886200" y="3962400"/>
            <a:ext cx="1187450" cy="457200"/>
            <a:chOff x="2304" y="2496"/>
            <a:chExt cx="682" cy="288"/>
          </a:xfrm>
        </p:grpSpPr>
        <p:sp>
          <p:nvSpPr>
            <p:cNvPr id="11292" name="Rectangle 21"/>
            <p:cNvSpPr>
              <a:spLocks noChangeArrowheads="1"/>
            </p:cNvSpPr>
            <p:nvPr/>
          </p:nvSpPr>
          <p:spPr bwMode="auto">
            <a:xfrm>
              <a:off x="2314" y="2518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22"/>
            <p:cNvSpPr>
              <a:spLocks noChangeShapeType="1"/>
            </p:cNvSpPr>
            <p:nvPr/>
          </p:nvSpPr>
          <p:spPr bwMode="auto">
            <a:xfrm>
              <a:off x="2746" y="251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94" name="Text Box 23"/>
            <p:cNvSpPr txBox="1">
              <a:spLocks noChangeArrowheads="1"/>
            </p:cNvSpPr>
            <p:nvPr/>
          </p:nvSpPr>
          <p:spPr bwMode="auto">
            <a:xfrm>
              <a:off x="2304" y="2496"/>
              <a:ext cx="6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新細明體" pitchFamily="18" charset="-120"/>
                </a:rPr>
                <a:t> mat    </a:t>
              </a:r>
              <a:r>
                <a:rPr kumimoji="1" lang="en-US" altLang="zh-TW" dirty="0">
                  <a:ea typeface="新細明體" pitchFamily="18" charset="-120"/>
                  <a:sym typeface="Wingdings" pitchFamily="2" charset="2"/>
                </a:rPr>
                <a:t></a:t>
              </a:r>
              <a:endParaRPr kumimoji="1" lang="en-US" altLang="zh-TW" dirty="0">
                <a:ea typeface="新細明體" pitchFamily="18" charset="-120"/>
              </a:endParaRPr>
            </a:p>
          </p:txBody>
        </p:sp>
      </p:grpSp>
      <p:sp>
        <p:nvSpPr>
          <p:cNvPr id="11284" name="Line 24"/>
          <p:cNvSpPr>
            <a:spLocks noChangeShapeType="1"/>
          </p:cNvSpPr>
          <p:nvPr/>
        </p:nvSpPr>
        <p:spPr bwMode="auto">
          <a:xfrm>
            <a:off x="3641725" y="3482975"/>
            <a:ext cx="0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85" name="Line 25"/>
          <p:cNvSpPr>
            <a:spLocks noChangeShapeType="1"/>
          </p:cNvSpPr>
          <p:nvPr/>
        </p:nvSpPr>
        <p:spPr bwMode="auto">
          <a:xfrm>
            <a:off x="3652838" y="4127500"/>
            <a:ext cx="27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86" name="Line 26"/>
          <p:cNvSpPr>
            <a:spLocks noChangeShapeType="1"/>
          </p:cNvSpPr>
          <p:nvPr/>
        </p:nvSpPr>
        <p:spPr bwMode="auto">
          <a:xfrm>
            <a:off x="5127625" y="4195763"/>
            <a:ext cx="40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87" name="Line 27"/>
          <p:cNvSpPr>
            <a:spLocks noChangeShapeType="1"/>
          </p:cNvSpPr>
          <p:nvPr/>
        </p:nvSpPr>
        <p:spPr bwMode="auto">
          <a:xfrm flipV="1">
            <a:off x="5511800" y="3560763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88" name="Rectangle 28"/>
          <p:cNvSpPr>
            <a:spLocks noChangeArrowheads="1"/>
          </p:cNvSpPr>
          <p:nvPr/>
        </p:nvSpPr>
        <p:spPr bwMode="auto">
          <a:xfrm>
            <a:off x="3443288" y="3103563"/>
            <a:ext cx="354012" cy="354012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Rectangle 29"/>
          <p:cNvSpPr>
            <a:spLocks noChangeArrowheads="1"/>
          </p:cNvSpPr>
          <p:nvPr/>
        </p:nvSpPr>
        <p:spPr bwMode="auto">
          <a:xfrm>
            <a:off x="4648200" y="4021138"/>
            <a:ext cx="388937" cy="35242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098925" y="2895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7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1104" y="2016"/>
            <a:chExt cx="672" cy="240"/>
          </a:xfrm>
        </p:grpSpPr>
        <p:sp>
          <p:nvSpPr>
            <p:cNvPr id="12322" name="Rectangle 3"/>
            <p:cNvSpPr>
              <a:spLocks noChangeArrowheads="1"/>
            </p:cNvSpPr>
            <p:nvPr/>
          </p:nvSpPr>
          <p:spPr bwMode="auto">
            <a:xfrm>
              <a:off x="1104" y="2016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Line 4"/>
            <p:cNvSpPr>
              <a:spLocks noChangeShapeType="1"/>
            </p:cNvSpPr>
            <p:nvPr/>
          </p:nvSpPr>
          <p:spPr bwMode="auto">
            <a:xfrm>
              <a:off x="153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7173913" y="3200400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6"/>
          <p:cNvSpPr>
            <a:spLocks noChangeShapeType="1"/>
          </p:cNvSpPr>
          <p:nvPr/>
        </p:nvSpPr>
        <p:spPr bwMode="auto">
          <a:xfrm>
            <a:off x="79248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12954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12954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>
            <a:off x="2622550" y="3352800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1660525" y="3165475"/>
            <a:ext cx="107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 bat    </a:t>
            </a:r>
            <a:r>
              <a:rPr kumimoji="1" lang="en-US" altLang="zh-TW">
                <a:ea typeface="新細明體" pitchFamily="18" charset="-120"/>
                <a:sym typeface="Wingdings" pitchFamily="2" charset="2"/>
              </a:rPr>
              <a:t>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2297" name="Line 11"/>
          <p:cNvSpPr>
            <a:spLocks noChangeShapeType="1"/>
          </p:cNvSpPr>
          <p:nvPr/>
        </p:nvSpPr>
        <p:spPr bwMode="auto">
          <a:xfrm>
            <a:off x="3971925" y="3373438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57525" y="3163888"/>
            <a:ext cx="1082675" cy="457200"/>
            <a:chOff x="2198" y="1994"/>
            <a:chExt cx="682" cy="288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208" y="2016"/>
              <a:ext cx="672" cy="240"/>
              <a:chOff x="1104" y="2016"/>
              <a:chExt cx="672" cy="240"/>
            </a:xfrm>
          </p:grpSpPr>
          <p:sp>
            <p:nvSpPr>
              <p:cNvPr id="12320" name="Rectangle 14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1" name="Line 15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2319" name="Text Box 16"/>
            <p:cNvSpPr txBox="1">
              <a:spLocks noChangeArrowheads="1"/>
            </p:cNvSpPr>
            <p:nvPr/>
          </p:nvSpPr>
          <p:spPr bwMode="auto">
            <a:xfrm>
              <a:off x="2198" y="1994"/>
              <a:ext cx="6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 cat    </a:t>
              </a:r>
              <a:r>
                <a:rPr kumimoji="1" lang="en-US" altLang="zh-TW">
                  <a:ea typeface="新細明體" pitchFamily="18" charset="-120"/>
                  <a:sym typeface="Wingdings" pitchFamily="2" charset="2"/>
                </a:rPr>
                <a:t></a:t>
              </a:r>
              <a:endParaRPr kumimoji="1" lang="en-US" altLang="zh-TW">
                <a:ea typeface="新細明體" pitchFamily="18" charset="-12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734050" y="3187700"/>
            <a:ext cx="1397000" cy="457200"/>
            <a:chOff x="3398" y="1994"/>
            <a:chExt cx="880" cy="288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12316" name="Rectangle 19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Line 20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2314" name="Line 21"/>
            <p:cNvSpPr>
              <a:spLocks noChangeShapeType="1"/>
            </p:cNvSpPr>
            <p:nvPr/>
          </p:nvSpPr>
          <p:spPr bwMode="auto">
            <a:xfrm>
              <a:off x="4032" y="2112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5" name="Text Box 22"/>
            <p:cNvSpPr txBox="1">
              <a:spLocks noChangeArrowheads="1"/>
            </p:cNvSpPr>
            <p:nvPr/>
          </p:nvSpPr>
          <p:spPr bwMode="auto">
            <a:xfrm>
              <a:off x="3398" y="1994"/>
              <a:ext cx="6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 sat    </a:t>
              </a:r>
              <a:r>
                <a:rPr kumimoji="1" lang="en-US" altLang="zh-TW">
                  <a:ea typeface="新細明體" pitchFamily="18" charset="-120"/>
                  <a:sym typeface="Wingdings" pitchFamily="2" charset="2"/>
                </a:rPr>
                <a:t></a:t>
              </a:r>
              <a:endParaRPr kumimoji="1" lang="en-US" altLang="zh-TW">
                <a:ea typeface="新細明體" pitchFamily="18" charset="-120"/>
              </a:endParaRPr>
            </a:p>
          </p:txBody>
        </p:sp>
      </p:grpSp>
      <p:sp>
        <p:nvSpPr>
          <p:cNvPr id="12300" name="Text Box 23"/>
          <p:cNvSpPr txBox="1">
            <a:spLocks noChangeArrowheads="1"/>
          </p:cNvSpPr>
          <p:nvPr/>
        </p:nvSpPr>
        <p:spPr bwMode="auto">
          <a:xfrm>
            <a:off x="7138988" y="3165475"/>
            <a:ext cx="161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 vat    </a:t>
            </a:r>
            <a:r>
              <a:rPr kumimoji="1" lang="en-US" altLang="zh-TW" sz="2000">
                <a:ea typeface="新細明體" pitchFamily="18" charset="-120"/>
              </a:rPr>
              <a:t>NULL</a:t>
            </a: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389438" y="3159125"/>
            <a:ext cx="1397000" cy="457200"/>
            <a:chOff x="3398" y="1994"/>
            <a:chExt cx="880" cy="28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12311" name="Rectangle 26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Line 27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2309" name="Line 28"/>
            <p:cNvSpPr>
              <a:spLocks noChangeShapeType="1"/>
            </p:cNvSpPr>
            <p:nvPr/>
          </p:nvSpPr>
          <p:spPr bwMode="auto">
            <a:xfrm>
              <a:off x="4032" y="2112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0" name="Text Box 29"/>
            <p:cNvSpPr txBox="1">
              <a:spLocks noChangeArrowheads="1"/>
            </p:cNvSpPr>
            <p:nvPr/>
          </p:nvSpPr>
          <p:spPr bwMode="auto">
            <a:xfrm>
              <a:off x="3398" y="1994"/>
              <a:ext cx="6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 mat   </a:t>
              </a:r>
              <a:r>
                <a:rPr kumimoji="1" lang="en-US" altLang="zh-TW">
                  <a:ea typeface="新細明體" pitchFamily="18" charset="-120"/>
                  <a:sym typeface="Wingdings" pitchFamily="2" charset="2"/>
                </a:rPr>
                <a:t></a:t>
              </a:r>
              <a:endParaRPr kumimoji="1" lang="en-US" altLang="zh-TW">
                <a:ea typeface="新細明體" pitchFamily="18" charset="-120"/>
              </a:endParaRPr>
            </a:p>
          </p:txBody>
        </p:sp>
      </p:grpSp>
      <p:sp>
        <p:nvSpPr>
          <p:cNvPr id="12302" name="Line 30"/>
          <p:cNvSpPr>
            <a:spLocks noChangeShapeType="1"/>
          </p:cNvSpPr>
          <p:nvPr/>
        </p:nvSpPr>
        <p:spPr bwMode="auto">
          <a:xfrm flipV="1">
            <a:off x="3924300" y="2903538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Line 31"/>
          <p:cNvSpPr>
            <a:spLocks noChangeShapeType="1"/>
          </p:cNvSpPr>
          <p:nvPr/>
        </p:nvSpPr>
        <p:spPr bwMode="auto">
          <a:xfrm>
            <a:off x="3924300" y="2903538"/>
            <a:ext cx="2039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4" name="Line 32"/>
          <p:cNvSpPr>
            <a:spLocks noChangeShapeType="1"/>
          </p:cNvSpPr>
          <p:nvPr/>
        </p:nvSpPr>
        <p:spPr bwMode="auto">
          <a:xfrm>
            <a:off x="5964238" y="29035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5" name="Rectangle 34"/>
          <p:cNvSpPr>
            <a:spLocks noChangeArrowheads="1"/>
          </p:cNvSpPr>
          <p:nvPr/>
        </p:nvSpPr>
        <p:spPr bwMode="auto">
          <a:xfrm>
            <a:off x="3775075" y="3209925"/>
            <a:ext cx="369888" cy="369888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35"/>
          <p:cNvSpPr txBox="1">
            <a:spLocks noChangeArrowheads="1"/>
          </p:cNvSpPr>
          <p:nvPr/>
        </p:nvSpPr>
        <p:spPr bwMode="auto">
          <a:xfrm>
            <a:off x="4284663" y="3805238"/>
            <a:ext cx="1316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>
                <a:solidFill>
                  <a:srgbClr val="CC3300"/>
                </a:solidFill>
                <a:ea typeface="新細明體" pitchFamily="18" charset="-120"/>
              </a:rPr>
              <a:t>dangling</a:t>
            </a:r>
          </a:p>
          <a:p>
            <a:pPr algn="ctr"/>
            <a:r>
              <a:rPr kumimoji="1" lang="en-US" altLang="zh-TW">
                <a:solidFill>
                  <a:srgbClr val="CC3300"/>
                </a:solidFill>
                <a:ea typeface="新細明體" pitchFamily="18" charset="-120"/>
              </a:rPr>
              <a:t>reference</a:t>
            </a:r>
          </a:p>
        </p:txBody>
      </p:sp>
      <p:sp>
        <p:nvSpPr>
          <p:cNvPr id="12307" name="Rectangle 36"/>
          <p:cNvSpPr>
            <a:spLocks noChangeArrowheads="1"/>
          </p:cNvSpPr>
          <p:nvPr/>
        </p:nvSpPr>
        <p:spPr bwMode="auto">
          <a:xfrm>
            <a:off x="1219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i="1" dirty="0">
                <a:solidFill>
                  <a:schemeClr val="hlink"/>
                </a:solidFill>
                <a:latin typeface="Georgia" pitchFamily="18" charset="0"/>
              </a:rPr>
              <a:t>Deletion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ADT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ADT with position-based function</a:t>
            </a:r>
          </a:p>
          <a:p>
            <a:pPr eaLnBrk="1" hangingPunct="1"/>
            <a:r>
              <a:rPr lang="en-US" altLang="en-US" sz="2000" smtClean="0"/>
              <a:t>generic function		</a:t>
            </a:r>
            <a:r>
              <a:rPr lang="en-US" altLang="en-US" sz="2000" smtClean="0">
                <a:solidFill>
                  <a:srgbClr val="287F2D"/>
                </a:solidFill>
              </a:rPr>
              <a:t>size(), isEmpty()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query function		</a:t>
            </a:r>
            <a:r>
              <a:rPr lang="en-US" altLang="en-US" sz="2000" smtClean="0">
                <a:solidFill>
                  <a:srgbClr val="287F2D"/>
                </a:solidFill>
              </a:rPr>
              <a:t>isFirst(p), isLast(p)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accessor function		</a:t>
            </a:r>
            <a:r>
              <a:rPr lang="en-US" altLang="en-US" sz="2000" smtClean="0">
                <a:solidFill>
                  <a:srgbClr val="287F2D"/>
                </a:solidFill>
              </a:rPr>
              <a:t>first(), last()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solidFill>
                  <a:srgbClr val="287F2D"/>
                </a:solidFill>
              </a:rPr>
              <a:t>					before(p), after(p)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update function		</a:t>
            </a:r>
            <a:r>
              <a:rPr lang="en-US" altLang="en-US" sz="2000" smtClean="0">
                <a:solidFill>
                  <a:srgbClr val="287F2D"/>
                </a:solidFill>
              </a:rPr>
              <a:t>swapElements(p,q), 						replaceElement(p,e)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solidFill>
                  <a:srgbClr val="287F2D"/>
                </a:solidFill>
              </a:rPr>
              <a:t>					insertFirst(e), insertLast(e)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solidFill>
                  <a:srgbClr val="287F2D"/>
                </a:solidFill>
              </a:rPr>
              <a:t>					insertBefore(p,e), insertAfter(p,e)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solidFill>
                  <a:srgbClr val="287F2D"/>
                </a:solidFill>
              </a:rPr>
              <a:t>					removeAfter(p)</a:t>
            </a: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1905000"/>
            <a:ext cx="7772400" cy="3336925"/>
          </a:xfrm>
        </p:spPr>
        <p:txBody>
          <a:bodyPr/>
          <a:lstStyle/>
          <a:p>
            <a:pPr eaLnBrk="1" hangingPunct="1"/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typedef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struct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node, *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typedef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struct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node {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        char data [4];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       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next;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        };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rgbClr val="6600FF"/>
                </a:solidFill>
                <a:ea typeface="新細明體" pitchFamily="18" charset="-120"/>
              </a:rPr>
              <a:t>Creation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=NULL; 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rgbClr val="6600FF"/>
                </a:solidFill>
                <a:ea typeface="新細明體" pitchFamily="18" charset="-120"/>
              </a:rPr>
              <a:t>Testing</a:t>
            </a:r>
            <a:br>
              <a:rPr lang="en-US" altLang="zh-TW" sz="2000" dirty="0" smtClean="0">
                <a:solidFill>
                  <a:srgbClr val="6600FF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#define IS_EMPTY(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) (!(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))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rgbClr val="6600FF"/>
                </a:solidFill>
                <a:ea typeface="新細明體" pitchFamily="18" charset="-120"/>
              </a:rPr>
              <a:t>Allocation</a:t>
            </a:r>
            <a:br>
              <a:rPr lang="en-US" altLang="zh-TW" sz="2000" dirty="0" smtClean="0">
                <a:solidFill>
                  <a:srgbClr val="6600FF"/>
                </a:solidFill>
                <a:ea typeface="新細明體" pitchFamily="18" charset="-120"/>
              </a:rPr>
            </a:b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=(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)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malloc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sizeof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(node));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dirty="0">
                <a:solidFill>
                  <a:srgbClr val="6600FF"/>
                </a:solidFill>
                <a:ea typeface="新細明體" pitchFamily="18" charset="-120"/>
              </a:rPr>
              <a:t>Declaration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219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i="1" dirty="0">
                <a:solidFill>
                  <a:schemeClr val="hlink"/>
                </a:solidFill>
                <a:latin typeface="Georgia" pitchFamily="18" charset="0"/>
              </a:rPr>
              <a:t>Implementation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287463" y="3792538"/>
            <a:ext cx="1552575" cy="354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460875" y="3779837"/>
            <a:ext cx="3616325" cy="33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TW" dirty="0">
                <a:ea typeface="新細明體" pitchFamily="18" charset="-120"/>
              </a:rPr>
              <a:t> b     a     t     </a:t>
            </a:r>
            <a:r>
              <a:rPr kumimoji="1" lang="en-US" altLang="zh-TW" dirty="0" smtClean="0">
                <a:ea typeface="新細明體" pitchFamily="18" charset="-120"/>
              </a:rPr>
              <a:t>\0      NULL</a:t>
            </a:r>
            <a:endParaRPr kumimoji="1" lang="en-US" altLang="zh-TW" dirty="0">
              <a:ea typeface="新細明體" pitchFamily="18" charset="-120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833938" y="377507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5310188" y="379253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838825" y="377507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6369050" y="3792538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557463" y="3951288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078038" y="3698875"/>
            <a:ext cx="52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  <a:sym typeface="Wingdings" pitchFamily="2" charset="2"/>
              </a:rPr>
              <a:t>   </a:t>
            </a:r>
            <a:r>
              <a:rPr kumimoji="1" lang="en-US" altLang="zh-TW" sz="2000">
                <a:ea typeface="新細明體" pitchFamily="18" charset="-120"/>
                <a:sym typeface="Wingdings" pitchFamily="2" charset="2"/>
              </a:rPr>
              <a:t></a:t>
            </a:r>
            <a:endParaRPr kumimoji="1" lang="en-US" altLang="zh-TW" sz="2000">
              <a:ea typeface="新細明體" pitchFamily="18" charset="-12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423988" y="2743200"/>
            <a:ext cx="16049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000" dirty="0">
                <a:ea typeface="新細明體" pitchFamily="18" charset="-120"/>
              </a:rPr>
              <a:t>address of</a:t>
            </a:r>
          </a:p>
          <a:p>
            <a:r>
              <a:rPr kumimoji="1" lang="en-US" altLang="zh-TW" sz="2000" dirty="0">
                <a:ea typeface="新細明體" pitchFamily="18" charset="-120"/>
              </a:rPr>
              <a:t>first node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>
            <a:off x="1341438" y="3121025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574925" y="3105150"/>
            <a:ext cx="17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304925" y="305117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2798763" y="29908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268788" y="301625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380163" y="30083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7872413" y="304006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762500" y="29718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dirty="0" err="1">
                <a:solidFill>
                  <a:srgbClr val="CC3300"/>
                </a:solidFill>
                <a:ea typeface="新細明體" pitchFamily="18" charset="-120"/>
              </a:rPr>
              <a:t>ptr</a:t>
            </a:r>
            <a:r>
              <a:rPr kumimoji="1" lang="en-US" altLang="zh-TW" dirty="0">
                <a:solidFill>
                  <a:srgbClr val="CC3300"/>
                </a:solidFill>
                <a:ea typeface="新細明體" pitchFamily="18" charset="-120"/>
              </a:rPr>
              <a:t>     data</a:t>
            </a:r>
            <a:endParaRPr kumimoji="1" lang="en-US" altLang="zh-TW" dirty="0">
              <a:ea typeface="新細明體" pitchFamily="18" charset="-120"/>
            </a:endParaRP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5099050" y="3209925"/>
            <a:ext cx="3175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4268788" y="3209925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6051550" y="3192463"/>
            <a:ext cx="30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6624637" y="2971800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dirty="0" err="1">
                <a:solidFill>
                  <a:srgbClr val="CC3300"/>
                </a:solidFill>
                <a:ea typeface="新細明體" pitchFamily="18" charset="-120"/>
              </a:rPr>
              <a:t>ptr</a:t>
            </a:r>
            <a:r>
              <a:rPr kumimoji="1" lang="en-US" altLang="zh-TW" dirty="0">
                <a:solidFill>
                  <a:srgbClr val="CC3300"/>
                </a:solidFill>
                <a:ea typeface="新細明體" pitchFamily="18" charset="-120"/>
              </a:rPr>
              <a:t>   link</a:t>
            </a:r>
            <a:endParaRPr kumimoji="1" lang="en-US" altLang="zh-TW" dirty="0">
              <a:ea typeface="新細明體" pitchFamily="18" charset="-120"/>
            </a:endParaRP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950075" y="3192463"/>
            <a:ext cx="176213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>
            <a:off x="6421438" y="3209925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7656513" y="3209925"/>
            <a:ext cx="17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797050" y="408781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ptr</a:t>
            </a:r>
          </a:p>
        </p:txBody>
      </p:sp>
      <p:sp>
        <p:nvSpPr>
          <p:cNvPr id="15387" name="Text Box 28"/>
          <p:cNvSpPr txBox="1">
            <a:spLocks noChangeArrowheads="1"/>
          </p:cNvSpPr>
          <p:nvPr/>
        </p:nvSpPr>
        <p:spPr bwMode="auto">
          <a:xfrm>
            <a:off x="1143000" y="1828800"/>
            <a:ext cx="3305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solidFill>
                  <a:srgbClr val="CC3300"/>
                </a:solidFill>
                <a:ea typeface="新細明體" pitchFamily="18" charset="-120"/>
              </a:rPr>
              <a:t>e </a:t>
            </a:r>
            <a:r>
              <a:rPr kumimoji="1" lang="en-US" altLang="zh-TW">
                <a:solidFill>
                  <a:srgbClr val="CC3300"/>
                </a:solidFill>
                <a:ea typeface="新細明體" pitchFamily="18" charset="-120"/>
                <a:sym typeface="Wingdings" pitchFamily="2" charset="2"/>
              </a:rPr>
              <a:t></a:t>
            </a:r>
            <a:r>
              <a:rPr kumimoji="1" lang="en-US" altLang="zh-TW">
                <a:solidFill>
                  <a:srgbClr val="CC3300"/>
                </a:solidFill>
                <a:ea typeface="新細明體" pitchFamily="18" charset="-120"/>
              </a:rPr>
              <a:t> name </a:t>
            </a:r>
            <a:r>
              <a:rPr kumimoji="1" lang="en-US" altLang="zh-TW">
                <a:solidFill>
                  <a:srgbClr val="CC3300"/>
                </a:solidFill>
                <a:ea typeface="新細明體" pitchFamily="18" charset="-120"/>
                <a:sym typeface="MS LineDraw" pitchFamily="49" charset="2"/>
              </a:rPr>
              <a:t> (*e).name</a:t>
            </a:r>
            <a:endParaRPr kumimoji="1" lang="en-US" altLang="zh-TW">
              <a:solidFill>
                <a:srgbClr val="6600FF"/>
              </a:solidFill>
              <a:ea typeface="新細明體" pitchFamily="18" charset="-120"/>
              <a:sym typeface="MS LineDraw" pitchFamily="49" charset="2"/>
            </a:endParaRPr>
          </a:p>
          <a:p>
            <a:r>
              <a:rPr kumimoji="1" lang="en-US" altLang="zh-TW">
                <a:solidFill>
                  <a:srgbClr val="6600FF"/>
                </a:solidFill>
                <a:ea typeface="新細明體" pitchFamily="18" charset="-120"/>
                <a:sym typeface="MS LineDraw" pitchFamily="49" charset="2"/>
              </a:rPr>
              <a:t>strcpy(ptr </a:t>
            </a:r>
            <a:r>
              <a:rPr kumimoji="1" lang="en-US" altLang="zh-TW">
                <a:solidFill>
                  <a:srgbClr val="6600FF"/>
                </a:solidFill>
                <a:ea typeface="新細明體" pitchFamily="18" charset="-120"/>
                <a:sym typeface="Wingdings" pitchFamily="2" charset="2"/>
              </a:rPr>
              <a:t></a:t>
            </a:r>
            <a:r>
              <a:rPr kumimoji="1" lang="en-US" altLang="zh-TW">
                <a:solidFill>
                  <a:srgbClr val="6600FF"/>
                </a:solidFill>
                <a:ea typeface="新細明體" pitchFamily="18" charset="-120"/>
                <a:sym typeface="MS LineDraw" pitchFamily="49" charset="2"/>
              </a:rPr>
              <a:t> data, “bat”);</a:t>
            </a:r>
          </a:p>
          <a:p>
            <a:r>
              <a:rPr kumimoji="1" lang="en-US" altLang="zh-TW">
                <a:solidFill>
                  <a:srgbClr val="6600FF"/>
                </a:solidFill>
                <a:ea typeface="新細明體" pitchFamily="18" charset="-120"/>
                <a:sym typeface="MS LineDraw" pitchFamily="49" charset="2"/>
              </a:rPr>
              <a:t>ptr </a:t>
            </a:r>
            <a:r>
              <a:rPr kumimoji="1" lang="en-US" altLang="zh-TW">
                <a:solidFill>
                  <a:srgbClr val="6600FF"/>
                </a:solidFill>
                <a:ea typeface="新細明體" pitchFamily="18" charset="-120"/>
                <a:sym typeface="Wingdings" pitchFamily="2" charset="2"/>
              </a:rPr>
              <a:t></a:t>
            </a:r>
            <a:r>
              <a:rPr kumimoji="1" lang="en-US" altLang="zh-TW">
                <a:solidFill>
                  <a:srgbClr val="6600FF"/>
                </a:solidFill>
                <a:ea typeface="新細明體" pitchFamily="18" charset="-120"/>
                <a:sym typeface="MS LineDraw" pitchFamily="49" charset="2"/>
              </a:rPr>
              <a:t> link = NULL;</a:t>
            </a:r>
            <a:endParaRPr kumimoji="1" lang="en-US" altLang="zh-TW">
              <a:solidFill>
                <a:srgbClr val="6600FF"/>
              </a:solidFill>
              <a:ea typeface="新細明體" pitchFamily="18" charset="-120"/>
            </a:endParaRPr>
          </a:p>
        </p:txBody>
      </p:sp>
      <p:sp>
        <p:nvSpPr>
          <p:cNvPr id="15388" name="Rectangle 29"/>
          <p:cNvSpPr>
            <a:spLocks noChangeArrowheads="1"/>
          </p:cNvSpPr>
          <p:nvPr/>
        </p:nvSpPr>
        <p:spPr bwMode="auto">
          <a:xfrm>
            <a:off x="1219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i="1" dirty="0">
                <a:solidFill>
                  <a:schemeClr val="hlink"/>
                </a:solidFill>
                <a:latin typeface="Georgia" pitchFamily="18" charset="0"/>
              </a:rPr>
              <a:t>Create one Node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1066800"/>
            <a:ext cx="7985125" cy="5340350"/>
          </a:xfrm>
        </p:spPr>
        <p:txBody>
          <a:bodyPr/>
          <a:lstStyle/>
          <a:p>
            <a:pPr eaLnBrk="1" hangingPunct="1"/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create2( )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{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/* create a linked list with two nodes */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first, second;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first = 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)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malloc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sizeof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(node));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second = (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)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malloc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sizeof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(node));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second -&gt; next= NULL;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second -&gt; data = 20;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first -&gt; data = 10;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first -&gt;next= second;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return first;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}</a:t>
            </a:r>
            <a:endParaRPr lang="en-US" altLang="zh-TW" sz="1800" u="sng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95801" y="4267203"/>
            <a:ext cx="4197351" cy="1295401"/>
            <a:chOff x="1832" y="2043"/>
            <a:chExt cx="2644" cy="81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200" y="2549"/>
              <a:ext cx="672" cy="230"/>
              <a:chOff x="1104" y="2016"/>
              <a:chExt cx="672" cy="240"/>
            </a:xfrm>
          </p:grpSpPr>
          <p:sp>
            <p:nvSpPr>
              <p:cNvPr id="16399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0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3352" y="2549"/>
              <a:ext cx="1038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3697" y="2549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960" y="2272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1960" y="259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2824" y="264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2190" y="2527"/>
              <a:ext cx="6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ea typeface="新細明體" pitchFamily="18" charset="-120"/>
                </a:rPr>
                <a:t> 10     </a:t>
              </a:r>
              <a:r>
                <a:rPr kumimoji="1" lang="en-US" altLang="zh-TW" dirty="0">
                  <a:ea typeface="新細明體" pitchFamily="18" charset="-120"/>
                  <a:sym typeface="Wingdings" pitchFamily="2" charset="2"/>
                </a:rPr>
                <a:t></a:t>
              </a:r>
              <a:endParaRPr kumimoji="1" lang="en-US" altLang="zh-TW" dirty="0">
                <a:ea typeface="新細明體" pitchFamily="18" charset="-120"/>
              </a:endParaRP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3272" y="2571"/>
              <a:ext cx="12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ea typeface="新細明體" pitchFamily="18" charset="-120"/>
                </a:rPr>
                <a:t> 20    NULL   </a:t>
              </a:r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1832" y="2043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 err="1">
                  <a:ea typeface="新細明體" pitchFamily="18" charset="-120"/>
                </a:rPr>
                <a:t>ptr</a:t>
              </a:r>
              <a:endParaRPr kumimoji="1" lang="en-US" altLang="zh-TW" dirty="0">
                <a:ea typeface="新細明體" pitchFamily="18" charset="-120"/>
              </a:endParaRPr>
            </a:p>
          </p:txBody>
        </p:sp>
      </p:grpSp>
      <p:sp>
        <p:nvSpPr>
          <p:cNvPr id="16388" name="Rectangle 15"/>
          <p:cNvSpPr>
            <a:spLocks noChangeArrowheads="1"/>
          </p:cNvSpPr>
          <p:nvPr/>
        </p:nvSpPr>
        <p:spPr bwMode="auto">
          <a:xfrm>
            <a:off x="4540250" y="4233863"/>
            <a:ext cx="4375150" cy="1285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16"/>
          <p:cNvSpPr>
            <a:spLocks noChangeArrowheads="1"/>
          </p:cNvSpPr>
          <p:nvPr/>
        </p:nvSpPr>
        <p:spPr bwMode="auto">
          <a:xfrm>
            <a:off x="9906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i="1" dirty="0">
                <a:solidFill>
                  <a:schemeClr val="hlink"/>
                </a:solidFill>
                <a:latin typeface="Georgia" pitchFamily="18" charset="0"/>
              </a:rPr>
              <a:t>Example: Create a two-nodes list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795463"/>
            <a:ext cx="8991600" cy="4529137"/>
          </a:xfrm>
        </p:spPr>
        <p:txBody>
          <a:bodyPr/>
          <a:lstStyle/>
          <a:p>
            <a:pPr eaLnBrk="1" hangingPunct="1"/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void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insertAfter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node, char* data)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{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/* insert a new node with data into the list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after node */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temp;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temp = 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)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malloc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sizeof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(node));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if (IS_FULL(temp)){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 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fprintf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stderr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, “The memory is full\n”);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  exit (1);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}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endParaRPr lang="en-US" altLang="zh-TW" sz="20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914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i="1">
                <a:solidFill>
                  <a:schemeClr val="hlink"/>
                </a:solidFill>
                <a:latin typeface="Georgia" pitchFamily="18" charset="0"/>
              </a:rPr>
              <a:t>Insert (after a specific position)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7772400" cy="4459288"/>
          </a:xfrm>
        </p:spPr>
        <p:txBody>
          <a:bodyPr/>
          <a:lstStyle/>
          <a:p>
            <a:pPr eaLnBrk="1" hangingPunct="1"/>
            <a:r>
              <a:rPr lang="en-US" altLang="zh-TW" sz="2000" dirty="0" smtClean="0"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ea typeface="新細明體" pitchFamily="18" charset="-120"/>
              </a:rPr>
              <a:t>strcpy</a:t>
            </a:r>
            <a:r>
              <a:rPr lang="en-US" altLang="zh-TW" sz="2000" dirty="0" smtClean="0">
                <a:ea typeface="新細明體" pitchFamily="18" charset="-120"/>
              </a:rPr>
              <a:t>(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temp-&gt;data, data);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if (node) {  </a:t>
            </a:r>
            <a:r>
              <a:rPr lang="en-US" altLang="zh-TW" sz="2000" dirty="0" err="1" smtClean="0">
                <a:solidFill>
                  <a:srgbClr val="CC3300"/>
                </a:solidFill>
                <a:ea typeface="新細明體" pitchFamily="18" charset="-120"/>
              </a:rPr>
              <a:t>noempty</a:t>
            </a:r>
            <a:r>
              <a:rPr lang="en-US" altLang="zh-TW" sz="2000" dirty="0" smtClean="0">
                <a:solidFill>
                  <a:srgbClr val="CC3300"/>
                </a:solidFill>
                <a:ea typeface="新細明體" pitchFamily="18" charset="-120"/>
              </a:rPr>
              <a:t> list</a:t>
            </a:r>
            <a:br>
              <a:rPr lang="en-US" altLang="zh-TW" sz="2000" dirty="0" smtClean="0">
                <a:solidFill>
                  <a:srgbClr val="CC3300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   temp-&gt;next=node-&gt;next;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br>
              <a:rPr lang="en-US" altLang="zh-TW" sz="2000" dirty="0" smtClean="0">
                <a:ea typeface="新細明體" pitchFamily="18" charset="-120"/>
              </a:rPr>
            </a:br>
            <a:r>
              <a:rPr lang="en-US" altLang="zh-TW" sz="2000" dirty="0" smtClean="0">
                <a:ea typeface="新細明體" pitchFamily="18" charset="-120"/>
              </a:rPr>
              <a:t>        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node-&gt;next= temp;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}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else {    </a:t>
            </a:r>
            <a:r>
              <a:rPr lang="en-US" altLang="zh-TW" sz="2000" dirty="0" smtClean="0">
                <a:solidFill>
                  <a:srgbClr val="CC3300"/>
                </a:solidFill>
                <a:ea typeface="新細明體" pitchFamily="18" charset="-120"/>
              </a:rPr>
              <a:t>empty list</a:t>
            </a:r>
            <a:br>
              <a:rPr lang="en-US" altLang="zh-TW" sz="2000" dirty="0" smtClean="0">
                <a:solidFill>
                  <a:srgbClr val="CC3300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  temp-&gt;next= NULL;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  node =temp;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}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}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endParaRPr lang="en-US" altLang="zh-TW" sz="20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456488" y="3476625"/>
            <a:ext cx="1292225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256338" y="4470400"/>
            <a:ext cx="1292225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TW" sz="2000">
                <a:ea typeface="新細明體" pitchFamily="18" charset="-120"/>
              </a:rPr>
              <a:t>  50         </a:t>
            </a:r>
            <a:r>
              <a:rPr kumimoji="1" lang="en-US" altLang="zh-TW" sz="2000">
                <a:ea typeface="新細明體" pitchFamily="18" charset="-120"/>
                <a:sym typeface="Wingdings" pitchFamily="2" charset="2"/>
              </a:rPr>
              <a:t></a:t>
            </a:r>
            <a:endParaRPr kumimoji="1" lang="en-US" altLang="zh-TW" sz="2000">
              <a:ea typeface="新細明體" pitchFamily="18" charset="-120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6916738" y="4487863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8105775" y="3479800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65750" y="3373438"/>
            <a:ext cx="1319213" cy="457200"/>
            <a:chOff x="1846" y="1747"/>
            <a:chExt cx="831" cy="288"/>
          </a:xfrm>
        </p:grpSpPr>
        <p:sp>
          <p:nvSpPr>
            <p:cNvPr id="18454" name="Rectangle 8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9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56" name="Text Box 10"/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  </a:t>
              </a:r>
              <a:r>
                <a:rPr kumimoji="1" lang="en-US" altLang="zh-TW" sz="2000">
                  <a:ea typeface="新細明體" pitchFamily="18" charset="-120"/>
                </a:rPr>
                <a:t>10        </a:t>
              </a:r>
              <a:r>
                <a:rPr kumimoji="1" lang="en-US" altLang="zh-TW" sz="2000">
                  <a:ea typeface="新細明體" pitchFamily="18" charset="-120"/>
                  <a:sym typeface="Wingdings" pitchFamily="2" charset="2"/>
                </a:rPr>
                <a:t></a:t>
              </a:r>
              <a:endParaRPr kumimoji="1" lang="en-US" altLang="zh-TW">
                <a:ea typeface="新細明體" pitchFamily="18" charset="-120"/>
              </a:endParaRPr>
            </a:p>
          </p:txBody>
        </p:sp>
      </p:grp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7510463" y="3408363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>
                <a:ea typeface="新細明體" pitchFamily="18" charset="-120"/>
              </a:rPr>
              <a:t> 20 </a:t>
            </a:r>
            <a:r>
              <a:rPr kumimoji="1" lang="en-US" altLang="zh-TW" sz="1800">
                <a:ea typeface="新細明體" pitchFamily="18" charset="-120"/>
              </a:rPr>
              <a:t>   NULL </a:t>
            </a:r>
            <a:endParaRPr kumimoji="1" lang="en-US" altLang="zh-TW" sz="2000">
              <a:ea typeface="新細明體" pitchFamily="18" charset="-120"/>
            </a:endParaRPr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>
            <a:off x="6426200" y="3608388"/>
            <a:ext cx="10080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>
            <a:off x="6438900" y="380206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3" name="Line 14"/>
          <p:cNvSpPr>
            <a:spLocks noChangeShapeType="1"/>
          </p:cNvSpPr>
          <p:nvPr/>
        </p:nvSpPr>
        <p:spPr bwMode="auto">
          <a:xfrm flipH="1" flipV="1">
            <a:off x="8080375" y="3906838"/>
            <a:ext cx="0" cy="709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>
            <a:off x="7369175" y="462915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5689600" y="4629150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6" name="Line 17"/>
          <p:cNvSpPr>
            <a:spLocks noChangeShapeType="1"/>
          </p:cNvSpPr>
          <p:nvPr/>
        </p:nvSpPr>
        <p:spPr bwMode="auto">
          <a:xfrm>
            <a:off x="5689600" y="4629150"/>
            <a:ext cx="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7" name="Text Box 18"/>
          <p:cNvSpPr txBox="1">
            <a:spLocks noChangeArrowheads="1"/>
          </p:cNvSpPr>
          <p:nvPr/>
        </p:nvSpPr>
        <p:spPr bwMode="auto">
          <a:xfrm>
            <a:off x="5430838" y="5229225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>
                <a:ea typeface="新細明體" pitchFamily="18" charset="-120"/>
              </a:rPr>
              <a:t>temp</a:t>
            </a:r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4900613" y="3554413"/>
            <a:ext cx="439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9" name="Line 22"/>
          <p:cNvSpPr>
            <a:spLocks noChangeShapeType="1"/>
          </p:cNvSpPr>
          <p:nvPr/>
        </p:nvSpPr>
        <p:spPr bwMode="auto">
          <a:xfrm>
            <a:off x="4887913" y="3192463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50" name="Text Box 23"/>
          <p:cNvSpPr txBox="1">
            <a:spLocks noChangeArrowheads="1"/>
          </p:cNvSpPr>
          <p:nvPr/>
        </p:nvSpPr>
        <p:spPr bwMode="auto">
          <a:xfrm>
            <a:off x="4591050" y="2843213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node</a:t>
            </a:r>
          </a:p>
        </p:txBody>
      </p:sp>
      <p:sp>
        <p:nvSpPr>
          <p:cNvPr id="18451" name="Rectangle 25"/>
          <p:cNvSpPr>
            <a:spLocks noChangeArrowheads="1"/>
          </p:cNvSpPr>
          <p:nvPr/>
        </p:nvSpPr>
        <p:spPr bwMode="auto">
          <a:xfrm>
            <a:off x="6051550" y="3492500"/>
            <a:ext cx="652463" cy="317500"/>
          </a:xfrm>
          <a:prstGeom prst="rect">
            <a:avLst/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6"/>
          <p:cNvSpPr>
            <a:spLocks noChangeArrowheads="1"/>
          </p:cNvSpPr>
          <p:nvPr/>
        </p:nvSpPr>
        <p:spPr bwMode="auto">
          <a:xfrm>
            <a:off x="6934200" y="4479925"/>
            <a:ext cx="635000" cy="300038"/>
          </a:xfrm>
          <a:prstGeom prst="rect">
            <a:avLst/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7"/>
          <p:cNvSpPr>
            <a:spLocks noChangeArrowheads="1"/>
          </p:cNvSpPr>
          <p:nvPr/>
        </p:nvSpPr>
        <p:spPr bwMode="auto">
          <a:xfrm>
            <a:off x="4567238" y="2963863"/>
            <a:ext cx="4271962" cy="26082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7275" y="2501900"/>
            <a:ext cx="7910513" cy="804863"/>
            <a:chOff x="666" y="1576"/>
            <a:chExt cx="4983" cy="50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666" y="1795"/>
              <a:ext cx="831" cy="288"/>
              <a:chOff x="1846" y="1747"/>
              <a:chExt cx="831" cy="288"/>
            </a:xfrm>
          </p:grpSpPr>
          <p:sp>
            <p:nvSpPr>
              <p:cNvPr id="19515" name="Rectangle 4"/>
              <p:cNvSpPr>
                <a:spLocks noChangeArrowheads="1"/>
              </p:cNvSpPr>
              <p:nvPr/>
            </p:nvSpPr>
            <p:spPr bwMode="auto">
              <a:xfrm>
                <a:off x="1863" y="1814"/>
                <a:ext cx="814" cy="2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6" name="Line 5"/>
              <p:cNvSpPr>
                <a:spLocks noChangeShapeType="1"/>
              </p:cNvSpPr>
              <p:nvPr/>
            </p:nvSpPr>
            <p:spPr bwMode="auto">
              <a:xfrm>
                <a:off x="2270" y="1814"/>
                <a:ext cx="0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17" name="Text Box 6"/>
              <p:cNvSpPr txBox="1">
                <a:spLocks noChangeArrowheads="1"/>
              </p:cNvSpPr>
              <p:nvPr/>
            </p:nvSpPr>
            <p:spPr bwMode="auto">
              <a:xfrm>
                <a:off x="1846" y="1747"/>
                <a:ext cx="7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>
                    <a:ea typeface="新細明體" pitchFamily="18" charset="-120"/>
                  </a:rPr>
                  <a:t>  </a:t>
                </a:r>
                <a:r>
                  <a:rPr kumimoji="1" lang="en-US" altLang="zh-TW" sz="2000">
                    <a:ea typeface="新細明體" pitchFamily="18" charset="-120"/>
                  </a:rPr>
                  <a:t>10        </a:t>
                </a:r>
                <a:r>
                  <a:rPr kumimoji="1" lang="en-US" altLang="zh-TW" sz="2000">
                    <a:ea typeface="新細明體" pitchFamily="18" charset="-120"/>
                    <a:sym typeface="Wingdings" pitchFamily="2" charset="2"/>
                  </a:rPr>
                  <a:t></a:t>
                </a:r>
                <a:endParaRPr kumimoji="1" lang="en-US" altLang="zh-TW">
                  <a:ea typeface="新細明體" pitchFamily="18" charset="-120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697" y="1794"/>
              <a:ext cx="912" cy="288"/>
              <a:chOff x="1846" y="1747"/>
              <a:chExt cx="895" cy="288"/>
            </a:xfrm>
          </p:grpSpPr>
          <p:sp>
            <p:nvSpPr>
              <p:cNvPr id="19512" name="Rectangle 8"/>
              <p:cNvSpPr>
                <a:spLocks noChangeArrowheads="1"/>
              </p:cNvSpPr>
              <p:nvPr/>
            </p:nvSpPr>
            <p:spPr bwMode="auto">
              <a:xfrm>
                <a:off x="1863" y="1814"/>
                <a:ext cx="814" cy="2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3" name="Line 9"/>
              <p:cNvSpPr>
                <a:spLocks noChangeShapeType="1"/>
              </p:cNvSpPr>
              <p:nvPr/>
            </p:nvSpPr>
            <p:spPr bwMode="auto">
              <a:xfrm>
                <a:off x="2270" y="1814"/>
                <a:ext cx="0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14" name="Text Box 10"/>
              <p:cNvSpPr txBox="1">
                <a:spLocks noChangeArrowheads="1"/>
              </p:cNvSpPr>
              <p:nvPr/>
            </p:nvSpPr>
            <p:spPr bwMode="auto">
              <a:xfrm>
                <a:off x="1846" y="1747"/>
                <a:ext cx="8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>
                    <a:ea typeface="新細明體" pitchFamily="18" charset="-120"/>
                  </a:rPr>
                  <a:t> </a:t>
                </a:r>
                <a:r>
                  <a:rPr kumimoji="1" lang="en-US" altLang="zh-TW" sz="2000">
                    <a:ea typeface="新細明體" pitchFamily="18" charset="-120"/>
                  </a:rPr>
                  <a:t>20    NULL</a:t>
                </a:r>
                <a:endParaRPr kumimoji="1" lang="en-US" altLang="zh-TW">
                  <a:ea typeface="新細明體" pitchFamily="18" charset="-120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679" y="1792"/>
              <a:ext cx="839" cy="288"/>
              <a:chOff x="1846" y="1747"/>
              <a:chExt cx="831" cy="283"/>
            </a:xfrm>
          </p:grpSpPr>
          <p:sp>
            <p:nvSpPr>
              <p:cNvPr id="19509" name="Rectangle 12"/>
              <p:cNvSpPr>
                <a:spLocks noChangeArrowheads="1"/>
              </p:cNvSpPr>
              <p:nvPr/>
            </p:nvSpPr>
            <p:spPr bwMode="auto">
              <a:xfrm>
                <a:off x="1863" y="1814"/>
                <a:ext cx="814" cy="2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0" name="Line 13"/>
              <p:cNvSpPr>
                <a:spLocks noChangeShapeType="1"/>
              </p:cNvSpPr>
              <p:nvPr/>
            </p:nvSpPr>
            <p:spPr bwMode="auto">
              <a:xfrm>
                <a:off x="2270" y="1814"/>
                <a:ext cx="0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11" name="Text Box 14"/>
              <p:cNvSpPr txBox="1">
                <a:spLocks noChangeArrowheads="1"/>
              </p:cNvSpPr>
              <p:nvPr/>
            </p:nvSpPr>
            <p:spPr bwMode="auto">
              <a:xfrm>
                <a:off x="1846" y="1747"/>
                <a:ext cx="758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>
                    <a:ea typeface="新細明體" pitchFamily="18" charset="-120"/>
                  </a:rPr>
                  <a:t>  </a:t>
                </a:r>
                <a:r>
                  <a:rPr kumimoji="1" lang="en-US" altLang="zh-TW" sz="2000">
                    <a:ea typeface="新細明體" pitchFamily="18" charset="-120"/>
                  </a:rPr>
                  <a:t>50        </a:t>
                </a:r>
                <a:r>
                  <a:rPr kumimoji="1" lang="en-US" altLang="zh-TW" sz="2000">
                    <a:ea typeface="新細明體" pitchFamily="18" charset="-120"/>
                    <a:sym typeface="Wingdings" pitchFamily="2" charset="2"/>
                  </a:rPr>
                  <a:t></a:t>
                </a:r>
                <a:endParaRPr kumimoji="1" lang="en-US" altLang="zh-TW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729" y="1776"/>
              <a:ext cx="920" cy="288"/>
              <a:chOff x="1846" y="1747"/>
              <a:chExt cx="920" cy="288"/>
            </a:xfrm>
          </p:grpSpPr>
          <p:sp>
            <p:nvSpPr>
              <p:cNvPr id="19506" name="Rectangle 16"/>
              <p:cNvSpPr>
                <a:spLocks noChangeArrowheads="1"/>
              </p:cNvSpPr>
              <p:nvPr/>
            </p:nvSpPr>
            <p:spPr bwMode="auto">
              <a:xfrm>
                <a:off x="1863" y="1814"/>
                <a:ext cx="814" cy="2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7" name="Line 17"/>
              <p:cNvSpPr>
                <a:spLocks noChangeShapeType="1"/>
              </p:cNvSpPr>
              <p:nvPr/>
            </p:nvSpPr>
            <p:spPr bwMode="auto">
              <a:xfrm>
                <a:off x="2270" y="1814"/>
                <a:ext cx="0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08" name="Text Box 18"/>
              <p:cNvSpPr txBox="1">
                <a:spLocks noChangeArrowheads="1"/>
              </p:cNvSpPr>
              <p:nvPr/>
            </p:nvSpPr>
            <p:spPr bwMode="auto">
              <a:xfrm>
                <a:off x="1846" y="1747"/>
                <a:ext cx="9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>
                    <a:ea typeface="新細明體" pitchFamily="18" charset="-120"/>
                  </a:rPr>
                  <a:t>  </a:t>
                </a:r>
                <a:r>
                  <a:rPr kumimoji="1" lang="en-US" altLang="zh-TW" sz="2000">
                    <a:ea typeface="新細明體" pitchFamily="18" charset="-120"/>
                  </a:rPr>
                  <a:t>20   NULL</a:t>
                </a:r>
                <a:endParaRPr kumimoji="1" lang="en-US" altLang="zh-TW">
                  <a:ea typeface="新細明體" pitchFamily="18" charset="-120"/>
                </a:endParaRP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3767" y="1790"/>
              <a:ext cx="831" cy="288"/>
              <a:chOff x="1846" y="1747"/>
              <a:chExt cx="831" cy="288"/>
            </a:xfrm>
          </p:grpSpPr>
          <p:sp>
            <p:nvSpPr>
              <p:cNvPr id="19503" name="Rectangle 20"/>
              <p:cNvSpPr>
                <a:spLocks noChangeArrowheads="1"/>
              </p:cNvSpPr>
              <p:nvPr/>
            </p:nvSpPr>
            <p:spPr bwMode="auto">
              <a:xfrm>
                <a:off x="1863" y="1814"/>
                <a:ext cx="814" cy="2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4" name="Line 21"/>
              <p:cNvSpPr>
                <a:spLocks noChangeShapeType="1"/>
              </p:cNvSpPr>
              <p:nvPr/>
            </p:nvSpPr>
            <p:spPr bwMode="auto">
              <a:xfrm>
                <a:off x="2270" y="1814"/>
                <a:ext cx="0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05" name="Text Box 22"/>
              <p:cNvSpPr txBox="1">
                <a:spLocks noChangeArrowheads="1"/>
              </p:cNvSpPr>
              <p:nvPr/>
            </p:nvSpPr>
            <p:spPr bwMode="auto">
              <a:xfrm>
                <a:off x="1846" y="1747"/>
                <a:ext cx="7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>
                    <a:ea typeface="新細明體" pitchFamily="18" charset="-120"/>
                  </a:rPr>
                  <a:t>  </a:t>
                </a:r>
                <a:r>
                  <a:rPr kumimoji="1" lang="en-US" altLang="zh-TW" sz="2000">
                    <a:ea typeface="新細明體" pitchFamily="18" charset="-120"/>
                  </a:rPr>
                  <a:t>50        </a:t>
                </a:r>
                <a:r>
                  <a:rPr kumimoji="1" lang="en-US" altLang="zh-TW" sz="2000">
                    <a:ea typeface="新細明體" pitchFamily="18" charset="-120"/>
                    <a:sym typeface="Wingdings" pitchFamily="2" charset="2"/>
                  </a:rPr>
                  <a:t></a:t>
                </a:r>
                <a:endParaRPr kumimoji="1" lang="en-US" altLang="zh-TW">
                  <a:ea typeface="新細明體" pitchFamily="18" charset="-120"/>
                </a:endParaRPr>
              </a:p>
            </p:txBody>
          </p:sp>
        </p:grpSp>
        <p:sp>
          <p:nvSpPr>
            <p:cNvPr id="19497" name="Line 23"/>
            <p:cNvSpPr>
              <a:spLocks noChangeShapeType="1"/>
            </p:cNvSpPr>
            <p:nvPr/>
          </p:nvSpPr>
          <p:spPr bwMode="auto">
            <a:xfrm>
              <a:off x="1334" y="1952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8" name="Line 24"/>
            <p:cNvSpPr>
              <a:spLocks noChangeShapeType="1"/>
            </p:cNvSpPr>
            <p:nvPr/>
          </p:nvSpPr>
          <p:spPr bwMode="auto">
            <a:xfrm>
              <a:off x="2360" y="1944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9" name="Line 25"/>
            <p:cNvSpPr>
              <a:spLocks noChangeShapeType="1"/>
            </p:cNvSpPr>
            <p:nvPr/>
          </p:nvSpPr>
          <p:spPr bwMode="auto">
            <a:xfrm>
              <a:off x="4434" y="1944"/>
              <a:ext cx="2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00" name="Line 26"/>
            <p:cNvSpPr>
              <a:spLocks noChangeShapeType="1"/>
            </p:cNvSpPr>
            <p:nvPr/>
          </p:nvSpPr>
          <p:spPr bwMode="auto">
            <a:xfrm>
              <a:off x="749" y="158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01" name="Line 27"/>
            <p:cNvSpPr>
              <a:spLocks noChangeShapeType="1"/>
            </p:cNvSpPr>
            <p:nvPr/>
          </p:nvSpPr>
          <p:spPr bwMode="auto">
            <a:xfrm>
              <a:off x="967" y="15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02" name="Line 28"/>
            <p:cNvSpPr>
              <a:spLocks noChangeShapeType="1"/>
            </p:cNvSpPr>
            <p:nvPr/>
          </p:nvSpPr>
          <p:spPr bwMode="auto">
            <a:xfrm>
              <a:off x="3968" y="157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459" name="Text Box 29"/>
          <p:cNvSpPr txBox="1">
            <a:spLocks noChangeArrowheads="1"/>
          </p:cNvSpPr>
          <p:nvPr/>
        </p:nvSpPr>
        <p:spPr bwMode="auto">
          <a:xfrm>
            <a:off x="825500" y="2201863"/>
            <a:ext cx="589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>
                <a:ea typeface="新細明體" pitchFamily="18" charset="-120"/>
              </a:rPr>
              <a:t> node              trail = NULL                                      node</a:t>
            </a:r>
          </a:p>
        </p:txBody>
      </p:sp>
      <p:sp>
        <p:nvSpPr>
          <p:cNvPr id="19460" name="Text Box 30"/>
          <p:cNvSpPr txBox="1">
            <a:spLocks noChangeArrowheads="1"/>
          </p:cNvSpPr>
          <p:nvPr/>
        </p:nvSpPr>
        <p:spPr bwMode="auto">
          <a:xfrm>
            <a:off x="1006475" y="3573463"/>
            <a:ext cx="6991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(a) before deletion                                  (b)after deletion</a:t>
            </a:r>
          </a:p>
          <a:p>
            <a:endParaRPr kumimoji="1" lang="en-US" altLang="zh-TW">
              <a:ea typeface="新細明體" pitchFamily="18" charset="-120"/>
            </a:endParaRPr>
          </a:p>
          <a:p>
            <a:endParaRPr kumimoji="1" lang="en-US" altLang="zh-TW">
              <a:ea typeface="新細明體" pitchFamily="18" charset="-120"/>
            </a:endParaRPr>
          </a:p>
          <a:p>
            <a:endParaRPr kumimoji="1" lang="en-US" altLang="zh-TW">
              <a:ea typeface="新細明體" pitchFamily="18" charset="-120"/>
            </a:endParaRPr>
          </a:p>
          <a:p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9461" name="Rectangle 31"/>
          <p:cNvSpPr>
            <a:spLocks noChangeArrowheads="1"/>
          </p:cNvSpPr>
          <p:nvPr/>
        </p:nvSpPr>
        <p:spPr bwMode="auto">
          <a:xfrm>
            <a:off x="1219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i="1" dirty="0">
                <a:solidFill>
                  <a:schemeClr val="hlink"/>
                </a:solidFill>
                <a:latin typeface="Georgia" pitchFamily="18" charset="0"/>
              </a:rPr>
              <a:t>Deletion</a:t>
            </a:r>
          </a:p>
        </p:txBody>
      </p:sp>
      <p:sp>
        <p:nvSpPr>
          <p:cNvPr id="19462" name="Text Box 33"/>
          <p:cNvSpPr txBox="1">
            <a:spLocks noChangeArrowheads="1"/>
          </p:cNvSpPr>
          <p:nvPr/>
        </p:nvSpPr>
        <p:spPr bwMode="auto">
          <a:xfrm>
            <a:off x="822325" y="4384675"/>
            <a:ext cx="463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Delete node other than the first node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985838" y="5546725"/>
            <a:ext cx="1319212" cy="457200"/>
            <a:chOff x="1846" y="1747"/>
            <a:chExt cx="831" cy="288"/>
          </a:xfrm>
        </p:grpSpPr>
        <p:sp>
          <p:nvSpPr>
            <p:cNvPr id="19489" name="Rectangle 35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36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1" name="Text Box 37"/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  </a:t>
              </a:r>
              <a:r>
                <a:rPr kumimoji="1" lang="en-US" altLang="zh-TW" sz="2000">
                  <a:ea typeface="新細明體" pitchFamily="18" charset="-120"/>
                </a:rPr>
                <a:t>10        </a:t>
              </a:r>
              <a:r>
                <a:rPr kumimoji="1" lang="en-US" altLang="zh-TW" sz="2000">
                  <a:ea typeface="新細明體" pitchFamily="18" charset="-120"/>
                  <a:sym typeface="Wingdings" pitchFamily="2" charset="2"/>
                </a:rPr>
                <a:t></a:t>
              </a:r>
              <a:endParaRPr kumimoji="1" lang="en-US" altLang="zh-TW">
                <a:ea typeface="新細明體" pitchFamily="18" charset="-120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4210050" y="5545138"/>
            <a:ext cx="1447800" cy="457200"/>
            <a:chOff x="1846" y="1747"/>
            <a:chExt cx="895" cy="288"/>
          </a:xfrm>
        </p:grpSpPr>
        <p:sp>
          <p:nvSpPr>
            <p:cNvPr id="19486" name="Rectangle 39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40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8" name="Text Box 41"/>
            <p:cNvSpPr txBox="1">
              <a:spLocks noChangeArrowheads="1"/>
            </p:cNvSpPr>
            <p:nvPr/>
          </p:nvSpPr>
          <p:spPr bwMode="auto">
            <a:xfrm>
              <a:off x="1846" y="1747"/>
              <a:ext cx="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 </a:t>
              </a:r>
              <a:r>
                <a:rPr kumimoji="1" lang="en-US" altLang="zh-TW" sz="2000">
                  <a:ea typeface="新細明體" pitchFamily="18" charset="-120"/>
                </a:rPr>
                <a:t>20    NULL</a:t>
              </a:r>
              <a:endParaRPr kumimoji="1" lang="en-US" altLang="zh-TW">
                <a:ea typeface="新細明體" pitchFamily="18" charset="-120"/>
              </a:endParaRP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2593975" y="5541963"/>
            <a:ext cx="1331913" cy="457200"/>
            <a:chOff x="1846" y="1747"/>
            <a:chExt cx="831" cy="283"/>
          </a:xfrm>
        </p:grpSpPr>
        <p:sp>
          <p:nvSpPr>
            <p:cNvPr id="19483" name="Rectangle 43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44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5" name="Text Box 45"/>
            <p:cNvSpPr txBox="1">
              <a:spLocks noChangeArrowheads="1"/>
            </p:cNvSpPr>
            <p:nvPr/>
          </p:nvSpPr>
          <p:spPr bwMode="auto">
            <a:xfrm>
              <a:off x="1846" y="1747"/>
              <a:ext cx="75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  </a:t>
              </a:r>
              <a:r>
                <a:rPr kumimoji="1" lang="en-US" altLang="zh-TW" sz="2000">
                  <a:ea typeface="新細明體" pitchFamily="18" charset="-120"/>
                </a:rPr>
                <a:t>50        </a:t>
              </a:r>
              <a:r>
                <a:rPr kumimoji="1" lang="en-US" altLang="zh-TW" sz="2000">
                  <a:ea typeface="新細明體" pitchFamily="18" charset="-120"/>
                  <a:sym typeface="Wingdings" pitchFamily="2" charset="2"/>
                </a:rPr>
                <a:t></a:t>
              </a:r>
              <a:endParaRPr kumimoji="1" lang="en-US" altLang="zh-TW">
                <a:ea typeface="新細明體" pitchFamily="18" charset="-120"/>
              </a:endParaRP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7435850" y="5516563"/>
            <a:ext cx="1460500" cy="457200"/>
            <a:chOff x="1846" y="1747"/>
            <a:chExt cx="920" cy="288"/>
          </a:xfrm>
        </p:grpSpPr>
        <p:sp>
          <p:nvSpPr>
            <p:cNvPr id="19480" name="Rectangle 47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48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2" name="Text Box 49"/>
            <p:cNvSpPr txBox="1">
              <a:spLocks noChangeArrowheads="1"/>
            </p:cNvSpPr>
            <p:nvPr/>
          </p:nvSpPr>
          <p:spPr bwMode="auto">
            <a:xfrm>
              <a:off x="1846" y="1747"/>
              <a:ext cx="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  </a:t>
              </a:r>
              <a:r>
                <a:rPr kumimoji="1" lang="en-US" altLang="zh-TW" sz="2000">
                  <a:ea typeface="新細明體" pitchFamily="18" charset="-120"/>
                </a:rPr>
                <a:t>20   NULL</a:t>
              </a:r>
              <a:endParaRPr kumimoji="1" lang="en-US" altLang="zh-TW">
                <a:ea typeface="新細明體" pitchFamily="18" charset="-120"/>
              </a:endParaRPr>
            </a:p>
          </p:txBody>
        </p: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5908675" y="5538788"/>
            <a:ext cx="1319213" cy="457200"/>
            <a:chOff x="1846" y="1747"/>
            <a:chExt cx="831" cy="288"/>
          </a:xfrm>
        </p:grpSpPr>
        <p:sp>
          <p:nvSpPr>
            <p:cNvPr id="19477" name="Rectangle 51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52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9" name="Text Box 53"/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  </a:t>
              </a:r>
              <a:r>
                <a:rPr kumimoji="1" lang="en-US" altLang="zh-TW" sz="2000">
                  <a:ea typeface="新細明體" pitchFamily="18" charset="-120"/>
                </a:rPr>
                <a:t>10        </a:t>
              </a:r>
              <a:r>
                <a:rPr kumimoji="1" lang="en-US" altLang="zh-TW" sz="2000">
                  <a:ea typeface="新細明體" pitchFamily="18" charset="-120"/>
                  <a:sym typeface="Wingdings" pitchFamily="2" charset="2"/>
                </a:rPr>
                <a:t></a:t>
              </a:r>
              <a:endParaRPr kumimoji="1" lang="en-US" altLang="zh-TW">
                <a:ea typeface="新細明體" pitchFamily="18" charset="-120"/>
              </a:endParaRPr>
            </a:p>
          </p:txBody>
        </p:sp>
      </p:grpSp>
      <p:sp>
        <p:nvSpPr>
          <p:cNvPr id="19468" name="Line 54"/>
          <p:cNvSpPr>
            <a:spLocks noChangeShapeType="1"/>
          </p:cNvSpPr>
          <p:nvPr/>
        </p:nvSpPr>
        <p:spPr bwMode="auto">
          <a:xfrm>
            <a:off x="2046288" y="5795963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9" name="Line 55"/>
          <p:cNvSpPr>
            <a:spLocks noChangeShapeType="1"/>
          </p:cNvSpPr>
          <p:nvPr/>
        </p:nvSpPr>
        <p:spPr bwMode="auto">
          <a:xfrm>
            <a:off x="3675063" y="5783263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70" name="Line 56"/>
          <p:cNvSpPr>
            <a:spLocks noChangeShapeType="1"/>
          </p:cNvSpPr>
          <p:nvPr/>
        </p:nvSpPr>
        <p:spPr bwMode="auto">
          <a:xfrm>
            <a:off x="6967538" y="5783263"/>
            <a:ext cx="465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71" name="Line 57"/>
          <p:cNvSpPr>
            <a:spLocks noChangeShapeType="1"/>
          </p:cNvSpPr>
          <p:nvPr/>
        </p:nvSpPr>
        <p:spPr bwMode="auto">
          <a:xfrm>
            <a:off x="1117600" y="521493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72" name="Line 58"/>
          <p:cNvSpPr>
            <a:spLocks noChangeShapeType="1"/>
          </p:cNvSpPr>
          <p:nvPr/>
        </p:nvSpPr>
        <p:spPr bwMode="auto">
          <a:xfrm>
            <a:off x="1463675" y="52133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73" name="Line 59"/>
          <p:cNvSpPr>
            <a:spLocks noChangeShapeType="1"/>
          </p:cNvSpPr>
          <p:nvPr/>
        </p:nvSpPr>
        <p:spPr bwMode="auto">
          <a:xfrm>
            <a:off x="6227763" y="51990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74" name="Text Box 60"/>
          <p:cNvSpPr txBox="1">
            <a:spLocks noChangeArrowheads="1"/>
          </p:cNvSpPr>
          <p:nvPr/>
        </p:nvSpPr>
        <p:spPr bwMode="auto">
          <a:xfrm>
            <a:off x="869950" y="4846638"/>
            <a:ext cx="589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>
                <a:ea typeface="新細明體" pitchFamily="18" charset="-120"/>
              </a:rPr>
              <a:t>  head                node                                               head  </a:t>
            </a:r>
          </a:p>
        </p:txBody>
      </p:sp>
      <p:sp>
        <p:nvSpPr>
          <p:cNvPr id="19475" name="Line 61"/>
          <p:cNvSpPr>
            <a:spLocks noChangeShapeType="1"/>
          </p:cNvSpPr>
          <p:nvPr/>
        </p:nvSpPr>
        <p:spPr bwMode="auto">
          <a:xfrm>
            <a:off x="2843213" y="521017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76" name="Rectangle 62"/>
          <p:cNvSpPr>
            <a:spLocks noChangeArrowheads="1"/>
          </p:cNvSpPr>
          <p:nvPr/>
        </p:nvSpPr>
        <p:spPr bwMode="auto">
          <a:xfrm>
            <a:off x="6597650" y="5661025"/>
            <a:ext cx="635000" cy="298450"/>
          </a:xfrm>
          <a:prstGeom prst="rect">
            <a:avLst/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457200"/>
            <a:ext cx="7861300" cy="4687888"/>
          </a:xfrm>
        </p:spPr>
        <p:txBody>
          <a:bodyPr/>
          <a:lstStyle/>
          <a:p>
            <a:pPr eaLnBrk="1" hangingPunct="1"/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void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removeAfter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node)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{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/* delete what follows after node in the list */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tmp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if (node) {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tmp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= node -&gt; next;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node-&gt;next = node-&gt;next-&gt;next;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 free(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tmp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);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}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}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endParaRPr lang="en-US" altLang="zh-TW" sz="2000" dirty="0" smtClean="0">
              <a:ea typeface="新細明體" pitchFamily="18" charset="-12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64000" y="3627438"/>
            <a:ext cx="4725988" cy="1706562"/>
            <a:chOff x="4064000" y="2976563"/>
            <a:chExt cx="4725988" cy="1706562"/>
          </a:xfrm>
        </p:grpSpPr>
        <p:sp>
          <p:nvSpPr>
            <p:cNvPr id="20493" name="Text Box 29"/>
            <p:cNvSpPr txBox="1">
              <a:spLocks noChangeArrowheads="1"/>
            </p:cNvSpPr>
            <p:nvPr/>
          </p:nvSpPr>
          <p:spPr bwMode="auto">
            <a:xfrm>
              <a:off x="4064000" y="2976563"/>
              <a:ext cx="13128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000">
                  <a:ea typeface="新細明體" pitchFamily="18" charset="-120"/>
                </a:rPr>
                <a:t>          node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117975" y="3352800"/>
              <a:ext cx="4672013" cy="1330325"/>
              <a:chOff x="4117975" y="3324225"/>
              <a:chExt cx="4672013" cy="1330325"/>
            </a:xfrm>
          </p:grpSpPr>
          <p:grpSp>
            <p:nvGrpSpPr>
              <p:cNvPr id="2" name="Group 3"/>
              <p:cNvGrpSpPr>
                <a:grpSpLocks/>
              </p:cNvGrpSpPr>
              <p:nvPr/>
            </p:nvGrpSpPr>
            <p:grpSpPr bwMode="auto">
              <a:xfrm>
                <a:off x="4117975" y="3429000"/>
                <a:ext cx="1319213" cy="457200"/>
                <a:chOff x="1846" y="1747"/>
                <a:chExt cx="831" cy="288"/>
              </a:xfrm>
            </p:grpSpPr>
            <p:sp>
              <p:nvSpPr>
                <p:cNvPr id="20507" name="Rectangle 4"/>
                <p:cNvSpPr>
                  <a:spLocks noChangeArrowheads="1"/>
                </p:cNvSpPr>
                <p:nvPr/>
              </p:nvSpPr>
              <p:spPr bwMode="auto">
                <a:xfrm>
                  <a:off x="1863" y="1814"/>
                  <a:ext cx="814" cy="20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8" name="Line 5"/>
                <p:cNvSpPr>
                  <a:spLocks noChangeShapeType="1"/>
                </p:cNvSpPr>
                <p:nvPr/>
              </p:nvSpPr>
              <p:spPr bwMode="auto">
                <a:xfrm>
                  <a:off x="2270" y="1814"/>
                  <a:ext cx="0" cy="2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50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46" y="1747"/>
                  <a:ext cx="7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>
                      <a:ea typeface="新細明體" pitchFamily="18" charset="-120"/>
                    </a:rPr>
                    <a:t>  </a:t>
                  </a:r>
                  <a:r>
                    <a:rPr kumimoji="1" lang="en-US" altLang="zh-TW" sz="2000">
                      <a:ea typeface="新細明體" pitchFamily="18" charset="-120"/>
                    </a:rPr>
                    <a:t>10        </a:t>
                  </a:r>
                  <a:r>
                    <a:rPr kumimoji="1" lang="en-US" altLang="zh-TW" sz="2000">
                      <a:ea typeface="新細明體" pitchFamily="18" charset="-120"/>
                      <a:sym typeface="Wingdings" pitchFamily="2" charset="2"/>
                    </a:rPr>
                    <a:t></a:t>
                  </a:r>
                  <a:endParaRPr kumimoji="1" lang="en-US" altLang="zh-TW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3" name="Group 7"/>
              <p:cNvGrpSpPr>
                <a:grpSpLocks/>
              </p:cNvGrpSpPr>
              <p:nvPr/>
            </p:nvGrpSpPr>
            <p:grpSpPr bwMode="auto">
              <a:xfrm>
                <a:off x="7342188" y="3427413"/>
                <a:ext cx="1447800" cy="457200"/>
                <a:chOff x="1846" y="1747"/>
                <a:chExt cx="895" cy="288"/>
              </a:xfrm>
            </p:grpSpPr>
            <p:sp>
              <p:nvSpPr>
                <p:cNvPr id="20504" name="Rectangle 8"/>
                <p:cNvSpPr>
                  <a:spLocks noChangeArrowheads="1"/>
                </p:cNvSpPr>
                <p:nvPr/>
              </p:nvSpPr>
              <p:spPr bwMode="auto">
                <a:xfrm>
                  <a:off x="1863" y="1814"/>
                  <a:ext cx="814" cy="20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5" name="Line 9"/>
                <p:cNvSpPr>
                  <a:spLocks noChangeShapeType="1"/>
                </p:cNvSpPr>
                <p:nvPr/>
              </p:nvSpPr>
              <p:spPr bwMode="auto">
                <a:xfrm>
                  <a:off x="2270" y="1814"/>
                  <a:ext cx="0" cy="2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50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846" y="1747"/>
                  <a:ext cx="89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>
                      <a:ea typeface="新細明體" pitchFamily="18" charset="-120"/>
                    </a:rPr>
                    <a:t> </a:t>
                  </a:r>
                  <a:r>
                    <a:rPr kumimoji="1" lang="en-US" altLang="zh-TW" sz="2000">
                      <a:ea typeface="新細明體" pitchFamily="18" charset="-120"/>
                    </a:rPr>
                    <a:t>20    NULL</a:t>
                  </a:r>
                  <a:endParaRPr kumimoji="1" lang="en-US" altLang="zh-TW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726113" y="3424238"/>
                <a:ext cx="1331912" cy="457200"/>
                <a:chOff x="1846" y="1747"/>
                <a:chExt cx="831" cy="283"/>
              </a:xfrm>
            </p:grpSpPr>
            <p:sp>
              <p:nvSpPr>
                <p:cNvPr id="20501" name="Rectangle 12"/>
                <p:cNvSpPr>
                  <a:spLocks noChangeArrowheads="1"/>
                </p:cNvSpPr>
                <p:nvPr/>
              </p:nvSpPr>
              <p:spPr bwMode="auto">
                <a:xfrm>
                  <a:off x="1863" y="1814"/>
                  <a:ext cx="814" cy="20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2" name="Line 13"/>
                <p:cNvSpPr>
                  <a:spLocks noChangeShapeType="1"/>
                </p:cNvSpPr>
                <p:nvPr/>
              </p:nvSpPr>
              <p:spPr bwMode="auto">
                <a:xfrm>
                  <a:off x="2270" y="1814"/>
                  <a:ext cx="0" cy="2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50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46" y="1747"/>
                  <a:ext cx="758" cy="2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>
                      <a:ea typeface="新細明體" pitchFamily="18" charset="-120"/>
                    </a:rPr>
                    <a:t>  </a:t>
                  </a:r>
                  <a:r>
                    <a:rPr kumimoji="1" lang="en-US" altLang="zh-TW" sz="2000">
                      <a:ea typeface="新細明體" pitchFamily="18" charset="-120"/>
                    </a:rPr>
                    <a:t>50        </a:t>
                  </a:r>
                  <a:r>
                    <a:rPr kumimoji="1" lang="en-US" altLang="zh-TW" sz="2000">
                      <a:ea typeface="新細明體" pitchFamily="18" charset="-120"/>
                      <a:sym typeface="Wingdings" pitchFamily="2" charset="2"/>
                    </a:rPr>
                    <a:t></a:t>
                  </a:r>
                  <a:endParaRPr kumimoji="1" lang="en-US" altLang="zh-TW">
                    <a:ea typeface="新細明體" pitchFamily="18" charset="-120"/>
                  </a:endParaRPr>
                </a:p>
              </p:txBody>
            </p:sp>
          </p:grpSp>
          <p:sp>
            <p:nvSpPr>
              <p:cNvPr id="20486" name="Line 15"/>
              <p:cNvSpPr>
                <a:spLocks noChangeShapeType="1"/>
              </p:cNvSpPr>
              <p:nvPr/>
            </p:nvSpPr>
            <p:spPr bwMode="auto">
              <a:xfrm>
                <a:off x="5178425" y="3678238"/>
                <a:ext cx="542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87" name="Line 16"/>
              <p:cNvSpPr>
                <a:spLocks noChangeShapeType="1"/>
              </p:cNvSpPr>
              <p:nvPr/>
            </p:nvSpPr>
            <p:spPr bwMode="auto">
              <a:xfrm>
                <a:off x="6807200" y="3665538"/>
                <a:ext cx="541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88" name="Line 17"/>
              <p:cNvSpPr>
                <a:spLocks noChangeShapeType="1"/>
              </p:cNvSpPr>
              <p:nvPr/>
            </p:nvSpPr>
            <p:spPr bwMode="auto">
              <a:xfrm>
                <a:off x="5054600" y="3324225"/>
                <a:ext cx="0" cy="2238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5692775" y="4175125"/>
                <a:ext cx="1460500" cy="457200"/>
                <a:chOff x="1846" y="1747"/>
                <a:chExt cx="920" cy="288"/>
              </a:xfrm>
            </p:grpSpPr>
            <p:sp>
              <p:nvSpPr>
                <p:cNvPr id="20498" name="Rectangle 20"/>
                <p:cNvSpPr>
                  <a:spLocks noChangeArrowheads="1"/>
                </p:cNvSpPr>
                <p:nvPr/>
              </p:nvSpPr>
              <p:spPr bwMode="auto">
                <a:xfrm>
                  <a:off x="1863" y="1814"/>
                  <a:ext cx="814" cy="20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9" name="Line 21"/>
                <p:cNvSpPr>
                  <a:spLocks noChangeShapeType="1"/>
                </p:cNvSpPr>
                <p:nvPr/>
              </p:nvSpPr>
              <p:spPr bwMode="auto">
                <a:xfrm>
                  <a:off x="2270" y="1814"/>
                  <a:ext cx="0" cy="2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50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846" y="1747"/>
                  <a:ext cx="92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>
                      <a:ea typeface="新細明體" pitchFamily="18" charset="-120"/>
                    </a:rPr>
                    <a:t>  </a:t>
                  </a:r>
                  <a:r>
                    <a:rPr kumimoji="1" lang="en-US" altLang="zh-TW" sz="2000">
                      <a:ea typeface="新細明體" pitchFamily="18" charset="-120"/>
                    </a:rPr>
                    <a:t>20   NULL</a:t>
                  </a:r>
                  <a:endParaRPr kumimoji="1" lang="en-US" altLang="zh-TW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4165600" y="4197350"/>
                <a:ext cx="1319213" cy="457200"/>
                <a:chOff x="1846" y="1747"/>
                <a:chExt cx="831" cy="288"/>
              </a:xfrm>
            </p:grpSpPr>
            <p:sp>
              <p:nvSpPr>
                <p:cNvPr id="20495" name="Rectangle 24"/>
                <p:cNvSpPr>
                  <a:spLocks noChangeArrowheads="1"/>
                </p:cNvSpPr>
                <p:nvPr/>
              </p:nvSpPr>
              <p:spPr bwMode="auto">
                <a:xfrm>
                  <a:off x="1863" y="1814"/>
                  <a:ext cx="814" cy="20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6" name="Line 25"/>
                <p:cNvSpPr>
                  <a:spLocks noChangeShapeType="1"/>
                </p:cNvSpPr>
                <p:nvPr/>
              </p:nvSpPr>
              <p:spPr bwMode="auto">
                <a:xfrm>
                  <a:off x="2270" y="1814"/>
                  <a:ext cx="0" cy="2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49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846" y="1747"/>
                  <a:ext cx="7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>
                      <a:ea typeface="新細明體" pitchFamily="18" charset="-120"/>
                    </a:rPr>
                    <a:t>  </a:t>
                  </a:r>
                  <a:r>
                    <a:rPr kumimoji="1" lang="en-US" altLang="zh-TW" sz="2000">
                      <a:ea typeface="新細明體" pitchFamily="18" charset="-120"/>
                    </a:rPr>
                    <a:t>10        </a:t>
                  </a:r>
                  <a:r>
                    <a:rPr kumimoji="1" lang="en-US" altLang="zh-TW" sz="2000">
                      <a:ea typeface="新細明體" pitchFamily="18" charset="-120"/>
                      <a:sym typeface="Wingdings" pitchFamily="2" charset="2"/>
                    </a:rPr>
                    <a:t></a:t>
                  </a:r>
                  <a:endParaRPr kumimoji="1" lang="en-US" altLang="zh-TW">
                    <a:ea typeface="新細明體" pitchFamily="18" charset="-120"/>
                  </a:endParaRPr>
                </a:p>
              </p:txBody>
            </p:sp>
          </p:grpSp>
          <p:sp>
            <p:nvSpPr>
              <p:cNvPr id="20491" name="Line 27"/>
              <p:cNvSpPr>
                <a:spLocks noChangeShapeType="1"/>
              </p:cNvSpPr>
              <p:nvPr/>
            </p:nvSpPr>
            <p:spPr bwMode="auto">
              <a:xfrm>
                <a:off x="5224463" y="4441825"/>
                <a:ext cx="465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2" name="Line 28"/>
              <p:cNvSpPr>
                <a:spLocks noChangeShapeType="1"/>
              </p:cNvSpPr>
              <p:nvPr/>
            </p:nvSpPr>
            <p:spPr bwMode="auto">
              <a:xfrm>
                <a:off x="5067300" y="3910013"/>
                <a:ext cx="0" cy="4000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4" name="Rectangle 30"/>
              <p:cNvSpPr>
                <a:spLocks noChangeArrowheads="1"/>
              </p:cNvSpPr>
              <p:nvPr/>
            </p:nvSpPr>
            <p:spPr bwMode="auto">
              <a:xfrm>
                <a:off x="4854575" y="4319588"/>
                <a:ext cx="635000" cy="298450"/>
              </a:xfrm>
              <a:prstGeom prst="rect">
                <a:avLst/>
              </a:prstGeom>
              <a:solidFill>
                <a:srgbClr val="CC33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Linked Lists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 the drawbacks of fixed size arrays with</a:t>
            </a:r>
          </a:p>
          <a:p>
            <a:pPr lvl="1" eaLnBrk="1" hangingPunct="1"/>
            <a:r>
              <a:rPr lang="en-US" smtClean="0">
                <a:solidFill>
                  <a:srgbClr val="009900"/>
                </a:solidFill>
              </a:rPr>
              <a:t>Growable arrays</a:t>
            </a:r>
          </a:p>
          <a:p>
            <a:pPr lvl="1" eaLnBrk="1" hangingPunct="1"/>
            <a:r>
              <a:rPr lang="en-US" smtClean="0"/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516063"/>
            <a:ext cx="7737475" cy="4511675"/>
          </a:xfrm>
        </p:spPr>
        <p:txBody>
          <a:bodyPr/>
          <a:lstStyle/>
          <a:p>
            <a:pPr eaLnBrk="1" hangingPunct="1"/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void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traverseList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)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{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printf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(“The list contains: “);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for ( ;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;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=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-&gt;next)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     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printf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(“%4d”,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-&gt;data);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printf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(“\n”);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}</a:t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</a:br>
            <a:endParaRPr lang="en-US" altLang="zh-TW" sz="2000" dirty="0" smtClean="0">
              <a:ea typeface="新細明體" pitchFamily="18" charset="-120"/>
            </a:endParaRPr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1219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i="1" dirty="0">
                <a:solidFill>
                  <a:schemeClr val="hlink"/>
                </a:solidFill>
                <a:latin typeface="Georgia" pitchFamily="18" charset="0"/>
              </a:rPr>
              <a:t>Traverse a list</a:t>
            </a:r>
          </a:p>
        </p:txBody>
      </p:sp>
      <p:sp>
        <p:nvSpPr>
          <p:cNvPr id="200738" name="Text Box 34"/>
          <p:cNvSpPr txBox="1">
            <a:spLocks noChangeArrowheads="1"/>
          </p:cNvSpPr>
          <p:nvPr/>
        </p:nvSpPr>
        <p:spPr bwMode="auto">
          <a:xfrm>
            <a:off x="2895600" y="5410200"/>
            <a:ext cx="563562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 does ptr point after this function call?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List Operations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swapElements</a:t>
            </a:r>
          </a:p>
          <a:p>
            <a:pPr eaLnBrk="1" hangingPunct="1"/>
            <a:r>
              <a:rPr lang="en-US" smtClean="0"/>
              <a:t>insertFirst</a:t>
            </a:r>
          </a:p>
          <a:p>
            <a:pPr eaLnBrk="1" hangingPunct="1"/>
            <a:r>
              <a:rPr lang="en-US" smtClean="0"/>
              <a:t>insertLast</a:t>
            </a:r>
          </a:p>
          <a:p>
            <a:pPr eaLnBrk="1" hangingPunct="1"/>
            <a:r>
              <a:rPr lang="en-US" smtClean="0"/>
              <a:t>deleteBefore</a:t>
            </a:r>
          </a:p>
          <a:p>
            <a:pPr eaLnBrk="1" hangingPunct="1"/>
            <a:r>
              <a:rPr lang="en-US" smtClean="0"/>
              <a:t>deleteLast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Time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insertAfter  	O(?)</a:t>
            </a:r>
          </a:p>
          <a:p>
            <a:pPr eaLnBrk="1" hangingPunct="1"/>
            <a:r>
              <a:rPr lang="en-US" smtClean="0"/>
              <a:t>deleteAfter 	O(?)</a:t>
            </a:r>
          </a:p>
          <a:p>
            <a:pPr eaLnBrk="1" hangingPunct="1"/>
            <a:r>
              <a:rPr lang="en-US" smtClean="0"/>
              <a:t>deleteBefore	O(?)</a:t>
            </a:r>
          </a:p>
          <a:p>
            <a:pPr eaLnBrk="1" hangingPunct="1"/>
            <a:r>
              <a:rPr lang="en-US" smtClean="0"/>
              <a:t>deleteLast	O(?)</a:t>
            </a:r>
          </a:p>
          <a:p>
            <a:pPr eaLnBrk="1" hangingPunct="1"/>
            <a:r>
              <a:rPr lang="en-US" smtClean="0"/>
              <a:t>insertFirst   	O(?)</a:t>
            </a:r>
          </a:p>
          <a:p>
            <a:pPr eaLnBrk="1" hangingPunct="1"/>
            <a:r>
              <a:rPr lang="en-US" smtClean="0"/>
              <a:t>insertLast   	O(?)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Growable arrays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 the problem of fixed-size arrays</a:t>
            </a:r>
          </a:p>
          <a:p>
            <a:pPr eaLnBrk="1" hangingPunct="1"/>
            <a:r>
              <a:rPr lang="en-US" smtClean="0"/>
              <a:t>Increase the size of the array when needed (I.e. when capacity is exceeded)</a:t>
            </a:r>
          </a:p>
          <a:p>
            <a:pPr eaLnBrk="1" hangingPunct="1"/>
            <a:r>
              <a:rPr lang="en-US" smtClean="0"/>
              <a:t>Two strategies:</a:t>
            </a:r>
          </a:p>
          <a:p>
            <a:pPr lvl="1" eaLnBrk="1" hangingPunct="1"/>
            <a:r>
              <a:rPr lang="en-US" altLang="en-US" b="1" smtClean="0"/>
              <a:t>tight strategy</a:t>
            </a:r>
            <a:r>
              <a:rPr lang="en-US" altLang="en-US" smtClean="0"/>
              <a:t> (add a constant): f(N) = N + c</a:t>
            </a:r>
          </a:p>
          <a:p>
            <a:pPr lvl="1" eaLnBrk="1" hangingPunct="1"/>
            <a:r>
              <a:rPr lang="en-US" altLang="en-US" b="1" smtClean="0"/>
              <a:t>growth strategy</a:t>
            </a:r>
            <a:r>
              <a:rPr lang="en-US" altLang="en-US" smtClean="0"/>
              <a:t> (double up): f(N) = 2N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Tight Strategy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830763"/>
          </a:xfrm>
        </p:spPr>
        <p:txBody>
          <a:bodyPr/>
          <a:lstStyle/>
          <a:p>
            <a:pPr eaLnBrk="1" hangingPunct="1"/>
            <a:r>
              <a:rPr lang="en-US" dirty="0" smtClean="0"/>
              <a:t>Add a number k (k = constant) of elements every time the capacity is exceeded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4724400"/>
            <a:ext cx="914400" cy="304800"/>
            <a:chOff x="768" y="2160"/>
            <a:chExt cx="576" cy="192"/>
          </a:xfrm>
        </p:grpSpPr>
        <p:sp>
          <p:nvSpPr>
            <p:cNvPr id="5189" name="Rectangle 5"/>
            <p:cNvSpPr>
              <a:spLocks noChangeArrowheads="1"/>
            </p:cNvSpPr>
            <p:nvPr/>
          </p:nvSpPr>
          <p:spPr bwMode="auto">
            <a:xfrm>
              <a:off x="768" y="2160"/>
              <a:ext cx="576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6"/>
            <p:cNvSpPr>
              <a:spLocks noChangeShapeType="1"/>
            </p:cNvSpPr>
            <p:nvPr/>
          </p:nvSpPr>
          <p:spPr bwMode="auto">
            <a:xfrm>
              <a:off x="96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91" name="Line 7"/>
            <p:cNvSpPr>
              <a:spLocks noChangeShapeType="1"/>
            </p:cNvSpPr>
            <p:nvPr/>
          </p:nvSpPr>
          <p:spPr bwMode="auto">
            <a:xfrm>
              <a:off x="11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92" name="Line 8"/>
            <p:cNvSpPr>
              <a:spLocks noChangeShapeType="1"/>
            </p:cNvSpPr>
            <p:nvPr/>
          </p:nvSpPr>
          <p:spPr bwMode="auto">
            <a:xfrm>
              <a:off x="134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19200" y="4724400"/>
            <a:ext cx="1828800" cy="304800"/>
            <a:chOff x="768" y="1824"/>
            <a:chExt cx="1152" cy="192"/>
          </a:xfrm>
        </p:grpSpPr>
        <p:sp>
          <p:nvSpPr>
            <p:cNvPr id="5182" name="Rectangle 10"/>
            <p:cNvSpPr>
              <a:spLocks noChangeArrowheads="1"/>
            </p:cNvSpPr>
            <p:nvPr/>
          </p:nvSpPr>
          <p:spPr bwMode="auto">
            <a:xfrm>
              <a:off x="768" y="1824"/>
              <a:ext cx="1152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11"/>
            <p:cNvSpPr>
              <a:spLocks noChangeShapeType="1"/>
            </p:cNvSpPr>
            <p:nvPr/>
          </p:nvSpPr>
          <p:spPr bwMode="auto">
            <a:xfrm>
              <a:off x="96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84" name="Line 12"/>
            <p:cNvSpPr>
              <a:spLocks noChangeShapeType="1"/>
            </p:cNvSpPr>
            <p:nvPr/>
          </p:nvSpPr>
          <p:spPr bwMode="auto">
            <a:xfrm>
              <a:off x="1152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85" name="Line 13"/>
            <p:cNvSpPr>
              <a:spLocks noChangeShapeType="1"/>
            </p:cNvSpPr>
            <p:nvPr/>
          </p:nvSpPr>
          <p:spPr bwMode="auto">
            <a:xfrm>
              <a:off x="1344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86" name="Line 14"/>
            <p:cNvSpPr>
              <a:spLocks noChangeShapeType="1"/>
            </p:cNvSpPr>
            <p:nvPr/>
          </p:nvSpPr>
          <p:spPr bwMode="auto">
            <a:xfrm>
              <a:off x="1536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87" name="Line 15"/>
            <p:cNvSpPr>
              <a:spLocks noChangeShapeType="1"/>
            </p:cNvSpPr>
            <p:nvPr/>
          </p:nvSpPr>
          <p:spPr bwMode="auto">
            <a:xfrm>
              <a:off x="1728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88" name="Line 16"/>
            <p:cNvSpPr>
              <a:spLocks noChangeShapeType="1"/>
            </p:cNvSpPr>
            <p:nvPr/>
          </p:nvSpPr>
          <p:spPr bwMode="auto">
            <a:xfrm>
              <a:off x="192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219200" y="5486400"/>
            <a:ext cx="1828800" cy="304800"/>
            <a:chOff x="768" y="1824"/>
            <a:chExt cx="1152" cy="192"/>
          </a:xfrm>
        </p:grpSpPr>
        <p:sp>
          <p:nvSpPr>
            <p:cNvPr id="5175" name="Rectangle 18"/>
            <p:cNvSpPr>
              <a:spLocks noChangeArrowheads="1"/>
            </p:cNvSpPr>
            <p:nvPr/>
          </p:nvSpPr>
          <p:spPr bwMode="auto">
            <a:xfrm>
              <a:off x="768" y="1824"/>
              <a:ext cx="1152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Line 19"/>
            <p:cNvSpPr>
              <a:spLocks noChangeShapeType="1"/>
            </p:cNvSpPr>
            <p:nvPr/>
          </p:nvSpPr>
          <p:spPr bwMode="auto">
            <a:xfrm>
              <a:off x="96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77" name="Line 20"/>
            <p:cNvSpPr>
              <a:spLocks noChangeShapeType="1"/>
            </p:cNvSpPr>
            <p:nvPr/>
          </p:nvSpPr>
          <p:spPr bwMode="auto">
            <a:xfrm>
              <a:off x="1152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78" name="Line 21"/>
            <p:cNvSpPr>
              <a:spLocks noChangeShapeType="1"/>
            </p:cNvSpPr>
            <p:nvPr/>
          </p:nvSpPr>
          <p:spPr bwMode="auto">
            <a:xfrm>
              <a:off x="1344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79" name="Line 22"/>
            <p:cNvSpPr>
              <a:spLocks noChangeShapeType="1"/>
            </p:cNvSpPr>
            <p:nvPr/>
          </p:nvSpPr>
          <p:spPr bwMode="auto">
            <a:xfrm>
              <a:off x="1536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80" name="Line 23"/>
            <p:cNvSpPr>
              <a:spLocks noChangeShapeType="1"/>
            </p:cNvSpPr>
            <p:nvPr/>
          </p:nvSpPr>
          <p:spPr bwMode="auto">
            <a:xfrm>
              <a:off x="1728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81" name="Line 24"/>
            <p:cNvSpPr>
              <a:spLocks noChangeShapeType="1"/>
            </p:cNvSpPr>
            <p:nvPr/>
          </p:nvSpPr>
          <p:spPr bwMode="auto">
            <a:xfrm>
              <a:off x="192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219200" y="6172200"/>
            <a:ext cx="1828800" cy="304800"/>
            <a:chOff x="768" y="1824"/>
            <a:chExt cx="1152" cy="192"/>
          </a:xfrm>
        </p:grpSpPr>
        <p:sp>
          <p:nvSpPr>
            <p:cNvPr id="5168" name="Rectangle 26"/>
            <p:cNvSpPr>
              <a:spLocks noChangeArrowheads="1"/>
            </p:cNvSpPr>
            <p:nvPr/>
          </p:nvSpPr>
          <p:spPr bwMode="auto">
            <a:xfrm>
              <a:off x="768" y="1824"/>
              <a:ext cx="1152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27"/>
            <p:cNvSpPr>
              <a:spLocks noChangeShapeType="1"/>
            </p:cNvSpPr>
            <p:nvPr/>
          </p:nvSpPr>
          <p:spPr bwMode="auto">
            <a:xfrm>
              <a:off x="96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70" name="Line 28"/>
            <p:cNvSpPr>
              <a:spLocks noChangeShapeType="1"/>
            </p:cNvSpPr>
            <p:nvPr/>
          </p:nvSpPr>
          <p:spPr bwMode="auto">
            <a:xfrm>
              <a:off x="1152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71" name="Line 29"/>
            <p:cNvSpPr>
              <a:spLocks noChangeShapeType="1"/>
            </p:cNvSpPr>
            <p:nvPr/>
          </p:nvSpPr>
          <p:spPr bwMode="auto">
            <a:xfrm>
              <a:off x="1344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72" name="Line 30"/>
            <p:cNvSpPr>
              <a:spLocks noChangeShapeType="1"/>
            </p:cNvSpPr>
            <p:nvPr/>
          </p:nvSpPr>
          <p:spPr bwMode="auto">
            <a:xfrm>
              <a:off x="1536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73" name="Line 31"/>
            <p:cNvSpPr>
              <a:spLocks noChangeShapeType="1"/>
            </p:cNvSpPr>
            <p:nvPr/>
          </p:nvSpPr>
          <p:spPr bwMode="auto">
            <a:xfrm>
              <a:off x="1728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74" name="Line 32"/>
            <p:cNvSpPr>
              <a:spLocks noChangeShapeType="1"/>
            </p:cNvSpPr>
            <p:nvPr/>
          </p:nvSpPr>
          <p:spPr bwMode="auto">
            <a:xfrm>
              <a:off x="192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219200" y="3962400"/>
            <a:ext cx="1828800" cy="304800"/>
            <a:chOff x="768" y="1824"/>
            <a:chExt cx="1152" cy="192"/>
          </a:xfrm>
        </p:grpSpPr>
        <p:sp>
          <p:nvSpPr>
            <p:cNvPr id="5161" name="Rectangle 34"/>
            <p:cNvSpPr>
              <a:spLocks noChangeArrowheads="1"/>
            </p:cNvSpPr>
            <p:nvPr/>
          </p:nvSpPr>
          <p:spPr bwMode="auto">
            <a:xfrm>
              <a:off x="768" y="1824"/>
              <a:ext cx="1152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35"/>
            <p:cNvSpPr>
              <a:spLocks noChangeShapeType="1"/>
            </p:cNvSpPr>
            <p:nvPr/>
          </p:nvSpPr>
          <p:spPr bwMode="auto">
            <a:xfrm>
              <a:off x="96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63" name="Line 36"/>
            <p:cNvSpPr>
              <a:spLocks noChangeShapeType="1"/>
            </p:cNvSpPr>
            <p:nvPr/>
          </p:nvSpPr>
          <p:spPr bwMode="auto">
            <a:xfrm>
              <a:off x="1152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64" name="Line 37"/>
            <p:cNvSpPr>
              <a:spLocks noChangeShapeType="1"/>
            </p:cNvSpPr>
            <p:nvPr/>
          </p:nvSpPr>
          <p:spPr bwMode="auto">
            <a:xfrm>
              <a:off x="1344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65" name="Line 38"/>
            <p:cNvSpPr>
              <a:spLocks noChangeShapeType="1"/>
            </p:cNvSpPr>
            <p:nvPr/>
          </p:nvSpPr>
          <p:spPr bwMode="auto">
            <a:xfrm>
              <a:off x="1536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66" name="Line 39"/>
            <p:cNvSpPr>
              <a:spLocks noChangeShapeType="1"/>
            </p:cNvSpPr>
            <p:nvPr/>
          </p:nvSpPr>
          <p:spPr bwMode="auto">
            <a:xfrm>
              <a:off x="1728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67" name="Line 40"/>
            <p:cNvSpPr>
              <a:spLocks noChangeShapeType="1"/>
            </p:cNvSpPr>
            <p:nvPr/>
          </p:nvSpPr>
          <p:spPr bwMode="auto">
            <a:xfrm>
              <a:off x="192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219200" y="3276600"/>
            <a:ext cx="914400" cy="304800"/>
            <a:chOff x="768" y="2160"/>
            <a:chExt cx="576" cy="192"/>
          </a:xfrm>
        </p:grpSpPr>
        <p:sp>
          <p:nvSpPr>
            <p:cNvPr id="5157" name="Rectangle 42"/>
            <p:cNvSpPr>
              <a:spLocks noChangeArrowheads="1"/>
            </p:cNvSpPr>
            <p:nvPr/>
          </p:nvSpPr>
          <p:spPr bwMode="auto">
            <a:xfrm>
              <a:off x="768" y="2160"/>
              <a:ext cx="576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43"/>
            <p:cNvSpPr>
              <a:spLocks noChangeShapeType="1"/>
            </p:cNvSpPr>
            <p:nvPr/>
          </p:nvSpPr>
          <p:spPr bwMode="auto">
            <a:xfrm>
              <a:off x="96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59" name="Line 44"/>
            <p:cNvSpPr>
              <a:spLocks noChangeShapeType="1"/>
            </p:cNvSpPr>
            <p:nvPr/>
          </p:nvSpPr>
          <p:spPr bwMode="auto">
            <a:xfrm>
              <a:off x="11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60" name="Line 45"/>
            <p:cNvSpPr>
              <a:spLocks noChangeShapeType="1"/>
            </p:cNvSpPr>
            <p:nvPr/>
          </p:nvSpPr>
          <p:spPr bwMode="auto">
            <a:xfrm>
              <a:off x="134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3048000" y="5486400"/>
            <a:ext cx="914400" cy="304800"/>
            <a:chOff x="768" y="2160"/>
            <a:chExt cx="576" cy="192"/>
          </a:xfrm>
        </p:grpSpPr>
        <p:sp>
          <p:nvSpPr>
            <p:cNvPr id="5153" name="Rectangle 47"/>
            <p:cNvSpPr>
              <a:spLocks noChangeArrowheads="1"/>
            </p:cNvSpPr>
            <p:nvPr/>
          </p:nvSpPr>
          <p:spPr bwMode="auto">
            <a:xfrm>
              <a:off x="768" y="2160"/>
              <a:ext cx="576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48"/>
            <p:cNvSpPr>
              <a:spLocks noChangeShapeType="1"/>
            </p:cNvSpPr>
            <p:nvPr/>
          </p:nvSpPr>
          <p:spPr bwMode="auto">
            <a:xfrm>
              <a:off x="96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55" name="Line 49"/>
            <p:cNvSpPr>
              <a:spLocks noChangeShapeType="1"/>
            </p:cNvSpPr>
            <p:nvPr/>
          </p:nvSpPr>
          <p:spPr bwMode="auto">
            <a:xfrm>
              <a:off x="11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56" name="Line 50"/>
            <p:cNvSpPr>
              <a:spLocks noChangeShapeType="1"/>
            </p:cNvSpPr>
            <p:nvPr/>
          </p:nvSpPr>
          <p:spPr bwMode="auto">
            <a:xfrm>
              <a:off x="134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3048000" y="6172200"/>
            <a:ext cx="914400" cy="304800"/>
            <a:chOff x="768" y="2160"/>
            <a:chExt cx="576" cy="192"/>
          </a:xfrm>
        </p:grpSpPr>
        <p:sp>
          <p:nvSpPr>
            <p:cNvPr id="5149" name="Rectangle 52"/>
            <p:cNvSpPr>
              <a:spLocks noChangeArrowheads="1"/>
            </p:cNvSpPr>
            <p:nvPr/>
          </p:nvSpPr>
          <p:spPr bwMode="auto">
            <a:xfrm>
              <a:off x="768" y="2160"/>
              <a:ext cx="576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53"/>
            <p:cNvSpPr>
              <a:spLocks noChangeShapeType="1"/>
            </p:cNvSpPr>
            <p:nvPr/>
          </p:nvSpPr>
          <p:spPr bwMode="auto">
            <a:xfrm>
              <a:off x="96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51" name="Line 54"/>
            <p:cNvSpPr>
              <a:spLocks noChangeShapeType="1"/>
            </p:cNvSpPr>
            <p:nvPr/>
          </p:nvSpPr>
          <p:spPr bwMode="auto">
            <a:xfrm>
              <a:off x="11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52" name="Line 55"/>
            <p:cNvSpPr>
              <a:spLocks noChangeShapeType="1"/>
            </p:cNvSpPr>
            <p:nvPr/>
          </p:nvSpPr>
          <p:spPr bwMode="auto">
            <a:xfrm>
              <a:off x="134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3962400" y="5486400"/>
            <a:ext cx="914400" cy="304800"/>
            <a:chOff x="768" y="2160"/>
            <a:chExt cx="576" cy="192"/>
          </a:xfrm>
        </p:grpSpPr>
        <p:sp>
          <p:nvSpPr>
            <p:cNvPr id="5145" name="Rectangle 57"/>
            <p:cNvSpPr>
              <a:spLocks noChangeArrowheads="1"/>
            </p:cNvSpPr>
            <p:nvPr/>
          </p:nvSpPr>
          <p:spPr bwMode="auto">
            <a:xfrm>
              <a:off x="768" y="2160"/>
              <a:ext cx="576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Line 58"/>
            <p:cNvSpPr>
              <a:spLocks noChangeShapeType="1"/>
            </p:cNvSpPr>
            <p:nvPr/>
          </p:nvSpPr>
          <p:spPr bwMode="auto">
            <a:xfrm>
              <a:off x="96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7" name="Line 59"/>
            <p:cNvSpPr>
              <a:spLocks noChangeShapeType="1"/>
            </p:cNvSpPr>
            <p:nvPr/>
          </p:nvSpPr>
          <p:spPr bwMode="auto">
            <a:xfrm>
              <a:off x="11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8" name="Line 60"/>
            <p:cNvSpPr>
              <a:spLocks noChangeShapeType="1"/>
            </p:cNvSpPr>
            <p:nvPr/>
          </p:nvSpPr>
          <p:spPr bwMode="auto">
            <a:xfrm>
              <a:off x="134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4876800" y="6172200"/>
            <a:ext cx="914400" cy="304800"/>
            <a:chOff x="768" y="2160"/>
            <a:chExt cx="576" cy="192"/>
          </a:xfrm>
        </p:grpSpPr>
        <p:sp>
          <p:nvSpPr>
            <p:cNvPr id="5141" name="Rectangle 62"/>
            <p:cNvSpPr>
              <a:spLocks noChangeArrowheads="1"/>
            </p:cNvSpPr>
            <p:nvPr/>
          </p:nvSpPr>
          <p:spPr bwMode="auto">
            <a:xfrm>
              <a:off x="768" y="2160"/>
              <a:ext cx="576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63"/>
            <p:cNvSpPr>
              <a:spLocks noChangeShapeType="1"/>
            </p:cNvSpPr>
            <p:nvPr/>
          </p:nvSpPr>
          <p:spPr bwMode="auto">
            <a:xfrm>
              <a:off x="96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3" name="Line 64"/>
            <p:cNvSpPr>
              <a:spLocks noChangeShapeType="1"/>
            </p:cNvSpPr>
            <p:nvPr/>
          </p:nvSpPr>
          <p:spPr bwMode="auto">
            <a:xfrm>
              <a:off x="11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4" name="Line 65"/>
            <p:cNvSpPr>
              <a:spLocks noChangeShapeType="1"/>
            </p:cNvSpPr>
            <p:nvPr/>
          </p:nvSpPr>
          <p:spPr bwMode="auto">
            <a:xfrm>
              <a:off x="134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3962400" y="6172200"/>
            <a:ext cx="914400" cy="304800"/>
            <a:chOff x="768" y="2160"/>
            <a:chExt cx="576" cy="192"/>
          </a:xfrm>
        </p:grpSpPr>
        <p:sp>
          <p:nvSpPr>
            <p:cNvPr id="5137" name="Rectangle 67"/>
            <p:cNvSpPr>
              <a:spLocks noChangeArrowheads="1"/>
            </p:cNvSpPr>
            <p:nvPr/>
          </p:nvSpPr>
          <p:spPr bwMode="auto">
            <a:xfrm>
              <a:off x="768" y="2160"/>
              <a:ext cx="576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8"/>
            <p:cNvSpPr>
              <a:spLocks noChangeShapeType="1"/>
            </p:cNvSpPr>
            <p:nvPr/>
          </p:nvSpPr>
          <p:spPr bwMode="auto">
            <a:xfrm>
              <a:off x="96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39" name="Line 69"/>
            <p:cNvSpPr>
              <a:spLocks noChangeShapeType="1"/>
            </p:cNvSpPr>
            <p:nvPr/>
          </p:nvSpPr>
          <p:spPr bwMode="auto">
            <a:xfrm>
              <a:off x="11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" name="Line 70"/>
            <p:cNvSpPr>
              <a:spLocks noChangeShapeType="1"/>
            </p:cNvSpPr>
            <p:nvPr/>
          </p:nvSpPr>
          <p:spPr bwMode="auto">
            <a:xfrm>
              <a:off x="134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135" name="Text Box 71"/>
          <p:cNvSpPr txBox="1">
            <a:spLocks noChangeArrowheads="1"/>
          </p:cNvSpPr>
          <p:nvPr/>
        </p:nvSpPr>
        <p:spPr bwMode="auto">
          <a:xfrm>
            <a:off x="838200" y="2514600"/>
            <a:ext cx="6000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10</a:t>
            </a:r>
          </a:p>
          <a:p>
            <a:r>
              <a:rPr lang="en-US" sz="1600" dirty="0"/>
              <a:t>11</a:t>
            </a:r>
          </a:p>
          <a:p>
            <a:r>
              <a:rPr lang="en-US" sz="1600" dirty="0"/>
              <a:t>12</a:t>
            </a:r>
          </a:p>
          <a:p>
            <a:r>
              <a:rPr lang="en-US" sz="1600" dirty="0"/>
              <a:t>13</a:t>
            </a:r>
          </a:p>
          <a:p>
            <a:r>
              <a:rPr lang="en-US" sz="1600" dirty="0"/>
              <a:t>14</a:t>
            </a:r>
          </a:p>
          <a:p>
            <a:r>
              <a:rPr lang="en-US" sz="1600" dirty="0"/>
              <a:t>15</a:t>
            </a:r>
          </a:p>
        </p:txBody>
      </p:sp>
      <p:sp>
        <p:nvSpPr>
          <p:cNvPr id="5136" name="Text Box 72"/>
          <p:cNvSpPr txBox="1">
            <a:spLocks noChangeArrowheads="1"/>
          </p:cNvSpPr>
          <p:nvPr/>
        </p:nvSpPr>
        <p:spPr bwMode="auto">
          <a:xfrm>
            <a:off x="4343400" y="3124200"/>
            <a:ext cx="3886200" cy="1790700"/>
          </a:xfrm>
          <a:prstGeom prst="rect">
            <a:avLst/>
          </a:prstGeom>
          <a:noFill/>
          <a:ln w="222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C0 + (C0+k) + … (C0+Sk) = </a:t>
            </a:r>
          </a:p>
          <a:p>
            <a:pPr>
              <a:spcBef>
                <a:spcPct val="50000"/>
              </a:spcBef>
            </a:pPr>
            <a:r>
              <a:rPr lang="en-US" sz="2000"/>
              <a:t>S = (N – C0) / k</a:t>
            </a:r>
          </a:p>
          <a:p>
            <a:pPr>
              <a:spcBef>
                <a:spcPct val="50000"/>
              </a:spcBef>
            </a:pPr>
            <a:r>
              <a:rPr lang="en-US" sz="2000"/>
              <a:t>Running time?</a:t>
            </a:r>
          </a:p>
          <a:p>
            <a:pPr>
              <a:spcBef>
                <a:spcPct val="50000"/>
              </a:spcBef>
            </a:pPr>
            <a:r>
              <a:rPr lang="en-US" sz="2000"/>
              <a:t>C0 * S + S*(S+1) / 2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olidFill>
                  <a:srgbClr val="FF3300"/>
                </a:solidFill>
                <a:sym typeface="Wingdings" pitchFamily="2" charset="2"/>
              </a:rPr>
              <a:t>O(N</a:t>
            </a:r>
            <a:r>
              <a:rPr lang="en-US" sz="2000" baseline="30000">
                <a:solidFill>
                  <a:srgbClr val="FF3300"/>
                </a:solidFill>
                <a:sym typeface="Wingdings" pitchFamily="2" charset="2"/>
              </a:rPr>
              <a:t>2</a:t>
            </a:r>
            <a:r>
              <a:rPr lang="en-US" sz="2000">
                <a:solidFill>
                  <a:srgbClr val="FF3300"/>
                </a:solidFill>
                <a:sym typeface="Wingdings" pitchFamily="2" charset="2"/>
              </a:rPr>
              <a:t>)</a:t>
            </a:r>
            <a:r>
              <a:rPr lang="en-US" sz="2000">
                <a:solidFill>
                  <a:srgbClr val="FF3300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Tight Strategy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205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insertLast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rear, element o)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if ( size == rear)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capacity += 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element* B = new element[capacity];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&lt;size;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    B[</a:t>
            </a:r>
            <a:r>
              <a:rPr lang="en-US" sz="2400" dirty="0" err="1" smtClean="0"/>
              <a:t>i</a:t>
            </a:r>
            <a:r>
              <a:rPr lang="en-US" sz="2400" dirty="0" smtClean="0"/>
              <a:t>] = A[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     A = 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A[rear] = 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rear++;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size++;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Growth Strategy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the size of the array every time is needed (I.e. capacity exceeded)</a:t>
            </a:r>
          </a:p>
          <a:p>
            <a:pPr lvl="1"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5562600"/>
            <a:ext cx="1828800" cy="304800"/>
            <a:chOff x="768" y="1824"/>
            <a:chExt cx="1152" cy="192"/>
          </a:xfrm>
        </p:grpSpPr>
        <p:sp>
          <p:nvSpPr>
            <p:cNvPr id="7199" name="Rectangle 5"/>
            <p:cNvSpPr>
              <a:spLocks noChangeArrowheads="1"/>
            </p:cNvSpPr>
            <p:nvPr/>
          </p:nvSpPr>
          <p:spPr bwMode="auto">
            <a:xfrm>
              <a:off x="768" y="1824"/>
              <a:ext cx="1152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6"/>
            <p:cNvSpPr>
              <a:spLocks noChangeShapeType="1"/>
            </p:cNvSpPr>
            <p:nvPr/>
          </p:nvSpPr>
          <p:spPr bwMode="auto">
            <a:xfrm>
              <a:off x="96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1" name="Line 7"/>
            <p:cNvSpPr>
              <a:spLocks noChangeShapeType="1"/>
            </p:cNvSpPr>
            <p:nvPr/>
          </p:nvSpPr>
          <p:spPr bwMode="auto">
            <a:xfrm>
              <a:off x="1152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2" name="Line 8"/>
            <p:cNvSpPr>
              <a:spLocks noChangeShapeType="1"/>
            </p:cNvSpPr>
            <p:nvPr/>
          </p:nvSpPr>
          <p:spPr bwMode="auto">
            <a:xfrm>
              <a:off x="1344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3" name="Line 9"/>
            <p:cNvSpPr>
              <a:spLocks noChangeShapeType="1"/>
            </p:cNvSpPr>
            <p:nvPr/>
          </p:nvSpPr>
          <p:spPr bwMode="auto">
            <a:xfrm>
              <a:off x="1536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4" name="Line 10"/>
            <p:cNvSpPr>
              <a:spLocks noChangeShapeType="1"/>
            </p:cNvSpPr>
            <p:nvPr/>
          </p:nvSpPr>
          <p:spPr bwMode="auto">
            <a:xfrm>
              <a:off x="1728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5" name="Line 11"/>
            <p:cNvSpPr>
              <a:spLocks noChangeShapeType="1"/>
            </p:cNvSpPr>
            <p:nvPr/>
          </p:nvSpPr>
          <p:spPr bwMode="auto">
            <a:xfrm>
              <a:off x="192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19200" y="4114800"/>
            <a:ext cx="1828800" cy="304800"/>
            <a:chOff x="768" y="1824"/>
            <a:chExt cx="1152" cy="192"/>
          </a:xfrm>
        </p:grpSpPr>
        <p:sp>
          <p:nvSpPr>
            <p:cNvPr id="7192" name="Rectangle 13"/>
            <p:cNvSpPr>
              <a:spLocks noChangeArrowheads="1"/>
            </p:cNvSpPr>
            <p:nvPr/>
          </p:nvSpPr>
          <p:spPr bwMode="auto">
            <a:xfrm>
              <a:off x="768" y="1824"/>
              <a:ext cx="1152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14"/>
            <p:cNvSpPr>
              <a:spLocks noChangeShapeType="1"/>
            </p:cNvSpPr>
            <p:nvPr/>
          </p:nvSpPr>
          <p:spPr bwMode="auto">
            <a:xfrm>
              <a:off x="96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94" name="Line 15"/>
            <p:cNvSpPr>
              <a:spLocks noChangeShapeType="1"/>
            </p:cNvSpPr>
            <p:nvPr/>
          </p:nvSpPr>
          <p:spPr bwMode="auto">
            <a:xfrm>
              <a:off x="1152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95" name="Line 16"/>
            <p:cNvSpPr>
              <a:spLocks noChangeShapeType="1"/>
            </p:cNvSpPr>
            <p:nvPr/>
          </p:nvSpPr>
          <p:spPr bwMode="auto">
            <a:xfrm>
              <a:off x="1344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96" name="Line 17"/>
            <p:cNvSpPr>
              <a:spLocks noChangeShapeType="1"/>
            </p:cNvSpPr>
            <p:nvPr/>
          </p:nvSpPr>
          <p:spPr bwMode="auto">
            <a:xfrm>
              <a:off x="1536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97" name="Line 18"/>
            <p:cNvSpPr>
              <a:spLocks noChangeShapeType="1"/>
            </p:cNvSpPr>
            <p:nvPr/>
          </p:nvSpPr>
          <p:spPr bwMode="auto">
            <a:xfrm>
              <a:off x="1728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98" name="Line 19"/>
            <p:cNvSpPr>
              <a:spLocks noChangeShapeType="1"/>
            </p:cNvSpPr>
            <p:nvPr/>
          </p:nvSpPr>
          <p:spPr bwMode="auto">
            <a:xfrm>
              <a:off x="192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19200" y="3352800"/>
            <a:ext cx="914400" cy="304800"/>
            <a:chOff x="768" y="2160"/>
            <a:chExt cx="576" cy="192"/>
          </a:xfrm>
        </p:grpSpPr>
        <p:sp>
          <p:nvSpPr>
            <p:cNvPr id="7188" name="Rectangle 21"/>
            <p:cNvSpPr>
              <a:spLocks noChangeArrowheads="1"/>
            </p:cNvSpPr>
            <p:nvPr/>
          </p:nvSpPr>
          <p:spPr bwMode="auto">
            <a:xfrm>
              <a:off x="768" y="2160"/>
              <a:ext cx="576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2"/>
            <p:cNvSpPr>
              <a:spLocks noChangeShapeType="1"/>
            </p:cNvSpPr>
            <p:nvPr/>
          </p:nvSpPr>
          <p:spPr bwMode="auto">
            <a:xfrm>
              <a:off x="96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90" name="Line 23"/>
            <p:cNvSpPr>
              <a:spLocks noChangeShapeType="1"/>
            </p:cNvSpPr>
            <p:nvPr/>
          </p:nvSpPr>
          <p:spPr bwMode="auto">
            <a:xfrm>
              <a:off x="11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>
              <a:off x="134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048000" y="5562600"/>
            <a:ext cx="914400" cy="304800"/>
            <a:chOff x="768" y="2160"/>
            <a:chExt cx="576" cy="192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768" y="2160"/>
              <a:ext cx="576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>
              <a:off x="96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11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>
              <a:off x="134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3962400" y="5562600"/>
            <a:ext cx="914400" cy="304800"/>
            <a:chOff x="768" y="2160"/>
            <a:chExt cx="576" cy="192"/>
          </a:xfrm>
        </p:grpSpPr>
        <p:sp>
          <p:nvSpPr>
            <p:cNvPr id="7180" name="Rectangle 31"/>
            <p:cNvSpPr>
              <a:spLocks noChangeArrowheads="1"/>
            </p:cNvSpPr>
            <p:nvPr/>
          </p:nvSpPr>
          <p:spPr bwMode="auto">
            <a:xfrm>
              <a:off x="768" y="2160"/>
              <a:ext cx="576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32"/>
            <p:cNvSpPr>
              <a:spLocks noChangeShapeType="1"/>
            </p:cNvSpPr>
            <p:nvPr/>
          </p:nvSpPr>
          <p:spPr bwMode="auto">
            <a:xfrm>
              <a:off x="96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2" name="Line 33"/>
            <p:cNvSpPr>
              <a:spLocks noChangeShapeType="1"/>
            </p:cNvSpPr>
            <p:nvPr/>
          </p:nvSpPr>
          <p:spPr bwMode="auto">
            <a:xfrm>
              <a:off x="115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3" name="Line 34"/>
            <p:cNvSpPr>
              <a:spLocks noChangeShapeType="1"/>
            </p:cNvSpPr>
            <p:nvPr/>
          </p:nvSpPr>
          <p:spPr bwMode="auto">
            <a:xfrm>
              <a:off x="134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7177" name="Text Box 35"/>
          <p:cNvSpPr txBox="1">
            <a:spLocks noChangeArrowheads="1"/>
          </p:cNvSpPr>
          <p:nvPr/>
        </p:nvSpPr>
        <p:spPr bwMode="auto">
          <a:xfrm>
            <a:off x="533400" y="2590801"/>
            <a:ext cx="5238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10</a:t>
            </a:r>
          </a:p>
          <a:p>
            <a:r>
              <a:rPr lang="en-US" sz="1600" dirty="0"/>
              <a:t>11</a:t>
            </a:r>
          </a:p>
          <a:p>
            <a:r>
              <a:rPr lang="en-US" sz="1600" dirty="0"/>
              <a:t>12</a:t>
            </a:r>
          </a:p>
          <a:p>
            <a:r>
              <a:rPr lang="en-US" sz="1600" dirty="0"/>
              <a:t>13</a:t>
            </a:r>
          </a:p>
          <a:p>
            <a:r>
              <a:rPr lang="en-US" sz="1600" dirty="0"/>
              <a:t>14</a:t>
            </a:r>
          </a:p>
          <a:p>
            <a:r>
              <a:rPr lang="en-US" sz="1600" dirty="0"/>
              <a:t>15</a:t>
            </a:r>
          </a:p>
        </p:txBody>
      </p:sp>
      <p:sp>
        <p:nvSpPr>
          <p:cNvPr id="7178" name="Text Box 36"/>
          <p:cNvSpPr txBox="1">
            <a:spLocks noChangeArrowheads="1"/>
          </p:cNvSpPr>
          <p:nvPr/>
        </p:nvSpPr>
        <p:spPr bwMode="auto">
          <a:xfrm>
            <a:off x="3352800" y="2971800"/>
            <a:ext cx="5334000" cy="1790700"/>
          </a:xfrm>
          <a:prstGeom prst="rect">
            <a:avLst/>
          </a:prstGeom>
          <a:noFill/>
          <a:ln w="222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C0 + (C0 * 2) + (C0*4) + … + (C0*2</a:t>
            </a:r>
            <a:r>
              <a:rPr lang="en-US" sz="2000" baseline="30000"/>
              <a:t>i</a:t>
            </a:r>
            <a:r>
              <a:rPr lang="en-US" sz="2000"/>
              <a:t>) = </a:t>
            </a:r>
          </a:p>
          <a:p>
            <a:pPr>
              <a:spcBef>
                <a:spcPct val="50000"/>
              </a:spcBef>
            </a:pPr>
            <a:r>
              <a:rPr lang="en-US" sz="2000"/>
              <a:t>i = log (N / C0)</a:t>
            </a:r>
          </a:p>
          <a:p>
            <a:pPr>
              <a:spcBef>
                <a:spcPct val="50000"/>
              </a:spcBef>
            </a:pPr>
            <a:r>
              <a:rPr lang="en-US" sz="2000"/>
              <a:t>Running time?</a:t>
            </a:r>
          </a:p>
          <a:p>
            <a:pPr>
              <a:spcBef>
                <a:spcPct val="50000"/>
              </a:spcBef>
            </a:pPr>
            <a:r>
              <a:rPr lang="en-US" sz="2000"/>
              <a:t>C0 [1 + 2 + … + 2 </a:t>
            </a:r>
            <a:r>
              <a:rPr lang="en-US" sz="2000" baseline="30000"/>
              <a:t>log(N/C0)</a:t>
            </a:r>
            <a:r>
              <a:rPr lang="en-US" sz="2000"/>
              <a:t> ]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olidFill>
                  <a:srgbClr val="FF3300"/>
                </a:solidFill>
                <a:sym typeface="Wingdings" pitchFamily="2" charset="2"/>
              </a:rPr>
              <a:t>O(N)</a:t>
            </a:r>
            <a:r>
              <a:rPr lang="en-US" sz="2000">
                <a:solidFill>
                  <a:srgbClr val="FF3300"/>
                </a:solidFill>
              </a:rPr>
              <a:t>  </a:t>
            </a:r>
          </a:p>
        </p:txBody>
      </p:sp>
      <p:sp>
        <p:nvSpPr>
          <p:cNvPr id="7179" name="Text Box 37"/>
          <p:cNvSpPr txBox="1">
            <a:spLocks noChangeArrowheads="1"/>
          </p:cNvSpPr>
          <p:nvPr/>
        </p:nvSpPr>
        <p:spPr bwMode="auto">
          <a:xfrm>
            <a:off x="5622925" y="5527675"/>
            <a:ext cx="3062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How does the previous </a:t>
            </a:r>
          </a:p>
          <a:p>
            <a:r>
              <a:rPr lang="en-US">
                <a:solidFill>
                  <a:srgbClr val="FF3300"/>
                </a:solidFill>
              </a:rPr>
              <a:t>code change?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 the drawbacks of fixed size arrays with</a:t>
            </a:r>
          </a:p>
          <a:p>
            <a:pPr lvl="1" eaLnBrk="1" hangingPunct="1"/>
            <a:r>
              <a:rPr lang="en-US" smtClean="0"/>
              <a:t>Growable arrays</a:t>
            </a:r>
          </a:p>
          <a:p>
            <a:pPr lvl="1" eaLnBrk="1" hangingPunct="1"/>
            <a:r>
              <a:rPr lang="en-US" smtClean="0">
                <a:solidFill>
                  <a:srgbClr val="009900"/>
                </a:solidFill>
              </a:rPr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81200"/>
            <a:ext cx="7772400" cy="3505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int i, *pi;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float f, *pf;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pi = (int *) malloc(sizeof(int));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pf = (float *) malloc (sizeof(float));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*pi =1024;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*pf =3.14;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printf(”an integer = %d, a float = %f\n”, *pi, *pf);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free(pi);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free(pf);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6272213" y="2938463"/>
            <a:ext cx="2154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solidFill>
                  <a:srgbClr val="6600FF"/>
                </a:solidFill>
                <a:ea typeface="新細明體" pitchFamily="18" charset="-120"/>
              </a:rPr>
              <a:t>request memory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6100763" y="2873375"/>
            <a:ext cx="2400300" cy="59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3657600" y="4800600"/>
            <a:ext cx="2001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solidFill>
                  <a:srgbClr val="6600FF"/>
                </a:solidFill>
                <a:ea typeface="新細明體" pitchFamily="18" charset="-120"/>
              </a:rPr>
              <a:t>return memory</a:t>
            </a: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581400" y="4724400"/>
            <a:ext cx="2152650" cy="617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Dynamically </a:t>
            </a:r>
            <a:br>
              <a:rPr lang="en-US" smtClean="0"/>
            </a:br>
            <a:r>
              <a:rPr lang="en-US" smtClean="0"/>
              <a:t>Allocated Memory (review)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2743200"/>
            <a:ext cx="7453313" cy="879475"/>
            <a:chOff x="816" y="1728"/>
            <a:chExt cx="4695" cy="55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10263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0245" name="Rectangle 7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Line 8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7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8" name="Line 1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16" y="1728"/>
              <a:ext cx="2064" cy="554"/>
              <a:chOff x="816" y="1728"/>
              <a:chExt cx="2064" cy="554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10261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2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208" y="2016"/>
                <a:ext cx="672" cy="240"/>
                <a:chOff x="1104" y="2016"/>
                <a:chExt cx="672" cy="240"/>
              </a:xfrm>
            </p:grpSpPr>
            <p:sp>
              <p:nvSpPr>
                <p:cNvPr id="10259" name="Rectangle 16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0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0254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55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56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57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94"/>
                <a:ext cx="67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>
                    <a:ea typeface="新細明體" pitchFamily="18" charset="-120"/>
                  </a:rPr>
                  <a:t> bat    </a:t>
                </a:r>
                <a:r>
                  <a:rPr kumimoji="1" lang="en-US" altLang="zh-TW">
                    <a:ea typeface="新細明體" pitchFamily="18" charset="-120"/>
                    <a:sym typeface="Wingdings" pitchFamily="2" charset="2"/>
                  </a:rPr>
                  <a:t></a:t>
                </a:r>
                <a:endParaRPr kumimoji="1" lang="en-US" altLang="zh-TW">
                  <a:ea typeface="新細明體" pitchFamily="18" charset="-120"/>
                </a:endParaRPr>
              </a:p>
            </p:txBody>
          </p:sp>
          <p:sp>
            <p:nvSpPr>
              <p:cNvPr id="10258" name="Text Box 22"/>
              <p:cNvSpPr txBox="1">
                <a:spLocks noChangeArrowheads="1"/>
              </p:cNvSpPr>
              <p:nvPr/>
            </p:nvSpPr>
            <p:spPr bwMode="auto">
              <a:xfrm>
                <a:off x="2198" y="1994"/>
                <a:ext cx="6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>
                    <a:ea typeface="新細明體" pitchFamily="18" charset="-120"/>
                  </a:rPr>
                  <a:t> cat    </a:t>
                </a:r>
                <a:r>
                  <a:rPr kumimoji="1" lang="en-US" altLang="zh-TW">
                    <a:ea typeface="新細明體" pitchFamily="18" charset="-120"/>
                    <a:sym typeface="Wingdings" pitchFamily="2" charset="2"/>
                  </a:rPr>
                  <a:t></a:t>
                </a:r>
                <a:endParaRPr kumimoji="1" lang="en-US" altLang="zh-TW">
                  <a:ea typeface="新細明體" pitchFamily="18" charset="-120"/>
                </a:endParaRPr>
              </a:p>
            </p:txBody>
          </p:sp>
        </p:grpSp>
        <p:sp>
          <p:nvSpPr>
            <p:cNvPr id="10250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6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 sat    </a:t>
              </a:r>
              <a:r>
                <a:rPr kumimoji="1" lang="en-US" altLang="zh-TW">
                  <a:ea typeface="新細明體" pitchFamily="18" charset="-120"/>
                  <a:sym typeface="Wingdings" pitchFamily="2" charset="2"/>
                </a:rPr>
                <a:t></a:t>
              </a:r>
              <a:endParaRPr kumimoji="1" lang="en-US" altLang="zh-TW">
                <a:ea typeface="新細明體" pitchFamily="18" charset="-120"/>
              </a:endParaRPr>
            </a:p>
          </p:txBody>
        </p:sp>
        <p:sp>
          <p:nvSpPr>
            <p:cNvPr id="10251" name="Text Box 24"/>
            <p:cNvSpPr txBox="1">
              <a:spLocks noChangeArrowheads="1"/>
            </p:cNvSpPr>
            <p:nvPr/>
          </p:nvSpPr>
          <p:spPr bwMode="auto">
            <a:xfrm>
              <a:off x="4464" y="1994"/>
              <a:ext cx="10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新細明體" pitchFamily="18" charset="-120"/>
                </a:rPr>
                <a:t> vat     </a:t>
              </a:r>
              <a:r>
                <a:rPr kumimoji="1" lang="en-US" altLang="zh-TW" dirty="0" smtClean="0">
                  <a:ea typeface="新細明體" pitchFamily="18" charset="-120"/>
                </a:rPr>
                <a:t>  </a:t>
              </a:r>
              <a:r>
                <a:rPr kumimoji="1" lang="en-US" altLang="zh-TW" sz="2000" dirty="0" smtClean="0">
                  <a:ea typeface="新細明體" pitchFamily="18" charset="-120"/>
                </a:rPr>
                <a:t>NULL</a:t>
              </a:r>
              <a:endParaRPr kumimoji="1" lang="en-US" altLang="zh-TW" sz="2000" dirty="0">
                <a:ea typeface="新細明體" pitchFamily="18" charset="-120"/>
              </a:endParaRPr>
            </a:p>
          </p:txBody>
        </p:sp>
      </p:grpSp>
      <p:sp>
        <p:nvSpPr>
          <p:cNvPr id="10243" name="Rectangle 26"/>
          <p:cNvSpPr>
            <a:spLocks noChangeArrowheads="1"/>
          </p:cNvSpPr>
          <p:nvPr/>
        </p:nvSpPr>
        <p:spPr bwMode="auto">
          <a:xfrm>
            <a:off x="1219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i="1" dirty="0">
                <a:solidFill>
                  <a:schemeClr val="hlink"/>
                </a:solidFill>
                <a:latin typeface="Georgia" pitchFamily="18" charset="0"/>
              </a:rPr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6600"/>
      </a:dk1>
      <a:lt1>
        <a:srgbClr val="FFFFFF"/>
      </a:lt1>
      <a:dk2>
        <a:srgbClr val="660033"/>
      </a:dk2>
      <a:lt2>
        <a:srgbClr val="777777"/>
      </a:lt2>
      <a:accent1>
        <a:srgbClr val="550066"/>
      </a:accent1>
      <a:accent2>
        <a:srgbClr val="000066"/>
      </a:accent2>
      <a:accent3>
        <a:srgbClr val="FFFFFF"/>
      </a:accent3>
      <a:accent4>
        <a:srgbClr val="005600"/>
      </a:accent4>
      <a:accent5>
        <a:srgbClr val="B4AAB8"/>
      </a:accent5>
      <a:accent6>
        <a:srgbClr val="00005C"/>
      </a:accent6>
      <a:hlink>
        <a:srgbClr val="000000"/>
      </a:hlink>
      <a:folHlink>
        <a:srgbClr val="FFFFCC"/>
      </a:folHlink>
    </a:clrScheme>
    <a:fontScheme name="Default Design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6600"/>
        </a:dk1>
        <a:lt1>
          <a:srgbClr val="FFFFFF"/>
        </a:lt1>
        <a:dk2>
          <a:srgbClr val="660033"/>
        </a:dk2>
        <a:lt2>
          <a:srgbClr val="006166"/>
        </a:lt2>
        <a:accent1>
          <a:srgbClr val="550066"/>
        </a:accent1>
        <a:accent2>
          <a:srgbClr val="180066"/>
        </a:accent2>
        <a:accent3>
          <a:srgbClr val="FFFFFF"/>
        </a:accent3>
        <a:accent4>
          <a:srgbClr val="135600"/>
        </a:accent4>
        <a:accent5>
          <a:srgbClr val="B4AAB8"/>
        </a:accent5>
        <a:accent6>
          <a:srgbClr val="15005C"/>
        </a:accent6>
        <a:hlink>
          <a:srgbClr val="5C66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6600"/>
        </a:dk1>
        <a:lt1>
          <a:srgbClr val="FFFFFF"/>
        </a:lt1>
        <a:dk2>
          <a:srgbClr val="660033"/>
        </a:dk2>
        <a:lt2>
          <a:srgbClr val="006166"/>
        </a:lt2>
        <a:accent1>
          <a:srgbClr val="550066"/>
        </a:accent1>
        <a:accent2>
          <a:srgbClr val="180066"/>
        </a:accent2>
        <a:accent3>
          <a:srgbClr val="FFFFFF"/>
        </a:accent3>
        <a:accent4>
          <a:srgbClr val="135600"/>
        </a:accent4>
        <a:accent5>
          <a:srgbClr val="B4AAB8"/>
        </a:accent5>
        <a:accent6>
          <a:srgbClr val="15005C"/>
        </a:accent6>
        <a:hlink>
          <a:srgbClr val="00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6600"/>
        </a:dk1>
        <a:lt1>
          <a:srgbClr val="FFFFFF"/>
        </a:lt1>
        <a:dk2>
          <a:srgbClr val="660033"/>
        </a:dk2>
        <a:lt2>
          <a:srgbClr val="006166"/>
        </a:lt2>
        <a:accent1>
          <a:srgbClr val="550066"/>
        </a:accent1>
        <a:accent2>
          <a:srgbClr val="000066"/>
        </a:accent2>
        <a:accent3>
          <a:srgbClr val="FFFFFF"/>
        </a:accent3>
        <a:accent4>
          <a:srgbClr val="005600"/>
        </a:accent4>
        <a:accent5>
          <a:srgbClr val="B4AAB8"/>
        </a:accent5>
        <a:accent6>
          <a:srgbClr val="00005C"/>
        </a:accent6>
        <a:hlink>
          <a:srgbClr val="000000"/>
        </a:hlink>
        <a:folHlink>
          <a:srgbClr val="C9C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6600"/>
        </a:dk1>
        <a:lt1>
          <a:srgbClr val="FFFFFF"/>
        </a:lt1>
        <a:dk2>
          <a:srgbClr val="660033"/>
        </a:dk2>
        <a:lt2>
          <a:srgbClr val="777777"/>
        </a:lt2>
        <a:accent1>
          <a:srgbClr val="550066"/>
        </a:accent1>
        <a:accent2>
          <a:srgbClr val="000066"/>
        </a:accent2>
        <a:accent3>
          <a:srgbClr val="FFFFFF"/>
        </a:accent3>
        <a:accent4>
          <a:srgbClr val="005600"/>
        </a:accent4>
        <a:accent5>
          <a:srgbClr val="B4AAB8"/>
        </a:accent5>
        <a:accent6>
          <a:srgbClr val="00005C"/>
        </a:accent6>
        <a:hlink>
          <a:srgbClr val="000000"/>
        </a:hlink>
        <a:folHlink>
          <a:srgbClr val="0061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Macintosh PowerPoint</Application>
  <PresentationFormat>On-screen Show (4:3)</PresentationFormat>
  <Paragraphs>189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Linked Lists</vt:lpstr>
      <vt:lpstr>Linked Lists</vt:lpstr>
      <vt:lpstr>Growable arrays</vt:lpstr>
      <vt:lpstr>Tight Strategy</vt:lpstr>
      <vt:lpstr>Tight Strategy </vt:lpstr>
      <vt:lpstr>Growth Strategy</vt:lpstr>
      <vt:lpstr>Linked Lists</vt:lpstr>
      <vt:lpstr>Using Dynamically  Allocated Memory (review)</vt:lpstr>
      <vt:lpstr>Slide 9</vt:lpstr>
      <vt:lpstr>Slide 10</vt:lpstr>
      <vt:lpstr>Slide 11</vt:lpstr>
      <vt:lpstr>List ADT</vt:lpstr>
      <vt:lpstr>typedef struct node, *pnode; typedef struct node {              char data [4];              pnode next;              }; Creation pnode ptr =NULL;  Testing #define IS_EMPTY(ptr) (!(ptr)) Allocation ptr=(pnode) malloc (sizeof(node));</vt:lpstr>
      <vt:lpstr>Slide 14</vt:lpstr>
      <vt:lpstr>pnode create2( ) { /* create a linked list with two nodes */     pnode first, second;     first = (pnode) malloc(sizeof(node));     second = ( pnode) malloc(sizeof(node));     second -&gt; next= NULL;     second -&gt; data = 20;     first -&gt; data = 10;     first -&gt;next= second;     return first; }</vt:lpstr>
      <vt:lpstr>void insertAfter(pnode node, char* data) { /* insert a new node with data into the list ptr after node */     pnode temp;     temp = (pnode) malloc(sizeof(node));     if (IS_FULL(temp)){        fprintf(stderr, “The memory is full\n”);        exit (1);     }      </vt:lpstr>
      <vt:lpstr>    strcpy(temp-&gt;data, data);     if (node) {  noempty list         temp-&gt;next=node-&gt;next;          node-&gt;next= temp;    }    else {    empty list        temp-&gt;next= NULL;        node =temp;     } }  </vt:lpstr>
      <vt:lpstr>Slide 18</vt:lpstr>
      <vt:lpstr>void removeAfter(pnode node) { /* delete what follows after node in the list */     pnode tmp;     if (node) {      tmp = node -&gt; next;      node-&gt;next = node-&gt;next-&gt;next;       free(tmp);      } } </vt:lpstr>
      <vt:lpstr>void traverseList(pnode ptr) {     printf(“The list contains: “);     for ( ; ptr; ptr = ptr-&gt;next)           printf(“%4d”, ptr-&gt;data);     printf(“\n”);  }  </vt:lpstr>
      <vt:lpstr>Other List Operations</vt:lpstr>
      <vt:lpstr>Running Time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Allocation</dc:title>
  <dc:creator/>
  <cp:lastModifiedBy/>
  <cp:revision>116</cp:revision>
  <cp:lastPrinted>2010-09-06T22:33:54Z</cp:lastPrinted>
  <dcterms:created xsi:type="dcterms:W3CDTF">2010-09-06T18:07:39Z</dcterms:created>
  <dcterms:modified xsi:type="dcterms:W3CDTF">2019-01-21T13:26:35Z</dcterms:modified>
</cp:coreProperties>
</file>