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0" r:id="rId3"/>
    <p:sldId id="259" r:id="rId4"/>
    <p:sldId id="261" r:id="rId5"/>
    <p:sldId id="257" r:id="rId6"/>
    <p:sldId id="262" r:id="rId7"/>
    <p:sldId id="271" r:id="rId8"/>
    <p:sldId id="272" r:id="rId9"/>
    <p:sldId id="273" r:id="rId10"/>
    <p:sldId id="280" r:id="rId11"/>
    <p:sldId id="281" r:id="rId12"/>
    <p:sldId id="279" r:id="rId13"/>
    <p:sldId id="282" r:id="rId14"/>
    <p:sldId id="276" r:id="rId15"/>
    <p:sldId id="274" r:id="rId16"/>
    <p:sldId id="278" r:id="rId17"/>
    <p:sldId id="277" r:id="rId18"/>
    <p:sldId id="284" r:id="rId19"/>
    <p:sldId id="283" r:id="rId20"/>
    <p:sldId id="270" r:id="rId21"/>
  </p:sldIdLst>
  <p:sldSz cx="12192000" cy="6858000"/>
  <p:notesSz cx="6858000" cy="20097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983"/>
    <a:srgbClr val="C40000"/>
    <a:srgbClr val="E60000"/>
    <a:srgbClr val="760000"/>
    <a:srgbClr val="C10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56185" autoAdjust="0"/>
  </p:normalViewPr>
  <p:slideViewPr>
    <p:cSldViewPr snapToGrid="0">
      <p:cViewPr varScale="1">
        <p:scale>
          <a:sx n="65" d="100"/>
          <a:sy n="65" d="100"/>
        </p:scale>
        <p:origin x="21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06E8E2A-4043-4AD6-BDCD-536D5E3BA4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33B5A3-6748-4EB2-818B-FE9FD2706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E80FA-3BF8-482B-A8F2-B97708D8F70F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E4C764-C822-451E-9242-D14039752C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9537C5-0352-4348-A6E2-46C0AB546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E58EE-3B6C-426E-A78E-E5A196E2D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276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5C29A-8EF7-463E-8645-739B0E715050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6472F-EE19-4F88-87BA-920C208CD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07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 </a:t>
            </a:r>
          </a:p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99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cs typeface="Calibri"/>
              </a:rPr>
              <a:t>.</a:t>
            </a:r>
            <a:r>
              <a:rPr lang="es-ES" dirty="0">
                <a:cs typeface="Calibri"/>
              </a:rPr>
              <a:t> </a:t>
            </a: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8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29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01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710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585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18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557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395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66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32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12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44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62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03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>
              <a:cs typeface="Calibri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41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6472F-EE19-4F88-87BA-920C208CDB7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3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F606A-A2D1-4B90-95C5-2747B791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F5891-5229-4967-866B-55C3D034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94F0D1-9AB1-4461-A332-0E27C155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83CD0-F411-4065-B8E3-BBDA8864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C2C37-3A68-4CFD-900D-CFABD59F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10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DB532-B1B5-40CD-A5C0-659B2915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D3710C-8E2C-4D8F-8C7C-E6875BB9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28071-FEE9-4DD9-93A9-22AEBA87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7F285-C320-4EDA-BEC7-E5DA856D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494A2-EE6A-4BE5-A679-CD05DF13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04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292AF3-0B45-4800-A271-EFC9BB2AA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110C97-9902-476B-A651-020AFAD3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73C9C-CDD5-41A4-B825-3BAB857B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2FCFA-1146-4DD8-B8E4-ED6DAF0C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51C65-DD6B-4BD6-8A17-74E2854C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85EBD-6A8B-4916-AE0C-6710799B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F463D-76EF-4C48-B9B5-7432DDF3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DF57D-C4BD-4765-BE18-9C63EF59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136D-2CFB-43F5-9334-CDFCD87F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894AC-994C-4A23-A726-677597B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0D3C8-7C5A-431A-B750-A53D4FB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282755-29DC-4A2A-824A-27E2CF960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7BEA4-9F43-4F9A-A304-8D5DF2D0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DBA0E-F7F0-480B-B12B-3BE758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F5BC1-1043-45BE-8F12-BEF4DFF7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0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wallpaper darkside vs light side star wars">
            <a:extLst>
              <a:ext uri="{FF2B5EF4-FFF2-40B4-BE49-F238E27FC236}">
                <a16:creationId xmlns:a16="http://schemas.microsoft.com/office/drawing/2014/main" id="{D16DBFA0-7EBF-4C24-855B-9E265276A6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python logo transparent background">
            <a:extLst>
              <a:ext uri="{FF2B5EF4-FFF2-40B4-BE49-F238E27FC236}">
                <a16:creationId xmlns:a16="http://schemas.microsoft.com/office/drawing/2014/main" id="{1EF060F2-19AB-46BD-8FFF-AF3FE3D223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7" y="6387305"/>
            <a:ext cx="394494" cy="39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microsoft logo transparent background">
            <a:extLst>
              <a:ext uri="{FF2B5EF4-FFF2-40B4-BE49-F238E27FC236}">
                <a16:creationId xmlns:a16="http://schemas.microsoft.com/office/drawing/2014/main" id="{7301E737-D659-4BA6-BA34-481CE17656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57" y="6387305"/>
            <a:ext cx="394494" cy="3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8BFB3A-41B8-486F-995C-7D441FBC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66E8A-C035-42E6-9652-BC6F21E58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4"/>
            <a:ext cx="5168105" cy="495617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7C82E2-F9F8-4ECF-9A4E-5A06586F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6694" y="1825625"/>
            <a:ext cx="5168105" cy="4956174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488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A3551-689C-4901-87FF-5D4BDEF8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89C57-D0F4-46A5-AE0C-FBD4DD1D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1FA783-F012-4AEF-A1EC-8A6F58E3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BC2CEC-910D-48DB-8F27-9FF34B0F4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C7EAFB-093E-4A2A-8F7E-DDEE85E69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E7B7A2-866D-446A-970C-4014257C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CEF0F6-0BEE-41A7-BEDA-13E2F48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7439E8-858D-472B-B276-58843615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9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0F663-7065-4494-A85C-5D5CF09F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540DF2-12E4-41F9-A80A-94C55746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AC2580-EE96-4F96-A6F0-13839C2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4C2E6B-0CC3-4517-8949-9CE88E79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8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6CE735-D0DE-4F1C-B654-BC20B871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8FCDB6-0DBF-4539-982E-D7D53D20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8F763F-817E-4F82-AE9D-FADDCFC9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0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F0DCF-B4DB-460B-A7BD-C4C0086A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BB637-EDFA-4050-AB97-BA8AC38D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93E0F4-23A9-446F-94B1-86A8FD05D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C4347-55A2-44B6-8DC3-587A8885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995FE-9834-4C7B-98F9-EBF0A426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1E3499-6994-4328-A215-09F1FF80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3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AFF7A-DFB9-4E80-A915-CF80133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79028-3870-420D-A18B-F8605061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41E08-EC7F-4514-A877-61C7623A2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5A866-D8DE-4F25-9B84-14FE38A7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A82361-6085-40E5-952C-CF5364CB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011D6-9AEE-4DEB-B8EC-1EB524D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59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4F3B28-CD69-4D45-B36A-612701D0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DAC6BF-B6DC-4DE1-9028-F79793DCB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72C6B-C4A4-433F-A28C-21B992166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E214-DD94-4B8A-B4FF-1AE93B1F93E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59C3F-E986-41B7-9DB5-61BD0BFDA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B6E95-984A-4B54-B0B6-644ABEF03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11D0-CD63-4630-ABD0-ACCC4B356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10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48930D-603F-4904-A0A6-FB8CE9D1E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400675" cy="4956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5400" dirty="0"/>
              <a:t>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4C06FD-4839-408C-9901-8F7E39B5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03" y="2978148"/>
            <a:ext cx="3800476" cy="1325563"/>
          </a:xfrm>
        </p:spPr>
        <p:txBody>
          <a:bodyPr>
            <a:normAutofit/>
          </a:bodyPr>
          <a:lstStyle/>
          <a:p>
            <a:r>
              <a:rPr lang="es-ES" sz="2800" dirty="0"/>
              <a:t>¿Dónde están mis cosas?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DC375-E794-49C5-A442-6CE9D0915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825624"/>
            <a:ext cx="5876925" cy="49561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" sz="5400" dirty="0"/>
              <a:t>De .NET a</a:t>
            </a:r>
          </a:p>
        </p:txBody>
      </p:sp>
    </p:spTree>
    <p:extLst>
      <p:ext uri="{BB962C8B-B14F-4D97-AF65-F5344CB8AC3E}">
        <p14:creationId xmlns:p14="http://schemas.microsoft.com/office/powerpoint/2010/main" val="31301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F5B1D751-198B-4767-92A2-885328DCBC28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B3B01CC-7D99-44E4-A61D-155614EC613F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FE14BB5-3B52-4F15-A93B-047093A03F39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44" name="Título 4">
            <a:extLst>
              <a:ext uri="{FF2B5EF4-FFF2-40B4-BE49-F238E27FC236}">
                <a16:creationId xmlns:a16="http://schemas.microsoft.com/office/drawing/2014/main" id="{54EB174F-9D5A-4BEF-AC7C-1D1316B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6B09BE9-1385-4C0C-964F-A4CDEF99EB31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FC093BB-09C9-4894-A6E6-208DAA7D17B6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26606E0-834D-4FBD-896C-34D19C705F5D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CB94753-68C3-4803-901D-AA6F148AE39F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28442C2-5193-4CC3-89B9-BEFE5C79D7E3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Implementación</a:t>
            </a:r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4856DE2-4E8F-4918-BC1B-D32FD7034FFE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21E0D95E-A017-42A2-8F24-778264489AFD}"/>
              </a:ext>
            </a:extLst>
          </p:cNvPr>
          <p:cNvSpPr/>
          <p:nvPr/>
        </p:nvSpPr>
        <p:spPr>
          <a:xfrm>
            <a:off x="6853544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A77F683-D1C0-4806-8275-386507FCC68D}"/>
              </a:ext>
            </a:extLst>
          </p:cNvPr>
          <p:cNvSpPr/>
          <p:nvPr/>
        </p:nvSpPr>
        <p:spPr>
          <a:xfrm>
            <a:off x="8399577" y="1338543"/>
            <a:ext cx="3246989" cy="55366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DAC0906-AAE2-48D6-9408-516D24FFE5AE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6765935-24DB-44C9-A953-FAE9D7E4E69B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2C68A42-4CF0-48D8-BE74-00365F4B8B1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696EB5C5-C8BB-4059-B778-7045E4D1CF03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0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F5B1D751-198B-4767-92A2-885328DCBC28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B3B01CC-7D99-44E4-A61D-155614EC613F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FE14BB5-3B52-4F15-A93B-047093A03F39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44" name="Título 4">
            <a:extLst>
              <a:ext uri="{FF2B5EF4-FFF2-40B4-BE49-F238E27FC236}">
                <a16:creationId xmlns:a16="http://schemas.microsoft.com/office/drawing/2014/main" id="{54EB174F-9D5A-4BEF-AC7C-1D1316B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6B09BE9-1385-4C0C-964F-A4CDEF99EB31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322AD7-1A5B-42F8-8FFC-ED67F6223B0D}"/>
              </a:ext>
            </a:extLst>
          </p:cNvPr>
          <p:cNvSpPr/>
          <p:nvPr/>
        </p:nvSpPr>
        <p:spPr>
          <a:xfrm>
            <a:off x="1641241" y="1736139"/>
            <a:ext cx="3436085" cy="397795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FC093BB-09C9-4894-A6E6-208DAA7D17B6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26606E0-834D-4FBD-896C-34D19C705F5D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CB94753-68C3-4803-901D-AA6F148AE39F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28442C2-5193-4CC3-89B9-BEFE5C79D7E3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Implementación</a:t>
            </a:r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4856DE2-4E8F-4918-BC1B-D32FD7034FFE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21E0D95E-A017-42A2-8F24-778264489AFD}"/>
              </a:ext>
            </a:extLst>
          </p:cNvPr>
          <p:cNvSpPr/>
          <p:nvPr/>
        </p:nvSpPr>
        <p:spPr>
          <a:xfrm>
            <a:off x="6853544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A77F683-D1C0-4806-8275-386507FCC68D}"/>
              </a:ext>
            </a:extLst>
          </p:cNvPr>
          <p:cNvSpPr/>
          <p:nvPr/>
        </p:nvSpPr>
        <p:spPr>
          <a:xfrm>
            <a:off x="8399577" y="1338543"/>
            <a:ext cx="3246989" cy="55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DAC0906-AAE2-48D6-9408-516D24FFE5AE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6765935-24DB-44C9-A953-FAE9D7E4E69B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2C68A42-4CF0-48D8-BE74-00365F4B8B1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696EB5C5-C8BB-4059-B778-7045E4D1CF03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387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F5B1D751-198B-4767-92A2-885328DCBC28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B3B01CC-7D99-44E4-A61D-155614EC613F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FE14BB5-3B52-4F15-A93B-047093A03F39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44" name="Título 4">
            <a:extLst>
              <a:ext uri="{FF2B5EF4-FFF2-40B4-BE49-F238E27FC236}">
                <a16:creationId xmlns:a16="http://schemas.microsoft.com/office/drawing/2014/main" id="{54EB174F-9D5A-4BEF-AC7C-1D1316B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6B09BE9-1385-4C0C-964F-A4CDEF99EB31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322AD7-1A5B-42F8-8FFC-ED67F6223B0D}"/>
              </a:ext>
            </a:extLst>
          </p:cNvPr>
          <p:cNvSpPr/>
          <p:nvPr/>
        </p:nvSpPr>
        <p:spPr>
          <a:xfrm>
            <a:off x="1641241" y="1736139"/>
            <a:ext cx="3436085" cy="397795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D917C1E-D021-480B-BF00-240DF6A83E83}"/>
              </a:ext>
            </a:extLst>
          </p:cNvPr>
          <p:cNvSpPr/>
          <p:nvPr/>
        </p:nvSpPr>
        <p:spPr>
          <a:xfrm>
            <a:off x="1641241" y="2179114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Gestión de errores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7531525-54F7-4AEE-9C8A-DCDEB1BF3F4A}"/>
              </a:ext>
            </a:extLst>
          </p:cNvPr>
          <p:cNvSpPr/>
          <p:nvPr/>
        </p:nvSpPr>
        <p:spPr>
          <a:xfrm>
            <a:off x="1641241" y="2586775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Autenticación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FC093BB-09C9-4894-A6E6-208DAA7D17B6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26606E0-834D-4FBD-896C-34D19C705F5D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CB94753-68C3-4803-901D-AA6F148AE39F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28442C2-5193-4CC3-89B9-BEFE5C79D7E3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Implementación</a:t>
            </a:r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4856DE2-4E8F-4918-BC1B-D32FD7034FFE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21E0D95E-A017-42A2-8F24-778264489AFD}"/>
              </a:ext>
            </a:extLst>
          </p:cNvPr>
          <p:cNvSpPr/>
          <p:nvPr/>
        </p:nvSpPr>
        <p:spPr>
          <a:xfrm>
            <a:off x="6853544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A77F683-D1C0-4806-8275-386507FCC68D}"/>
              </a:ext>
            </a:extLst>
          </p:cNvPr>
          <p:cNvSpPr/>
          <p:nvPr/>
        </p:nvSpPr>
        <p:spPr>
          <a:xfrm>
            <a:off x="8399577" y="1338543"/>
            <a:ext cx="3246989" cy="55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DAC0906-AAE2-48D6-9408-516D24FFE5AE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6765935-24DB-44C9-A953-FAE9D7E4E69B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2C68A42-4CF0-48D8-BE74-00365F4B8B1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1D6B46D-481D-4F07-8C03-9BAA408075BD}"/>
              </a:ext>
            </a:extLst>
          </p:cNvPr>
          <p:cNvSpPr/>
          <p:nvPr/>
        </p:nvSpPr>
        <p:spPr>
          <a:xfrm>
            <a:off x="8410969" y="4749732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errores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8417912C-688C-44C2-8348-6E4C021B67C0}"/>
              </a:ext>
            </a:extLst>
          </p:cNvPr>
          <p:cNvSpPr/>
          <p:nvPr/>
        </p:nvSpPr>
        <p:spPr>
          <a:xfrm>
            <a:off x="8410969" y="5205292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Autenticación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696EB5C5-C8BB-4059-B778-7045E4D1CF03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8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9D1AB2BA-6D65-47F5-9696-B39743414A16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7A066BC-C80C-420A-8F62-40BFFCD894F8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AA53DE0-499B-4586-8925-BBAFE4750AD0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44" name="Título 4">
            <a:extLst>
              <a:ext uri="{FF2B5EF4-FFF2-40B4-BE49-F238E27FC236}">
                <a16:creationId xmlns:a16="http://schemas.microsoft.com/office/drawing/2014/main" id="{61B500F6-DDA8-483B-B812-34F579B0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6D09348-FB2F-495B-80B8-88421BEFC439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2A80D3C-3052-4783-BF37-FC3B447FF12A}"/>
              </a:ext>
            </a:extLst>
          </p:cNvPr>
          <p:cNvSpPr/>
          <p:nvPr/>
        </p:nvSpPr>
        <p:spPr>
          <a:xfrm>
            <a:off x="1641241" y="1736139"/>
            <a:ext cx="3436085" cy="397795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381595A-A354-40D1-A9F9-55A19927DDEB}"/>
              </a:ext>
            </a:extLst>
          </p:cNvPr>
          <p:cNvSpPr/>
          <p:nvPr/>
        </p:nvSpPr>
        <p:spPr>
          <a:xfrm>
            <a:off x="1641241" y="2179114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Gestión de errores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97C01EF-898B-455D-BDBC-FD68C0972F9F}"/>
              </a:ext>
            </a:extLst>
          </p:cNvPr>
          <p:cNvSpPr/>
          <p:nvPr/>
        </p:nvSpPr>
        <p:spPr>
          <a:xfrm>
            <a:off x="1641241" y="2586775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Autenticación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E5B5BD0-163F-4A54-BB4F-9BE41D448485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6D124D7-4819-4F2D-9274-02A4A0840BB8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D4CFF29-4634-45BC-8375-F79827E3C977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3A735B-052D-4D8C-A062-503929A06BA9}"/>
              </a:ext>
            </a:extLst>
          </p:cNvPr>
          <p:cNvSpPr/>
          <p:nvPr/>
        </p:nvSpPr>
        <p:spPr>
          <a:xfrm>
            <a:off x="1650337" y="3786320"/>
            <a:ext cx="3426989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Lógica de negocio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6DFFE7C-5F22-47C3-8CC0-28C411E77B5E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Implementación</a:t>
            </a:r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C2F0DD-33CE-46C5-9C85-436EFDE23533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D3AB62B-1D77-43D5-B7BF-A0443E874595}"/>
              </a:ext>
            </a:extLst>
          </p:cNvPr>
          <p:cNvSpPr/>
          <p:nvPr/>
        </p:nvSpPr>
        <p:spPr>
          <a:xfrm>
            <a:off x="6853544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0D42AEB-BF36-422F-91A4-A65027841CF2}"/>
              </a:ext>
            </a:extLst>
          </p:cNvPr>
          <p:cNvSpPr/>
          <p:nvPr/>
        </p:nvSpPr>
        <p:spPr>
          <a:xfrm>
            <a:off x="8399577" y="1338543"/>
            <a:ext cx="3246989" cy="55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6D252E6-29C3-4359-AA63-38F050374E17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98F6D9A-057C-4A53-A024-BC69DA908F25}"/>
              </a:ext>
            </a:extLst>
          </p:cNvPr>
          <p:cNvSpPr/>
          <p:nvPr/>
        </p:nvSpPr>
        <p:spPr>
          <a:xfrm>
            <a:off x="8399578" y="2271503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Lógica de negocio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0842A79-0103-4343-8E50-A166BC851206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FFC4B18-B954-46F5-AB56-6296F0EFC9B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E7203EF-17B6-43EE-8FDF-7386D238F0E7}"/>
              </a:ext>
            </a:extLst>
          </p:cNvPr>
          <p:cNvSpPr/>
          <p:nvPr/>
        </p:nvSpPr>
        <p:spPr>
          <a:xfrm>
            <a:off x="8410969" y="4749732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errores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7BC96A7D-AE98-4315-ADE3-9DC231C605EE}"/>
              </a:ext>
            </a:extLst>
          </p:cNvPr>
          <p:cNvSpPr/>
          <p:nvPr/>
        </p:nvSpPr>
        <p:spPr>
          <a:xfrm>
            <a:off x="8410969" y="5205292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Autenticación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2534C15-672B-4245-B87A-489F2529DF23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9D1AB2BA-6D65-47F5-9696-B39743414A16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7A066BC-C80C-420A-8F62-40BFFCD894F8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AA53DE0-499B-4586-8925-BBAFE4750AD0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44" name="Título 4">
            <a:extLst>
              <a:ext uri="{FF2B5EF4-FFF2-40B4-BE49-F238E27FC236}">
                <a16:creationId xmlns:a16="http://schemas.microsoft.com/office/drawing/2014/main" id="{61B500F6-DDA8-483B-B812-34F579B0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6D09348-FB2F-495B-80B8-88421BEFC439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2A80D3C-3052-4783-BF37-FC3B447FF12A}"/>
              </a:ext>
            </a:extLst>
          </p:cNvPr>
          <p:cNvSpPr/>
          <p:nvPr/>
        </p:nvSpPr>
        <p:spPr>
          <a:xfrm>
            <a:off x="1641241" y="1736139"/>
            <a:ext cx="3436085" cy="397795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381595A-A354-40D1-A9F9-55A19927DDEB}"/>
              </a:ext>
            </a:extLst>
          </p:cNvPr>
          <p:cNvSpPr/>
          <p:nvPr/>
        </p:nvSpPr>
        <p:spPr>
          <a:xfrm>
            <a:off x="1641241" y="2179114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Gestión de errores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97C01EF-898B-455D-BDBC-FD68C0972F9F}"/>
              </a:ext>
            </a:extLst>
          </p:cNvPr>
          <p:cNvSpPr/>
          <p:nvPr/>
        </p:nvSpPr>
        <p:spPr>
          <a:xfrm>
            <a:off x="1641241" y="2586775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Autenticación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E5B5BD0-163F-4A54-BB4F-9BE41D448485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6D124D7-4819-4F2D-9274-02A4A0840BB8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D4CFF29-4634-45BC-8375-F79827E3C977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3A735B-052D-4D8C-A062-503929A06BA9}"/>
              </a:ext>
            </a:extLst>
          </p:cNvPr>
          <p:cNvSpPr/>
          <p:nvPr/>
        </p:nvSpPr>
        <p:spPr>
          <a:xfrm>
            <a:off x="1650337" y="3786320"/>
            <a:ext cx="3426989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Lógica de negocio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6DFFE7C-5F22-47C3-8CC0-28C411E77B5E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Implementación</a:t>
            </a:r>
            <a:endParaRPr lang="es-ES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53E8A76-1057-4431-A2FA-EE1DD044D31A}"/>
              </a:ext>
            </a:extLst>
          </p:cNvPr>
          <p:cNvSpPr/>
          <p:nvPr/>
        </p:nvSpPr>
        <p:spPr>
          <a:xfrm>
            <a:off x="2165685" y="5673487"/>
            <a:ext cx="295714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Repositorios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C2F0DD-33CE-46C5-9C85-436EFDE23533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12A50C9-DA7C-408E-981E-E74F5E863237}"/>
              </a:ext>
            </a:extLst>
          </p:cNvPr>
          <p:cNvSpPr/>
          <p:nvPr/>
        </p:nvSpPr>
        <p:spPr>
          <a:xfrm>
            <a:off x="1695843" y="5054719"/>
            <a:ext cx="3426989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DTOs</a:t>
            </a:r>
            <a:r>
              <a:rPr lang="es-ES" dirty="0">
                <a:solidFill>
                  <a:schemeClr val="bg1"/>
                </a:solidFill>
              </a:rPr>
              <a:t> sin persistencia específica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66D0A62-AD77-467D-A6A8-4560F493F9F4}"/>
              </a:ext>
            </a:extLst>
          </p:cNvPr>
          <p:cNvSpPr/>
          <p:nvPr/>
        </p:nvSpPr>
        <p:spPr>
          <a:xfrm>
            <a:off x="2165685" y="6150197"/>
            <a:ext cx="295714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Mapeos DB y migraciones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D3AB62B-1D77-43D5-B7BF-A0443E874595}"/>
              </a:ext>
            </a:extLst>
          </p:cNvPr>
          <p:cNvSpPr/>
          <p:nvPr/>
        </p:nvSpPr>
        <p:spPr>
          <a:xfrm>
            <a:off x="6853544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0D42AEB-BF36-422F-91A4-A65027841CF2}"/>
              </a:ext>
            </a:extLst>
          </p:cNvPr>
          <p:cNvSpPr/>
          <p:nvPr/>
        </p:nvSpPr>
        <p:spPr>
          <a:xfrm>
            <a:off x="8399577" y="1338543"/>
            <a:ext cx="3246989" cy="55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6D252E6-29C3-4359-AA63-38F050374E17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98F6D9A-057C-4A53-A024-BC69DA908F25}"/>
              </a:ext>
            </a:extLst>
          </p:cNvPr>
          <p:cNvSpPr/>
          <p:nvPr/>
        </p:nvSpPr>
        <p:spPr>
          <a:xfrm>
            <a:off x="8399578" y="2271503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Lógica de negocio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0842A79-0103-4343-8E50-A166BC851206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FFC4B18-B954-46F5-AB56-6296F0EFC9B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660A309-B6C3-4643-9EF0-88AF28D09A8A}"/>
              </a:ext>
            </a:extLst>
          </p:cNvPr>
          <p:cNvSpPr/>
          <p:nvPr/>
        </p:nvSpPr>
        <p:spPr>
          <a:xfrm>
            <a:off x="8399577" y="3614361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Modelos de BD (con mapeos)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4C0D80A-F71F-4F5F-82A8-300E2F398BF4}"/>
              </a:ext>
            </a:extLst>
          </p:cNvPr>
          <p:cNvSpPr/>
          <p:nvPr/>
        </p:nvSpPr>
        <p:spPr>
          <a:xfrm>
            <a:off x="8410970" y="4125587"/>
            <a:ext cx="3246989" cy="3616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Migraciones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E7203EF-17B6-43EE-8FDF-7386D238F0E7}"/>
              </a:ext>
            </a:extLst>
          </p:cNvPr>
          <p:cNvSpPr/>
          <p:nvPr/>
        </p:nvSpPr>
        <p:spPr>
          <a:xfrm>
            <a:off x="8410969" y="4749732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errores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7BC96A7D-AE98-4315-ADE3-9DC231C605EE}"/>
              </a:ext>
            </a:extLst>
          </p:cNvPr>
          <p:cNvSpPr/>
          <p:nvPr/>
        </p:nvSpPr>
        <p:spPr>
          <a:xfrm>
            <a:off x="8410969" y="5205292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Autenticación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2534C15-672B-4245-B87A-489F2529DF23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35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3748"/>
            <a:ext cx="10515600" cy="1325563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se ha </a:t>
            </a:r>
            <a:r>
              <a:rPr lang="en-US" dirty="0" err="1"/>
              <a:t>quedado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?</a:t>
            </a:r>
            <a:endParaRPr lang="en-US" dirty="0">
              <a:cs typeface="Calibri Light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94" y="1417411"/>
            <a:ext cx="5168105" cy="4956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r>
              <a:rPr lang="es-ES" dirty="0" err="1">
                <a:ea typeface="+mn-lt"/>
                <a:cs typeface="+mn-lt"/>
              </a:rPr>
              <a:t>Debugging</a:t>
            </a:r>
            <a:endParaRPr lang="es-ES" dirty="0">
              <a:cs typeface="Calibri"/>
            </a:endParaRPr>
          </a:p>
          <a:p>
            <a:pPr>
              <a:buNone/>
            </a:pPr>
            <a:r>
              <a:rPr lang="es-ES" dirty="0" err="1">
                <a:cs typeface="Calibri"/>
              </a:rPr>
              <a:t>Profiling</a:t>
            </a:r>
            <a:endParaRPr lang="es-ES" dirty="0"/>
          </a:p>
          <a:p>
            <a:pPr>
              <a:buNone/>
            </a:pPr>
            <a:r>
              <a:rPr lang="es-ES" dirty="0">
                <a:cs typeface="Calibri"/>
              </a:rPr>
              <a:t>Despliegue </a:t>
            </a:r>
            <a:endParaRPr lang="es-ES" dirty="0"/>
          </a:p>
          <a:p>
            <a:pPr>
              <a:buNone/>
            </a:pPr>
            <a:r>
              <a:rPr lang="es-ES" dirty="0">
                <a:cs typeface="Calibri"/>
              </a:rPr>
              <a:t>CI CD</a:t>
            </a:r>
            <a:endParaRPr lang="es-ES" dirty="0"/>
          </a:p>
          <a:p>
            <a:pPr>
              <a:buNone/>
            </a:pPr>
            <a:r>
              <a:rPr lang="es-ES" dirty="0" err="1">
                <a:cs typeface="Calibri"/>
              </a:rPr>
              <a:t>Async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await</a:t>
            </a:r>
            <a:endParaRPr lang="es-ES" dirty="0" err="1"/>
          </a:p>
          <a:p>
            <a:pPr>
              <a:buNone/>
            </a:pPr>
            <a:r>
              <a:rPr lang="es-ES" dirty="0">
                <a:cs typeface="Calibri"/>
              </a:rPr>
              <a:t>Herencia </a:t>
            </a:r>
            <a:r>
              <a:rPr lang="es-ES" dirty="0" err="1">
                <a:cs typeface="Calibri"/>
              </a:rPr>
              <a:t>Multiple</a:t>
            </a:r>
            <a:endParaRPr lang="es-ES" dirty="0">
              <a:cs typeface="Calibri"/>
            </a:endParaRP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49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3748"/>
            <a:ext cx="10515600" cy="1325563"/>
          </a:xfrm>
        </p:spPr>
        <p:txBody>
          <a:bodyPr/>
          <a:lstStyle/>
          <a:p>
            <a:r>
              <a:rPr lang="en-US" dirty="0" err="1"/>
              <a:t>Conclusiones</a:t>
            </a:r>
            <a:endParaRPr lang="es-ES" dirty="0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94" y="1621518"/>
            <a:ext cx="9780926" cy="4752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r>
              <a:rPr lang="es-ES" dirty="0">
                <a:cs typeface="Calibri"/>
              </a:rPr>
              <a:t>No hay uno mejor que otro</a:t>
            </a:r>
            <a:endParaRPr lang="es-ES" dirty="0" err="1">
              <a:cs typeface="Calibri"/>
            </a:endParaRPr>
          </a:p>
          <a:p>
            <a:pPr marL="0" indent="0">
              <a:buNone/>
            </a:pPr>
            <a:r>
              <a:rPr lang="es-ES" dirty="0">
                <a:cs typeface="Calibri"/>
              </a:rPr>
              <a:t>La clave: buenos principios de desarrollo</a:t>
            </a: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De estático a dinámico y viceversa…</a:t>
            </a: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3748"/>
            <a:ext cx="10515600" cy="1325563"/>
          </a:xfrm>
        </p:spPr>
        <p:txBody>
          <a:bodyPr/>
          <a:lstStyle/>
          <a:p>
            <a:r>
              <a:rPr lang="en-US" dirty="0" err="1"/>
              <a:t>Recursos</a:t>
            </a:r>
            <a:endParaRPr lang="es-ES" dirty="0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94" y="1893661"/>
            <a:ext cx="5168105" cy="4479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</p:txBody>
      </p:sp>
      <p:pic>
        <p:nvPicPr>
          <p:cNvPr id="1027" name="Picture 3" descr="https://lh4.googleusercontent.com/w_UwfQ1zZk2yEongi4qtEDEHF5EmyNq1BG9h-qF8J6xNtWWrvz27mryzw6Ni9WExkT4y-bN222qE6vwimSOtyyUb3pWU25sr95yaSz_wE2V8NmP5FB0NnxhmILCk4GE1yfBObfY3S2M">
            <a:extLst>
              <a:ext uri="{FF2B5EF4-FFF2-40B4-BE49-F238E27FC236}">
                <a16:creationId xmlns:a16="http://schemas.microsoft.com/office/drawing/2014/main" id="{42D914A4-0EC2-4F41-B84E-685DC8B14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2" y="2120981"/>
            <a:ext cx="5122999" cy="10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XmMiLaBDqSiLuLK4zgIf71rY49Qdjny9g7tAzX0SN4OuuFceTTjV_8D9G6MgOtAtB8CH05SwfmyL4JzVK_b8b-8PWuCWa7pfA0KGUSZdgGvPNJepZpdWtLclenRUe8_WRw1r7J_sZGc">
            <a:extLst>
              <a:ext uri="{FF2B5EF4-FFF2-40B4-BE49-F238E27FC236}">
                <a16:creationId xmlns:a16="http://schemas.microsoft.com/office/drawing/2014/main" id="{87AF6439-BAAF-4BD3-B1BD-8EADF8E4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90" y="2670102"/>
            <a:ext cx="2443477" cy="32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6.googleusercontent.com/pE9UiaxLEo78-YDwCQUC-paZ_4-0jbDY3Dg0Gpt7ujOB_4blXNcvpcR5CELT9IGuCNNbaAugFYnFiQ73pkJz15eUJjoD0N1vOhEtkqrjNwcnU7osAIt0I_Lil7isxYZqj6r5dOe5MRE">
            <a:extLst>
              <a:ext uri="{FF2B5EF4-FFF2-40B4-BE49-F238E27FC236}">
                <a16:creationId xmlns:a16="http://schemas.microsoft.com/office/drawing/2014/main" id="{1E7695B3-2B4E-4F0B-A533-AA8C2E62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1" y="3453035"/>
            <a:ext cx="4254626" cy="24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50r6rukIqO_WxlGvT10iw9ZjBgAwz9ySFCPby1vJK7-lNdUBIpqMwzeIqOjTIe8-IBstY3hfBKHAy1KEVX9n7WSlw_1sSMA3T_ujBcpl0pw7mDapwEeEPZK7PdRwHg2FbxUjGFbUfDU">
            <a:extLst>
              <a:ext uri="{FF2B5EF4-FFF2-40B4-BE49-F238E27FC236}">
                <a16:creationId xmlns:a16="http://schemas.microsoft.com/office/drawing/2014/main" id="{006A4137-FBF1-4485-A990-8C0F1726F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632" y="2670102"/>
            <a:ext cx="2483628" cy="32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7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3748"/>
            <a:ext cx="10515600" cy="1325563"/>
          </a:xfrm>
        </p:spPr>
        <p:txBody>
          <a:bodyPr/>
          <a:lstStyle/>
          <a:p>
            <a:r>
              <a:rPr lang="en-US" dirty="0" err="1"/>
              <a:t>Recursos</a:t>
            </a:r>
            <a:endParaRPr lang="es-ES" dirty="0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94" y="1621518"/>
            <a:ext cx="9780926" cy="4752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r>
              <a:rPr lang="es-ES" dirty="0">
                <a:cs typeface="Calibri"/>
              </a:rPr>
              <a:t>Código + Presentación:  https://github.com/PseudoGoN/commitconf2018 </a:t>
            </a:r>
          </a:p>
        </p:txBody>
      </p:sp>
    </p:spTree>
    <p:extLst>
      <p:ext uri="{BB962C8B-B14F-4D97-AF65-F5344CB8AC3E}">
        <p14:creationId xmlns:p14="http://schemas.microsoft.com/office/powerpoint/2010/main" val="10115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93748"/>
            <a:ext cx="11279874" cy="4037559"/>
          </a:xfrm>
        </p:spPr>
        <p:txBody>
          <a:bodyPr>
            <a:normAutofit/>
          </a:bodyPr>
          <a:lstStyle/>
          <a:p>
            <a:pPr algn="ctr"/>
            <a:br>
              <a:rPr lang="en-US" sz="7200" dirty="0"/>
            </a:br>
            <a:r>
              <a:rPr lang="en-US" sz="7200" dirty="0"/>
              <a:t>¡</a:t>
            </a:r>
            <a:r>
              <a:rPr lang="en-US" sz="7200" dirty="0" err="1"/>
              <a:t>Muchas</a:t>
            </a:r>
            <a:r>
              <a:rPr lang="en-US" sz="7200" dirty="0"/>
              <a:t> gracias!</a:t>
            </a:r>
            <a:br>
              <a:rPr lang="en-US" sz="7200" dirty="0"/>
            </a:br>
            <a:br>
              <a:rPr lang="en-US" sz="7200" dirty="0"/>
            </a:br>
            <a:r>
              <a:rPr lang="en-US" dirty="0"/>
              <a:t>¿</a:t>
            </a:r>
            <a:r>
              <a:rPr lang="en-US" dirty="0" err="1"/>
              <a:t>Preguntas</a:t>
            </a:r>
            <a:r>
              <a:rPr lang="en-US" dirty="0"/>
              <a:t>?</a:t>
            </a:r>
            <a:endParaRPr lang="es-ES" sz="7200" dirty="0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94" y="3698543"/>
            <a:ext cx="5168105" cy="2675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59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AD50-CDFE-4956-8EDE-9C9B89380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36700"/>
            <a:ext cx="5168105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Gonzalo Rubio</a:t>
            </a:r>
          </a:p>
          <a:p>
            <a:pPr marL="0" indent="0" algn="ctr">
              <a:buNone/>
            </a:pPr>
            <a:r>
              <a:rPr lang="es-ES" dirty="0"/>
              <a:t>.NET: 8 años</a:t>
            </a:r>
          </a:p>
          <a:p>
            <a:pPr marL="0" indent="0" algn="ctr">
              <a:buNone/>
            </a:pPr>
            <a:r>
              <a:rPr lang="es-ES" dirty="0"/>
              <a:t>Python: meses...</a:t>
            </a:r>
          </a:p>
          <a:p>
            <a:pPr marL="0" indent="0" algn="ctr">
              <a:buNone/>
            </a:pPr>
            <a:r>
              <a:rPr lang="es-ES" sz="1900" dirty="0"/>
              <a:t>LinkedIn: http://www.linkedin.com/in/gonzalo-rubio-torrente</a:t>
            </a:r>
          </a:p>
          <a:p>
            <a:pPr marL="0" indent="0" algn="ctr">
              <a:buNone/>
            </a:pPr>
            <a:r>
              <a:rPr lang="es-ES" sz="1900" dirty="0"/>
              <a:t>Twitter: @GonzaloRubio1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8417AC-A0B8-4B60-A027-4334E9C07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6696" y="1536701"/>
            <a:ext cx="5168105" cy="4956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Jorge Jardines</a:t>
            </a:r>
          </a:p>
          <a:p>
            <a:pPr marL="0" indent="0" algn="ctr">
              <a:buNone/>
            </a:pPr>
            <a:r>
              <a:rPr lang="es-ES" dirty="0"/>
              <a:t>.NET: 7 años</a:t>
            </a:r>
          </a:p>
          <a:p>
            <a:pPr marL="0" indent="0" algn="ctr">
              <a:buNone/>
            </a:pPr>
            <a:r>
              <a:rPr lang="es-ES" dirty="0"/>
              <a:t>Python: 8 años</a:t>
            </a:r>
          </a:p>
          <a:p>
            <a:pPr marL="0" indent="0" algn="ctr">
              <a:buNone/>
            </a:pPr>
            <a:r>
              <a:rPr lang="es-ES" sz="2000" dirty="0"/>
              <a:t>LinkedIn: https://www.linkedin.com/in/jorgejardines</a:t>
            </a:r>
          </a:p>
          <a:p>
            <a:pPr marL="0" indent="0" algn="ctr">
              <a:buNone/>
            </a:pPr>
            <a:r>
              <a:rPr lang="es-ES" sz="2000" dirty="0"/>
              <a:t>Twitter: @</a:t>
            </a:r>
            <a:r>
              <a:rPr lang="es-ES" sz="2000" dirty="0" err="1"/>
              <a:t>gardenunez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https://lh3.googleusercontent.com/JDHz6fMDc3RMS6zU9Cj_b-l_blhcWk9w2OOiW_sPJhUIIAUEj3XjwWhox0xT_QelXzMJoia-_mUa6X2HAtZmRHywWqMypVrvmwuki0JoMZiYVpLar_d7LeFVO8RrlzXQR73xgyLfOtA">
            <a:extLst>
              <a:ext uri="{FF2B5EF4-FFF2-40B4-BE49-F238E27FC236}">
                <a16:creationId xmlns:a16="http://schemas.microsoft.com/office/drawing/2014/main" id="{CC99ECB1-5200-4FA5-98AF-0BF70857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67" y="1690688"/>
            <a:ext cx="1849768" cy="1849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42j-8rbiYHACjBp-bgmZKxB2HkTWt_OLbNak0i1PDjucyvX0CbJDxxupzNFafeVjGKMz42ecGdXSCKSzkAZ4uByMcdQ_G4We0Cjy17CWJH_iH_a2ORAY18LXoLYLlTDuPbmCtygRG4g">
            <a:extLst>
              <a:ext uri="{FF2B5EF4-FFF2-40B4-BE49-F238E27FC236}">
                <a16:creationId xmlns:a16="http://schemas.microsoft.com/office/drawing/2014/main" id="{8C013207-87B7-40D4-ADBA-36ECCFE84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64" y="1690688"/>
            <a:ext cx="1849768" cy="1849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72F090B-0987-498C-8983-2451B359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Arial" panose="020B0604020202020204" pitchFamily="34" charset="0"/>
              </a:rPr>
              <a:t>www.linkedin.com/in/gonzalo-rubio-torrente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7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Fuentes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AD50-CDFE-4956-8EDE-9C9B89380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4"/>
            <a:ext cx="11277599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Imagen </a:t>
            </a:r>
            <a:r>
              <a:rPr lang="es-ES" dirty="0" err="1"/>
              <a:t>PPTs</a:t>
            </a:r>
            <a:r>
              <a:rPr lang="es-ES" dirty="0"/>
              <a:t>: https://www.deviantart.com/oblivionhunter1/art/The-Scavenger-and-The-Monster-in-the-mask-586156309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78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AD50-CDFE-4956-8EDE-9C9B89380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87105" cy="4956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poco</a:t>
            </a:r>
            <a:r>
              <a:rPr lang="en-US" dirty="0"/>
              <a:t> de </a:t>
            </a:r>
            <a:r>
              <a:rPr lang="en-US" dirty="0" err="1"/>
              <a:t>historia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me the code!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Conclusiones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Q&amp;A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8417AC-A0B8-4B60-A027-4334E9C073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82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93F90E1-8071-42FD-BD09-BBE476DF81F4}"/>
              </a:ext>
            </a:extLst>
          </p:cNvPr>
          <p:cNvSpPr/>
          <p:nvPr/>
        </p:nvSpPr>
        <p:spPr>
          <a:xfrm>
            <a:off x="0" y="-141668"/>
            <a:ext cx="12192000" cy="7392474"/>
          </a:xfrm>
          <a:prstGeom prst="rect">
            <a:avLst/>
          </a:prstGeom>
          <a:solidFill>
            <a:srgbClr val="C10C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pic>
        <p:nvPicPr>
          <p:cNvPr id="2050" name="Picture 2" descr="Resultado de imagen de disclaimer it is just an opinion">
            <a:extLst>
              <a:ext uri="{FF2B5EF4-FFF2-40B4-BE49-F238E27FC236}">
                <a16:creationId xmlns:a16="http://schemas.microsoft.com/office/drawing/2014/main" id="{1141EDAF-5D3D-446C-8060-2F38803C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14" y="1143816"/>
            <a:ext cx="4452620" cy="519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0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poco</a:t>
            </a:r>
            <a:r>
              <a:rPr lang="en-US" dirty="0"/>
              <a:t> de </a:t>
            </a:r>
            <a:r>
              <a:rPr lang="en-US" dirty="0" err="1"/>
              <a:t>historia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AD50-CDFE-4956-8EDE-9C9B89380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87105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Lanzado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2002</a:t>
            </a:r>
          </a:p>
          <a:p>
            <a:pPr marL="0" indent="0">
              <a:buNone/>
            </a:pPr>
            <a:r>
              <a:rPr lang="en-US" dirty="0"/>
              <a:t>Prop</a:t>
            </a:r>
            <a:r>
              <a:rPr lang="es-ES" dirty="0" err="1"/>
              <a:t>ósito</a:t>
            </a:r>
            <a:r>
              <a:rPr lang="es-ES" dirty="0"/>
              <a:t> general en Windows</a:t>
            </a:r>
          </a:p>
          <a:p>
            <a:pPr marL="0" indent="0">
              <a:buNone/>
            </a:pPr>
            <a:r>
              <a:rPr lang="es-ES" dirty="0"/>
              <a:t>Framework </a:t>
            </a:r>
            <a:r>
              <a:rPr lang="es-ES" dirty="0" err="1"/>
              <a:t>mutilenguaje</a:t>
            </a:r>
            <a:endParaRPr lang="es-ES" dirty="0"/>
          </a:p>
          <a:p>
            <a:r>
              <a:rPr lang="es-ES" dirty="0"/>
              <a:t>Framework </a:t>
            </a:r>
            <a:r>
              <a:rPr lang="es-ES" dirty="0" err="1"/>
              <a:t>Class</a:t>
            </a:r>
            <a:r>
              <a:rPr lang="es-ES" dirty="0"/>
              <a:t> Library</a:t>
            </a:r>
          </a:p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Runtime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C#: </a:t>
            </a:r>
            <a:r>
              <a:rPr lang="es-ES" dirty="0" err="1"/>
              <a:t>Anders</a:t>
            </a:r>
            <a:r>
              <a:rPr lang="es-ES" dirty="0"/>
              <a:t> </a:t>
            </a:r>
            <a:r>
              <a:rPr lang="es-ES" dirty="0" err="1"/>
              <a:t>Hejlsberg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Orientado a objetos</a:t>
            </a:r>
          </a:p>
          <a:p>
            <a:pPr marL="0" indent="0">
              <a:buNone/>
            </a:pPr>
            <a:r>
              <a:rPr lang="es-ES"/>
              <a:t>Fuertemente </a:t>
            </a:r>
            <a:r>
              <a:rPr lang="es-ES" dirty="0"/>
              <a:t>tipado y estático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Lanzado en 1991, Guido van </a:t>
            </a:r>
            <a:r>
              <a:rPr lang="es-ES" dirty="0" err="1"/>
              <a:t>Rossum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Propósito general</a:t>
            </a:r>
          </a:p>
          <a:p>
            <a:pPr marL="0" indent="0">
              <a:buNone/>
            </a:pPr>
            <a:r>
              <a:rPr lang="es-ES" dirty="0"/>
              <a:t>Multiplataforma</a:t>
            </a:r>
          </a:p>
          <a:p>
            <a:pPr marL="0" indent="0">
              <a:buNone/>
            </a:pPr>
            <a:r>
              <a:rPr lang="es-ES" dirty="0" err="1"/>
              <a:t>Opensource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Interpretado</a:t>
            </a:r>
          </a:p>
          <a:p>
            <a:pPr marL="0" indent="0">
              <a:buNone/>
            </a:pPr>
            <a:r>
              <a:rPr lang="es-ES" dirty="0"/>
              <a:t>Orientado a objetos</a:t>
            </a:r>
          </a:p>
          <a:p>
            <a:pPr marL="0" indent="0">
              <a:buNone/>
            </a:pPr>
            <a:r>
              <a:rPr lang="es-ES" dirty="0"/>
              <a:t>Fuertemente tipado y dinámico</a:t>
            </a:r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75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poco</a:t>
            </a:r>
            <a:r>
              <a:rPr lang="en-US" dirty="0"/>
              <a:t> de </a:t>
            </a:r>
            <a:r>
              <a:rPr lang="en-US" dirty="0" err="1"/>
              <a:t>historia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6694" y="1825625"/>
            <a:ext cx="5168105" cy="495617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  <p:pic>
        <p:nvPicPr>
          <p:cNvPr id="3074" name="Picture 2" descr="https://lh6.googleusercontent.com/KNvEptHCzuDLN5SOxI6kjHyq7bjYwSTUbHHlfc1EVMWljFqvR5cg2iKrdyfrcqitNhIP-OBhTOSUu6zlwIpzWuLow1h9CwFaL4XQ8ADNnWMzx_wBnhhiM5R1zoeCL5SVep40SJFkCpg">
            <a:extLst>
              <a:ext uri="{FF2B5EF4-FFF2-40B4-BE49-F238E27FC236}">
                <a16:creationId xmlns:a16="http://schemas.microsoft.com/office/drawing/2014/main" id="{B5E1D145-E0B1-40BE-A2CF-E5D81A3BFE0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5" y="192119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2cXSEa-Q1jNpolOg7TKKH722c555W3yFv4Sx_l_34SoFdxxAAQYfSA_6oXWktpJ3Rn8844Nrg5jqdYd4-50nN0EQS2L-g28O840dWpV6a56dX3-nAXzDVGQXawSNZgQ5LHyvlhLPkpQ">
            <a:extLst>
              <a:ext uri="{FF2B5EF4-FFF2-40B4-BE49-F238E27FC236}">
                <a16:creationId xmlns:a16="http://schemas.microsoft.com/office/drawing/2014/main" id="{47DE89F7-3DEE-4B23-9F58-C9B628809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22" y="2201862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6.googleusercontent.com/sglplUrzbFbfDX1p9rSRZvJIu_qx2aR0o_Y_4PV4YttKNzR27MVTjo7ytbNIacP77AvBR1qH4IJBIFF9bT7IifxLI5poA9JxVymhWqhSyAABBAGv0a8iuAK6YUbrShpsaZtQU2xpTCY">
            <a:extLst>
              <a:ext uri="{FF2B5EF4-FFF2-40B4-BE49-F238E27FC236}">
                <a16:creationId xmlns:a16="http://schemas.microsoft.com/office/drawing/2014/main" id="{46818A4F-2A6B-4E06-9F7A-806E94307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93" y="1524000"/>
            <a:ext cx="422095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2192C74-73D5-4E10-A7F2-5569CDFB6853}"/>
              </a:ext>
            </a:extLst>
          </p:cNvPr>
          <p:cNvSpPr txBox="1">
            <a:spLocks/>
          </p:cNvSpPr>
          <p:nvPr/>
        </p:nvSpPr>
        <p:spPr>
          <a:xfrm>
            <a:off x="3257386" y="3940284"/>
            <a:ext cx="2516952" cy="293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Opensource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Cross platform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Ligera</a:t>
            </a:r>
            <a:r>
              <a:rPr lang="en-US" dirty="0"/>
              <a:t> y  Modular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5E7B5694-51A8-4E08-895B-842F9EDA7E35}"/>
              </a:ext>
            </a:extLst>
          </p:cNvPr>
          <p:cNvSpPr txBox="1">
            <a:spLocks/>
          </p:cNvSpPr>
          <p:nvPr/>
        </p:nvSpPr>
        <p:spPr>
          <a:xfrm>
            <a:off x="6566694" y="5482137"/>
            <a:ext cx="5168105" cy="146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https://twitter.com/thepsf/status/979373020451045376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0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Haters APIs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7917D-20F6-4A85-8C6B-59CB83A0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618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br>
              <a:rPr lang="en-US" sz="1800">
                <a:solidFill>
                  <a:srgbClr val="000000"/>
                </a:solidFill>
              </a:rPr>
            </a:b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4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332140E4-C10F-4020-AA27-0F273365AC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alphaModFix/>
            <a:extLst/>
          </a:blip>
          <a:srcRect l="14537" r="4182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75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A424-8A34-4291-AC09-5CC255B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42" y="2876548"/>
            <a:ext cx="8442158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Empecemos</a:t>
            </a:r>
            <a:r>
              <a:rPr lang="en-US" dirty="0"/>
              <a:t> por el principio </a:t>
            </a:r>
            <a:br>
              <a:rPr lang="en-US" dirty="0"/>
            </a:br>
            <a:r>
              <a:rPr lang="en-US" dirty="0"/>
              <a:t>                             </a:t>
            </a:r>
            <a:br>
              <a:rPr lang="en-US" dirty="0"/>
            </a:br>
            <a:r>
              <a:rPr lang="en-US" dirty="0"/>
              <a:t>                                IDEs y </a:t>
            </a:r>
            <a:r>
              <a:rPr lang="en-US" dirty="0" err="1"/>
              <a:t>editores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3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6C134570-BCD6-4F1B-B3F6-D5492A2716CB}"/>
              </a:ext>
            </a:extLst>
          </p:cNvPr>
          <p:cNvSpPr/>
          <p:nvPr/>
        </p:nvSpPr>
        <p:spPr>
          <a:xfrm>
            <a:off x="160576" y="4549286"/>
            <a:ext cx="5357355" cy="220043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Persistencia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75D8C27-52E5-41BD-AEAA-DFD70BA15AF1}"/>
              </a:ext>
            </a:extLst>
          </p:cNvPr>
          <p:cNvSpPr/>
          <p:nvPr/>
        </p:nvSpPr>
        <p:spPr>
          <a:xfrm>
            <a:off x="151340" y="811535"/>
            <a:ext cx="5362735" cy="2309727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DDB94EA-2B67-46B1-887E-3D0BECB14779}"/>
              </a:ext>
            </a:extLst>
          </p:cNvPr>
          <p:cNvSpPr/>
          <p:nvPr/>
        </p:nvSpPr>
        <p:spPr>
          <a:xfrm>
            <a:off x="6686103" y="831216"/>
            <a:ext cx="5357355" cy="5318981"/>
          </a:xfrm>
          <a:prstGeom prst="rect">
            <a:avLst/>
          </a:prstGeom>
          <a:solidFill>
            <a:srgbClr val="294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Django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106B159-466D-4402-911C-146ADBCA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215"/>
            <a:ext cx="10515600" cy="866092"/>
          </a:xfrm>
        </p:spPr>
        <p:txBody>
          <a:bodyPr>
            <a:normAutofit/>
          </a:bodyPr>
          <a:lstStyle/>
          <a:p>
            <a:r>
              <a:rPr lang="es-ES" dirty="0"/>
              <a:t>Sé dónde escribir… ¿y ahora qué?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061A151-28B4-4FDF-A8EF-65198545ABBF}"/>
              </a:ext>
            </a:extLst>
          </p:cNvPr>
          <p:cNvSpPr/>
          <p:nvPr/>
        </p:nvSpPr>
        <p:spPr>
          <a:xfrm>
            <a:off x="321471" y="1201022"/>
            <a:ext cx="5022471" cy="18840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MVC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814CF3-65C1-4F66-9DFE-EBD33EAB80B8}"/>
              </a:ext>
            </a:extLst>
          </p:cNvPr>
          <p:cNvSpPr/>
          <p:nvPr/>
        </p:nvSpPr>
        <p:spPr>
          <a:xfrm>
            <a:off x="1641241" y="1736139"/>
            <a:ext cx="3436085" cy="397795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C0D65A8-5C0E-4D5F-9C0E-4CF3F9191F75}"/>
              </a:ext>
            </a:extLst>
          </p:cNvPr>
          <p:cNvSpPr/>
          <p:nvPr/>
        </p:nvSpPr>
        <p:spPr>
          <a:xfrm>
            <a:off x="1641241" y="2179114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bg1"/>
                </a:solidFill>
              </a:rPr>
              <a:t>Gestión de errores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89C72BF-D783-4045-88A1-AB8085BF210E}"/>
              </a:ext>
            </a:extLst>
          </p:cNvPr>
          <p:cNvSpPr/>
          <p:nvPr/>
        </p:nvSpPr>
        <p:spPr>
          <a:xfrm>
            <a:off x="1641241" y="2586775"/>
            <a:ext cx="3436085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Autenticación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D729CE9-A35C-4855-BB16-E9AACA94FDAF}"/>
              </a:ext>
            </a:extLst>
          </p:cNvPr>
          <p:cNvSpPr/>
          <p:nvPr/>
        </p:nvSpPr>
        <p:spPr>
          <a:xfrm>
            <a:off x="1641242" y="1325752"/>
            <a:ext cx="343608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Contratos API y validaciones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76A836F-3A9C-4B4D-B2CA-DFB4EA38F12E}"/>
              </a:ext>
            </a:extLst>
          </p:cNvPr>
          <p:cNvSpPr/>
          <p:nvPr/>
        </p:nvSpPr>
        <p:spPr>
          <a:xfrm>
            <a:off x="151340" y="3234358"/>
            <a:ext cx="5362735" cy="1191460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>
                <a:solidFill>
                  <a:schemeClr val="bg1"/>
                </a:solidFill>
              </a:rPr>
              <a:t>Lógica de negocio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04750A-6063-4261-95CF-24C4161AA32A}"/>
              </a:ext>
            </a:extLst>
          </p:cNvPr>
          <p:cNvSpPr/>
          <p:nvPr/>
        </p:nvSpPr>
        <p:spPr>
          <a:xfrm>
            <a:off x="289219" y="3652044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Servicios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21C1E93-18ED-4657-BBE0-8BF218A1146C}"/>
              </a:ext>
            </a:extLst>
          </p:cNvPr>
          <p:cNvSpPr/>
          <p:nvPr/>
        </p:nvSpPr>
        <p:spPr>
          <a:xfrm>
            <a:off x="1650337" y="3786320"/>
            <a:ext cx="3426989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Lógica de negocio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B926CD7-DA98-486C-9C63-6BDF4C83A681}"/>
              </a:ext>
            </a:extLst>
          </p:cNvPr>
          <p:cNvSpPr/>
          <p:nvPr/>
        </p:nvSpPr>
        <p:spPr>
          <a:xfrm>
            <a:off x="335909" y="5580286"/>
            <a:ext cx="5034382" cy="106437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Implementación</a:t>
            </a:r>
            <a:endParaRPr lang="es-ES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6DCF3BD-137F-4170-927C-3E630B7C1915}"/>
              </a:ext>
            </a:extLst>
          </p:cNvPr>
          <p:cNvSpPr/>
          <p:nvPr/>
        </p:nvSpPr>
        <p:spPr>
          <a:xfrm>
            <a:off x="2165685" y="5700783"/>
            <a:ext cx="295714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Repositorios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7D90990-9FD3-482F-BBF2-F717D443678A}"/>
              </a:ext>
            </a:extLst>
          </p:cNvPr>
          <p:cNvSpPr/>
          <p:nvPr/>
        </p:nvSpPr>
        <p:spPr>
          <a:xfrm>
            <a:off x="334725" y="4920443"/>
            <a:ext cx="5035566" cy="6157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Modelos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F185D19-33DF-4520-AB64-8CD1731E19BF}"/>
              </a:ext>
            </a:extLst>
          </p:cNvPr>
          <p:cNvSpPr/>
          <p:nvPr/>
        </p:nvSpPr>
        <p:spPr>
          <a:xfrm>
            <a:off x="1695843" y="5054719"/>
            <a:ext cx="3426989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DTOs</a:t>
            </a:r>
            <a:r>
              <a:rPr lang="es-ES" dirty="0">
                <a:solidFill>
                  <a:schemeClr val="bg1"/>
                </a:solidFill>
              </a:rPr>
              <a:t> sin persistencia específica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204D286-33B6-4520-B77C-8D1E630C080D}"/>
              </a:ext>
            </a:extLst>
          </p:cNvPr>
          <p:cNvSpPr/>
          <p:nvPr/>
        </p:nvSpPr>
        <p:spPr>
          <a:xfrm>
            <a:off x="2165685" y="6177493"/>
            <a:ext cx="2957146" cy="361632"/>
          </a:xfrm>
          <a:prstGeom prst="rect">
            <a:avLst/>
          </a:prstGeom>
          <a:solidFill>
            <a:srgbClr val="E6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Mapeos DB y migraciones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CD1D107-3F73-46B3-A3CF-22683CD1C3A9}"/>
              </a:ext>
            </a:extLst>
          </p:cNvPr>
          <p:cNvSpPr/>
          <p:nvPr/>
        </p:nvSpPr>
        <p:spPr>
          <a:xfrm>
            <a:off x="6880840" y="1204631"/>
            <a:ext cx="5022471" cy="8046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Template</a:t>
            </a:r>
            <a:endParaRPr 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21509A8-5A1A-4F1F-A8FB-36A7A5C4A55E}"/>
              </a:ext>
            </a:extLst>
          </p:cNvPr>
          <p:cNvSpPr/>
          <p:nvPr/>
        </p:nvSpPr>
        <p:spPr>
          <a:xfrm>
            <a:off x="8413225" y="1338543"/>
            <a:ext cx="3246989" cy="55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Serializers</a:t>
            </a:r>
            <a:r>
              <a:rPr lang="es-ES" dirty="0"/>
              <a:t> (Contratos Modelo y validaciones)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25C239F-CD2E-4C7D-9BB7-BEA63444284E}"/>
              </a:ext>
            </a:extLst>
          </p:cNvPr>
          <p:cNvSpPr/>
          <p:nvPr/>
        </p:nvSpPr>
        <p:spPr>
          <a:xfrm>
            <a:off x="6880310" y="2082858"/>
            <a:ext cx="5022471" cy="12830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View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07486A6-943B-4FE1-8CA4-67E0229CF795}"/>
              </a:ext>
            </a:extLst>
          </p:cNvPr>
          <p:cNvSpPr/>
          <p:nvPr/>
        </p:nvSpPr>
        <p:spPr>
          <a:xfrm>
            <a:off x="8399578" y="2271503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Lógica de negocio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23B29AB-E032-49A1-AABD-31D05760A8C1}"/>
              </a:ext>
            </a:extLst>
          </p:cNvPr>
          <p:cNvSpPr/>
          <p:nvPr/>
        </p:nvSpPr>
        <p:spPr>
          <a:xfrm>
            <a:off x="8399577" y="2797964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(verbos)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08247E8-B180-4120-A7FB-DA808802F8DC}"/>
              </a:ext>
            </a:extLst>
          </p:cNvPr>
          <p:cNvSpPr/>
          <p:nvPr/>
        </p:nvSpPr>
        <p:spPr>
          <a:xfrm>
            <a:off x="6865576" y="3452461"/>
            <a:ext cx="5022471" cy="12001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428B2F5-C093-4B16-A99C-A7E166742AEB}"/>
              </a:ext>
            </a:extLst>
          </p:cNvPr>
          <p:cNvSpPr/>
          <p:nvPr/>
        </p:nvSpPr>
        <p:spPr>
          <a:xfrm>
            <a:off x="8399577" y="3614361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Modelos de BD (con mapeos)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A8B4964-A172-491D-A430-5565408C5617}"/>
              </a:ext>
            </a:extLst>
          </p:cNvPr>
          <p:cNvSpPr/>
          <p:nvPr/>
        </p:nvSpPr>
        <p:spPr>
          <a:xfrm>
            <a:off x="8410970" y="4125587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Migraciones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3CBDEB4-E349-43F3-BAF5-9BE26BD91978}"/>
              </a:ext>
            </a:extLst>
          </p:cNvPr>
          <p:cNvSpPr/>
          <p:nvPr/>
        </p:nvSpPr>
        <p:spPr>
          <a:xfrm>
            <a:off x="8410969" y="4749732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errores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4CFB4BA-8D30-494F-9735-DE5B0B69EE6D}"/>
              </a:ext>
            </a:extLst>
          </p:cNvPr>
          <p:cNvSpPr/>
          <p:nvPr/>
        </p:nvSpPr>
        <p:spPr>
          <a:xfrm>
            <a:off x="8410969" y="5205292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Autenticación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4328DE0-F401-4A42-9112-0E495662A4A9}"/>
              </a:ext>
            </a:extLst>
          </p:cNvPr>
          <p:cNvSpPr/>
          <p:nvPr/>
        </p:nvSpPr>
        <p:spPr>
          <a:xfrm>
            <a:off x="8410969" y="5673487"/>
            <a:ext cx="3246989" cy="361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(</a:t>
            </a:r>
            <a:r>
              <a:rPr lang="es-ES" dirty="0" err="1"/>
              <a:t>URLs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529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0" grpId="0" animBg="1"/>
      <p:bldP spid="37" grpId="0" animBg="1"/>
      <p:bldP spid="6" grpId="0" animBg="1"/>
      <p:bldP spid="9" grpId="0" animBg="1"/>
      <p:bldP spid="11" grpId="0" animBg="1"/>
      <p:bldP spid="12" grpId="0" animBg="1"/>
      <p:bldP spid="43" grpId="0" animBg="1"/>
      <p:bldP spid="32" grpId="0" animBg="1"/>
      <p:bldP spid="7" grpId="0" animBg="1"/>
      <p:bldP spid="1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30" grpId="0" animBg="1"/>
      <p:bldP spid="51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591</Words>
  <Application>Microsoft Office PowerPoint</Application>
  <PresentationFormat>Panorámica</PresentationFormat>
  <Paragraphs>242</Paragraphs>
  <Slides>20</Slides>
  <Notes>19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Agency FB</vt:lpstr>
      <vt:lpstr>Arial</vt:lpstr>
      <vt:lpstr>Bahnschrift SemiBold Condensed</vt:lpstr>
      <vt:lpstr>Calibri</vt:lpstr>
      <vt:lpstr>Calibri Light</vt:lpstr>
      <vt:lpstr>inherit</vt:lpstr>
      <vt:lpstr>Tema de Office</vt:lpstr>
      <vt:lpstr>¿Dónde están mis cosas?</vt:lpstr>
      <vt:lpstr>¿Quiénes somos?</vt:lpstr>
      <vt:lpstr>Agenda</vt:lpstr>
      <vt:lpstr>Disclaimer</vt:lpstr>
      <vt:lpstr>Un poco de historia</vt:lpstr>
      <vt:lpstr>Un poco de historia</vt:lpstr>
      <vt:lpstr>Haters APIs</vt:lpstr>
      <vt:lpstr>Empecemos por el principio                                                                IDEs y editores</vt:lpstr>
      <vt:lpstr>Sé dónde escribir… ¿y ahora qué?</vt:lpstr>
      <vt:lpstr>Sé dónde escribir… ¿y ahora qué?</vt:lpstr>
      <vt:lpstr>Sé dónde escribir… ¿y ahora qué?</vt:lpstr>
      <vt:lpstr>Sé dónde escribir… ¿y ahora qué?</vt:lpstr>
      <vt:lpstr>Sé dónde escribir… ¿y ahora qué?</vt:lpstr>
      <vt:lpstr>Sé dónde escribir… ¿y ahora qué?</vt:lpstr>
      <vt:lpstr>¿Qué se ha quedado fuera?</vt:lpstr>
      <vt:lpstr>Conclusiones</vt:lpstr>
      <vt:lpstr>Recursos</vt:lpstr>
      <vt:lpstr>Recursos</vt:lpstr>
      <vt:lpstr> ¡Muchas gracias!  ¿Preguntas?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Rodriguez Cubero</dc:creator>
  <cp:lastModifiedBy>Rodriguez Cubero, Pedro</cp:lastModifiedBy>
  <cp:revision>210</cp:revision>
  <dcterms:created xsi:type="dcterms:W3CDTF">2018-11-13T19:01:55Z</dcterms:created>
  <dcterms:modified xsi:type="dcterms:W3CDTF">2018-11-22T16:52:14Z</dcterms:modified>
</cp:coreProperties>
</file>